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</p:sldIdLst>
  <p:sldSz cx="6858000" cy="9144000" type="screen4x3"/>
  <p:notesSz cx="6858000" cy="9144000"/>
  <p:defaultTextStyle>
    <a:defPPr>
      <a:defRPr lang="en-US"/>
    </a:defPPr>
    <a:lvl1pPr marL="0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1pPr>
    <a:lvl2pPr marL="257175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2pPr>
    <a:lvl3pPr marL="514350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3pPr>
    <a:lvl4pPr marL="771525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4pPr>
    <a:lvl5pPr marL="1028700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5pPr>
    <a:lvl6pPr marL="1285875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6pPr>
    <a:lvl7pPr marL="1543050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7pPr>
    <a:lvl8pPr marL="1800225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8pPr>
    <a:lvl9pPr marL="2057400" algn="l" defTabSz="514350" rtl="0" eaLnBrk="1" latinLnBrk="0" hangingPunct="1">
      <a:defRPr sz="101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67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F2C1-83A3-446F-8576-247E15319229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93D2A-C5ED-4173-8A81-79F14D0B8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321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F2C1-83A3-446F-8576-247E15319229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93D2A-C5ED-4173-8A81-79F14D0B8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59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F2C1-83A3-446F-8576-247E15319229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93D2A-C5ED-4173-8A81-79F14D0B8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248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F2C1-83A3-446F-8576-247E15319229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93D2A-C5ED-4173-8A81-79F14D0B8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55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F2C1-83A3-446F-8576-247E15319229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93D2A-C5ED-4173-8A81-79F14D0B8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309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F2C1-83A3-446F-8576-247E15319229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93D2A-C5ED-4173-8A81-79F14D0B8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950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F2C1-83A3-446F-8576-247E15319229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93D2A-C5ED-4173-8A81-79F14D0B8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93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F2C1-83A3-446F-8576-247E15319229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93D2A-C5ED-4173-8A81-79F14D0B8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256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F2C1-83A3-446F-8576-247E15319229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93D2A-C5ED-4173-8A81-79F14D0B8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230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F2C1-83A3-446F-8576-247E15319229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93D2A-C5ED-4173-8A81-79F14D0B8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098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F2C1-83A3-446F-8576-247E15319229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93D2A-C5ED-4173-8A81-79F14D0B8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032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3F2C1-83A3-446F-8576-247E15319229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93D2A-C5ED-4173-8A81-79F14D0B8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105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1" name="Rectangle 20"/>
              <p:cNvSpPr/>
              <p:nvPr/>
            </p:nvSpPr>
            <p:spPr>
              <a:xfrm>
                <a:off x="-76200" y="881590"/>
                <a:ext cx="7025640" cy="7698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endParaRPr lang="en-GB" sz="2000" dirty="0" smtClean="0">
                  <a:latin typeface="+mj-lt"/>
                </a:endParaRPr>
              </a:p>
              <a:p>
                <a:pPr>
                  <a:defRPr/>
                </a:pPr>
                <a:endParaRPr lang="en-GB" sz="2000" dirty="0" smtClean="0">
                  <a:latin typeface="+mj-lt"/>
                </a:endParaRPr>
              </a:p>
              <a:p>
                <a:pPr>
                  <a:defRPr/>
                </a:pPr>
                <a:endParaRPr lang="en-GB" sz="2000" dirty="0" smtClean="0">
                  <a:latin typeface="+mj-lt"/>
                </a:endParaRPr>
              </a:p>
              <a:p>
                <a:pPr>
                  <a:defRPr/>
                </a:pPr>
                <a:r>
                  <a:rPr lang="en-GB" sz="2000" dirty="0" smtClean="0">
                    <a:latin typeface="+mj-lt"/>
                  </a:rPr>
                  <a:t>Define the </a:t>
                </a:r>
                <a:r>
                  <a:rPr lang="en-GB" sz="2000" dirty="0" smtClean="0">
                    <a:latin typeface="+mj-lt"/>
                  </a:rPr>
                  <a:t>similar function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  <m:sup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p>
                    </m:sSubSup>
                    <m:d>
                      <m:d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e>
                        <m:sSub>
                          <m:sSubPr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0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+…+</m:t>
                        </m:r>
                        <m:sSub>
                          <m:sSubPr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0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GB" sz="2000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</m:oMath>
                </a14:m>
                <a:r>
                  <a:rPr lang="en-GB" sz="2000" dirty="0" smtClean="0">
                    <a:latin typeface="+mj-lt"/>
                  </a:rPr>
                  <a:t> for </a:t>
                </a:r>
                <a14:m>
                  <m:oMath xmlns:m="http://schemas.openxmlformats.org/officeDocument/2006/math">
                    <m:r>
                      <a:rPr lang="en-GB" sz="2000" i="1" dirty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GB" sz="2000" i="1" dirty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GB" sz="2000" i="1" dirty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GB" sz="2000" dirty="0" smtClean="0">
                    <a:latin typeface="+mj-lt"/>
                  </a:rPr>
                  <a:t> </a:t>
                </a:r>
                <a:r>
                  <a:rPr lang="en-GB" sz="2000" dirty="0" smtClean="0">
                    <a:latin typeface="+mj-lt"/>
                  </a:rPr>
                  <a:t>and we will assume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𝜐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GB" sz="2000" dirty="0" smtClean="0">
                    <a:latin typeface="+mj-lt"/>
                  </a:rPr>
                  <a:t> is smooth (piecewise smooth would be enough actually) so admits a Taylor expansion. Consider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  <m:sup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𝑗</m:t>
                        </m:r>
                      </m:sup>
                    </m:sSubSup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GB" sz="2000" dirty="0" smtClean="0">
                    <a:latin typeface="+mj-lt"/>
                  </a:rPr>
                  <a:t> as the limit of a Wright-Fisher model where time is measured in units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(0)</m:t>
                    </m:r>
                  </m:oMath>
                </a14:m>
                <a:r>
                  <a:rPr lang="en-GB" sz="2000" dirty="0" smtClean="0">
                    <a:latin typeface="+mj-lt"/>
                  </a:rPr>
                  <a:t> generations. The limit comes by letting </a:t>
                </a:r>
                <a14:m>
                  <m:oMath xmlns:m="http://schemas.openxmlformats.org/officeDocument/2006/math">
                    <m:r>
                      <a:rPr lang="en-GB" sz="2000" i="1" dirty="0"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GB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GB" sz="2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→∞</m:t>
                    </m:r>
                  </m:oMath>
                </a14:m>
                <a:r>
                  <a:rPr lang="en-GB" sz="2000" dirty="0" smtClean="0">
                    <a:latin typeface="+mj-lt"/>
                  </a:rPr>
                  <a:t> while holding</a:t>
                </a:r>
                <a14:m>
                  <m:oMath xmlns:m="http://schemas.openxmlformats.org/officeDocument/2006/math">
                    <m:r>
                      <a:rPr lang="en-GB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𝜐</m:t>
                    </m:r>
                  </m:oMath>
                </a14:m>
                <a:r>
                  <a:rPr lang="en-GB" sz="2000" dirty="0" smtClean="0">
                    <a:latin typeface="+mj-lt"/>
                  </a:rPr>
                  <a:t> constant. </a:t>
                </a:r>
                <a:r>
                  <a:rPr lang="en-GB" sz="2000" dirty="0" smtClean="0">
                    <a:latin typeface="+mj-lt"/>
                  </a:rPr>
                  <a:t>Consider </a:t>
                </a:r>
                <a:r>
                  <a:rPr lang="en-GB" sz="2000" dirty="0" smtClean="0">
                    <a:latin typeface="+mj-lt"/>
                  </a:rPr>
                  <a:t>a small time interval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r>
                      <a:rPr lang="en-GB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GB" sz="2000" dirty="0" smtClean="0">
                    <a:latin typeface="+mj-lt"/>
                  </a:rPr>
                  <a:t> and then</a:t>
                </a:r>
              </a:p>
              <a:p>
                <a:pPr>
                  <a:defRPr/>
                </a:pPr>
                <a:endParaRPr lang="en-GB" sz="2000" dirty="0">
                  <a:latin typeface="+mj-lt"/>
                </a:endParaRPr>
              </a:p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  <m:sup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</m:sup>
                      </m:sSubSup>
                      <m:d>
                        <m:d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GB" sz="2000" i="1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  <m:sup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</m:sup>
                      </m:sSubSup>
                      <m:d>
                        <m:d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GB" sz="20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e>
                          <m:sSub>
                            <m:sSub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+…+</m:t>
                          </m:r>
                          <m:sSub>
                            <m:sSub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  <m:sup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</m:sup>
                      </m:sSubSup>
                      <m:d>
                        <m:d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2000" i="0" smtClean="0">
                                      <a:latin typeface="Cambria Math" panose="02040503050406030204" pitchFamily="18" charset="0"/>
                                    </a:rPr>
                                    <m:t>lim</m:t>
                                  </m:r>
                                </m:e>
                                <m:li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(0)→∞</m:t>
                                  </m:r>
                                </m:lim>
                              </m:limLow>
                            </m:fName>
                            <m:e>
                              <m:sSup>
                                <m:sSupPr>
                                  <m:ctrlP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f>
                                        <m:fPr>
                                          <m:ctrlPr>
                                            <a:rPr lang="en-GB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GB" sz="2000" i="1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  <m:d>
                                            <m:dPr>
                                              <m:ctrlPr>
                                                <a:rPr lang="en-GB" sz="20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GB" sz="2000" i="1">
                                                  <a:latin typeface="Cambria Math" panose="02040503050406030204" pitchFamily="18" charset="0"/>
                                                </a:rPr>
                                                <m:t>𝑗</m:t>
                                              </m:r>
                                              <m:r>
                                                <a:rPr lang="en-GB" sz="2000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e>
                                          </m:d>
                                        </m:num>
                                        <m:den>
                                          <m:r>
                                            <a:rPr lang="en-GB" sz="20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n-GB" sz="2000" i="1">
                                              <a:latin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  <m:d>
                                            <m:dPr>
                                              <m:ctrlPr>
                                                <a:rPr lang="en-GB" sz="20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GB" sz="2000" i="1">
                                                  <a:latin typeface="Cambria Math" panose="02040503050406030204" pitchFamily="18" charset="0"/>
                                                </a:rPr>
                                                <m:t>𝑡</m:t>
                                              </m:r>
                                            </m:e>
                                          </m:d>
                                        </m:den>
                                      </m:f>
                                      <m:d>
                                        <m:dPr>
                                          <m:ctrlPr>
                                            <a:rPr lang="en-GB" sz="20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GB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1+</m:t>
                                          </m:r>
                                          <m:r>
                                            <a:rPr lang="en-GB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𝑂</m:t>
                                          </m:r>
                                          <m:r>
                                            <a:rPr lang="en-GB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(</m:t>
                                          </m:r>
                                          <m:r>
                                            <a:rPr lang="en-GB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𝛿</m:t>
                                          </m:r>
                                          <m:r>
                                            <a:rPr lang="en-GB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GB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</m:d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sSup>
                                        <m:sSupPr>
                                          <m:ctrlPr>
                                            <a:rPr lang="en-GB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GB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  <m:d>
                                            <m:dPr>
                                              <m:ctrlPr>
                                                <a:rPr lang="en-GB" sz="20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GB" sz="20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𝑡</m:t>
                                              </m:r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en-GB" sz="2000" i="1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sup>
                                      </m:sSup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(0)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𝛿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</m:e>
                          </m:func>
                        </m:e>
                      </m:d>
                    </m:oMath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  <m:sup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</m:sup>
                      </m:sSubSup>
                      <m:d>
                        <m:d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2000">
                                      <a:latin typeface="Cambria Math" panose="02040503050406030204" pitchFamily="18" charset="0"/>
                                    </a:rPr>
                                    <m:t>lim</m:t>
                                  </m:r>
                                </m:e>
                                <m:lim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(0)→∞</m:t>
                                  </m:r>
                                </m:lim>
                              </m:limLow>
                            </m:fName>
                            <m:e>
                              <m:sSup>
                                <m:sSupPr>
                                  <m:ctrlP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f>
                                        <m:fPr>
                                          <m:ctrlPr>
                                            <a:rPr lang="en-GB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GB" sz="2000" i="1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  <m:d>
                                            <m:dPr>
                                              <m:ctrlPr>
                                                <a:rPr lang="en-GB" sz="20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GB" sz="2000" i="1">
                                                  <a:latin typeface="Cambria Math" panose="02040503050406030204" pitchFamily="18" charset="0"/>
                                                </a:rPr>
                                                <m:t>𝑗</m:t>
                                              </m:r>
                                              <m:r>
                                                <a:rPr lang="en-GB" sz="2000" i="1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e>
                                          </m:d>
                                          <m:r>
                                            <a:rPr lang="en-GB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𝛿</m:t>
                                          </m:r>
                                          <m:r>
                                            <a:rPr lang="en-GB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GB" sz="20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r>
                                            <a:rPr lang="en-GB" sz="2000" i="1">
                                              <a:latin typeface="Cambria Math" panose="02040503050406030204" pitchFamily="18" charset="0"/>
                                            </a:rPr>
                                            <m:t>𝑂</m:t>
                                          </m:r>
                                          <m:r>
                                            <a:rPr lang="en-GB" sz="2000" i="1">
                                              <a:latin typeface="Cambria Math" panose="02040503050406030204" pitchFamily="18" charset="0"/>
                                            </a:rPr>
                                            <m:t>(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en-GB" sz="200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GB" sz="20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𝛿</m:t>
                                              </m:r>
                                              <m:r>
                                                <a:rPr lang="en-GB" sz="20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𝑡</m:t>
                                              </m:r>
                                            </m:e>
                                            <m:sup>
                                              <m:r>
                                                <a:rPr lang="en-GB" sz="20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  <m:r>
                                            <a:rPr lang="en-GB" sz="2000" i="1"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num>
                                        <m:den>
                                          <m:r>
                                            <a:rPr lang="en-GB" sz="20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n-GB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𝜐</m:t>
                                          </m:r>
                                          <m:r>
                                            <a:rPr lang="en-GB" sz="20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(</m:t>
                                          </m:r>
                                          <m:r>
                                            <a:rPr lang="en-GB" sz="20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GB" sz="20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  <m:r>
                                            <a:rPr lang="en-GB" sz="2000" i="1">
                                              <a:latin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  <m:d>
                                            <m:dPr>
                                              <m:ctrlPr>
                                                <a:rPr lang="en-GB" sz="20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GB" sz="20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0</m:t>
                                              </m:r>
                                            </m:e>
                                          </m:d>
                                          <m:r>
                                            <a:rPr lang="en-GB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𝛿</m:t>
                                          </m:r>
                                          <m:r>
                                            <a:rPr lang="en-GB" sz="20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den>
                                      </m:f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sSup>
                                        <m:sSupPr>
                                          <m:ctrlPr>
                                            <a:rPr lang="en-GB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GB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  <m:d>
                                            <m:dPr>
                                              <m:ctrlPr>
                                                <a:rPr lang="en-GB" sz="20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GB" sz="20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0</m:t>
                                              </m:r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en-GB" sz="2000" i="1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sup>
                                      </m:sSup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(0)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𝛿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</m:e>
                          </m:func>
                        </m:e>
                      </m:d>
                    </m:oMath>
                    <m:oMath xmlns:m="http://schemas.openxmlformats.org/officeDocument/2006/math">
                      <m:r>
                        <a:rPr lang="en-GB" sz="2000" i="1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  <m:sup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</m:sup>
                      </m:sSubSup>
                      <m:d>
                        <m:d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𝑒𝑥𝑝</m:t>
                          </m:r>
                          <m:d>
                            <m:d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d>
                                    <m:dPr>
                                      <m:ctrlPr>
                                        <a:rPr lang="en-GB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e>
                                  </m:d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𝛿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num>
                                <m:den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𝜐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 </m:t>
                                  </m:r>
                                </m:den>
                              </m:f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</m:d>
                    </m:oMath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  <m:sup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</m:sup>
                      </m:sSubSup>
                      <m:d>
                        <m:d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d>
                                <m:dPr>
                                  <m:ctrlP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num>
                            <m:den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𝜐</m:t>
                              </m:r>
                              <m:d>
                                <m:dPr>
                                  <m:ctrlP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den>
                          </m:f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GB" sz="2000" dirty="0" smtClean="0">
                  <a:latin typeface="+mj-lt"/>
                </a:endParaRPr>
              </a:p>
            </p:txBody>
          </p:sp>
        </mc:Choice>
        <mc:Fallback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6200" y="881590"/>
                <a:ext cx="7025640" cy="7698326"/>
              </a:xfrm>
              <a:prstGeom prst="rect">
                <a:avLst/>
              </a:prstGeom>
              <a:blipFill rotWithShape="0">
                <a:blip r:embed="rId3"/>
                <a:stretch>
                  <a:fillRect l="-867" r="-13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-282370"/>
            <a:ext cx="6172200" cy="1524000"/>
          </a:xfrm>
        </p:spPr>
        <p:txBody>
          <a:bodyPr/>
          <a:lstStyle/>
          <a:p>
            <a:r>
              <a:rPr lang="en-GB" dirty="0" smtClean="0"/>
              <a:t>Variable size populations proof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3974458"/>
              </p:ext>
            </p:extLst>
          </p:nvPr>
        </p:nvGraphicFramePr>
        <p:xfrm>
          <a:off x="752475" y="806655"/>
          <a:ext cx="5762625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4" imgW="3365280" imgH="507960" progId="Equation.3">
                  <p:embed/>
                </p:oleObj>
              </mc:Choice>
              <mc:Fallback>
                <p:oleObj name="Equation" r:id="rId4" imgW="336528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" y="806655"/>
                        <a:ext cx="5762625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8502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1" name="Rectangle 20"/>
              <p:cNvSpPr/>
              <p:nvPr/>
            </p:nvSpPr>
            <p:spPr>
              <a:xfrm>
                <a:off x="249238" y="881590"/>
                <a:ext cx="6700202" cy="59816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endParaRPr lang="en-GB" sz="2000" dirty="0" smtClean="0">
                  <a:latin typeface="+mj-lt"/>
                </a:endParaRPr>
              </a:p>
              <a:p>
                <a:pPr>
                  <a:defRPr/>
                </a:pPr>
                <a:endParaRPr lang="en-GB" sz="2000" dirty="0" smtClean="0">
                  <a:latin typeface="+mj-lt"/>
                </a:endParaRPr>
              </a:p>
              <a:p>
                <a:pPr>
                  <a:defRPr/>
                </a:pPr>
                <a:endParaRPr lang="en-GB" sz="2000" dirty="0" smtClean="0">
                  <a:latin typeface="+mj-lt"/>
                </a:endParaRPr>
              </a:p>
              <a:p>
                <a:pPr>
                  <a:defRPr/>
                </a:pPr>
                <a:r>
                  <a:rPr lang="en-GB" sz="2000" dirty="0" smtClean="0">
                    <a:latin typeface="+mj-lt"/>
                  </a:rPr>
                  <a:t>On the previous slide, the first line conditioning means that at time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GB" sz="2000" dirty="0" smtClean="0">
                    <a:latin typeface="+mj-lt"/>
                  </a:rPr>
                  <a:t> in the past there are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GB" sz="2000" dirty="0" smtClean="0">
                    <a:latin typeface="+mj-lt"/>
                  </a:rPr>
                  <a:t> lineages, and this line uses the Markov property. Then for the second line we use smoothness of </a:t>
                </a:r>
                <a14:m>
                  <m:oMath xmlns:m="http://schemas.openxmlformats.org/officeDocument/2006/math"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𝜐</m:t>
                    </m:r>
                  </m:oMath>
                </a14:m>
                <a:r>
                  <a:rPr lang="en-GB" sz="2000" dirty="0" smtClean="0">
                    <a:latin typeface="+mj-lt"/>
                  </a:rPr>
                  <a:t>, noting that at time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GB" sz="2000" dirty="0" smtClean="0">
                    <a:latin typeface="+mj-lt"/>
                  </a:rPr>
                  <a:t> in the past the population size was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sz="2000" dirty="0" smtClean="0">
                    <a:latin typeface="+mj-lt"/>
                  </a:rPr>
                  <a:t> and stays similar until time </a:t>
                </a:r>
                <a14:m>
                  <m:oMath xmlns:m="http://schemas.openxmlformats.org/officeDocument/2006/math">
                    <m:r>
                      <a:rPr lang="en-GB" sz="2000" i="1" dirty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GB" sz="20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2000" i="1" dirty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GB" sz="2000" b="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GB" sz="20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sz="2000" dirty="0"/>
                  <a:t> </a:t>
                </a:r>
                <a:r>
                  <a:rPr lang="en-GB" sz="2000" dirty="0" smtClean="0">
                    <a:latin typeface="+mj-lt"/>
                  </a:rPr>
                  <a:t>, </a:t>
                </a:r>
                <a:r>
                  <a:rPr lang="en-GB" sz="2000" dirty="0" smtClean="0">
                    <a:latin typeface="+mj-lt"/>
                  </a:rPr>
                  <a:t>and then in the final lines as usual we use fact 1.1, noting </a:t>
                </a:r>
                <a14:m>
                  <m:oMath xmlns:m="http://schemas.openxmlformats.org/officeDocument/2006/math"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GB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 smtClean="0">
                    <a:latin typeface="+mj-lt"/>
                  </a:rPr>
                  <a:t>is constant and positive. Then essentially immediately the derivative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  <m:sup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𝑗</m:t>
                        </m:r>
                      </m:sup>
                    </m:sSubSup>
                    <m:r>
                      <a:rPr lang="en-GB" sz="2000" i="1">
                        <a:latin typeface="Cambria Math" panose="02040503050406030204" pitchFamily="18" charset="0"/>
                      </a:rPr>
                      <m:t>′</m:t>
                    </m:r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GB" sz="2000" dirty="0" smtClean="0">
                    <a:latin typeface="+mj-lt"/>
                  </a:rPr>
                  <a:t> exists and</a:t>
                </a:r>
              </a:p>
              <a:p>
                <a:pPr>
                  <a:defRPr/>
                </a:pPr>
                <a:endParaRPr lang="en-GB" sz="2000" dirty="0">
                  <a:latin typeface="+mj-lt"/>
                </a:endParaRPr>
              </a:p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  <m:sup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</m:sup>
                      </m:sSubSup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  <m:d>
                            <m:d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num>
                        <m:den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𝜐</m:t>
                          </m:r>
                          <m:d>
                            <m:dPr>
                              <m:ctrlP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den>
                      </m:f>
                      <m:sSubSup>
                        <m:sSubSup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  <m:sup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</m:sup>
                      </m:sSubSup>
                      <m:d>
                        <m:d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  <m:oMath xmlns:m="http://schemas.openxmlformats.org/officeDocument/2006/math">
                      <m:sSubSup>
                        <m:sSubSup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  <m:sup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</m:sup>
                      </m:sSubSup>
                      <m:d>
                        <m:d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GB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𝑐</m:t>
                      </m:r>
                      <m:sSup>
                        <m:sSup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nary>
                            <m:nary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  <m:sup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d>
                                    <m:dPr>
                                      <m:ctrlPr>
                                        <a:rPr lang="en-GB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𝜐</m:t>
                                  </m:r>
                                  <m:d>
                                    <m:dPr>
                                      <m:ctrlPr>
                                        <a:rPr lang="en-GB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𝑢</m:t>
                                      </m:r>
                                    </m:e>
                                  </m:d>
                                </m:den>
                              </m:f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𝑑𝑢</m:t>
                              </m:r>
                            </m:e>
                          </m:nary>
                        </m:sup>
                      </m:sSup>
                    </m:oMath>
                  </m:oMathPara>
                </a14:m>
                <a:endParaRPr lang="en-GB" sz="2000" dirty="0" smtClean="0">
                  <a:latin typeface="+mj-lt"/>
                </a:endParaRPr>
              </a:p>
              <a:p>
                <a:pPr>
                  <a:defRPr/>
                </a:pPr>
                <a:endParaRPr lang="en-GB" sz="2000" dirty="0">
                  <a:latin typeface="+mj-lt"/>
                </a:endParaRPr>
              </a:p>
              <a:p>
                <a:pPr>
                  <a:defRPr/>
                </a:pPr>
                <a:r>
                  <a:rPr lang="en-GB" sz="2000" dirty="0" smtClean="0">
                    <a:latin typeface="+mj-lt"/>
                  </a:rPr>
                  <a:t>Finally </a:t>
                </a:r>
                <a:r>
                  <a:rPr lang="en-GB" sz="2000" dirty="0" smtClean="0">
                    <a:latin typeface="+mj-lt"/>
                  </a:rPr>
                  <a:t>noting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  <m:sup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𝑗</m:t>
                        </m:r>
                      </m:sup>
                    </m:sSubSup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=1, </m:t>
                    </m:r>
                  </m:oMath>
                </a14:m>
                <a:r>
                  <a:rPr lang="en-GB" sz="2000" dirty="0" smtClean="0">
                    <a:latin typeface="+mj-lt"/>
                  </a:rPr>
                  <a:t>we must have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GB" sz="2000" dirty="0" smtClean="0">
                    <a:latin typeface="+mj-lt"/>
                  </a:rPr>
                  <a:t> completing the </a:t>
                </a:r>
                <a:r>
                  <a:rPr lang="en-GB" sz="2000" dirty="0" smtClean="0">
                    <a:latin typeface="+mj-lt"/>
                  </a:rPr>
                  <a:t>proof on replacing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GB" sz="2000" dirty="0" smtClean="0">
                    <a:latin typeface="+mj-lt"/>
                  </a:rPr>
                  <a:t> with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GB" sz="2000" dirty="0" smtClean="0">
                    <a:latin typeface="+mj-lt"/>
                  </a:rPr>
                  <a:t>.</a:t>
                </a:r>
                <a:endParaRPr lang="en-GB" sz="2000" dirty="0" smtClean="0">
                  <a:latin typeface="+mj-lt"/>
                </a:endParaRPr>
              </a:p>
            </p:txBody>
          </p:sp>
        </mc:Choice>
        <mc:Fallback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238" y="881590"/>
                <a:ext cx="6700202" cy="5981637"/>
              </a:xfrm>
              <a:prstGeom prst="rect">
                <a:avLst/>
              </a:prstGeom>
              <a:blipFill rotWithShape="0">
                <a:blip r:embed="rId3"/>
                <a:stretch>
                  <a:fillRect l="-1001" b="-9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-282370"/>
            <a:ext cx="6172200" cy="1524000"/>
          </a:xfrm>
        </p:spPr>
        <p:txBody>
          <a:bodyPr/>
          <a:lstStyle/>
          <a:p>
            <a:r>
              <a:rPr lang="en-GB" dirty="0" smtClean="0"/>
              <a:t>Variable size populations proof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52475" y="806655"/>
          <a:ext cx="5762625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4" imgW="3365280" imgH="507960" progId="Equation.3">
                  <p:embed/>
                </p:oleObj>
              </mc:Choice>
              <mc:Fallback>
                <p:oleObj name="Equation" r:id="rId4" imgW="336528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" y="806655"/>
                        <a:ext cx="5762625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499230" y="4076945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(2.3.1)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619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</TotalTime>
  <Words>109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Office Theme</vt:lpstr>
      <vt:lpstr>Equation</vt:lpstr>
      <vt:lpstr>Variable size populations proof</vt:lpstr>
      <vt:lpstr>Variable size populations proof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 Myers</dc:creator>
  <cp:lastModifiedBy>Simon Myers</cp:lastModifiedBy>
  <cp:revision>10</cp:revision>
  <dcterms:created xsi:type="dcterms:W3CDTF">2020-10-12T10:11:39Z</dcterms:created>
  <dcterms:modified xsi:type="dcterms:W3CDTF">2020-10-12T12:01:40Z</dcterms:modified>
</cp:coreProperties>
</file>