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65" r:id="rId2"/>
    <p:sldId id="267" r:id="rId3"/>
    <p:sldId id="258" r:id="rId4"/>
    <p:sldId id="336" r:id="rId5"/>
    <p:sldId id="289" r:id="rId6"/>
    <p:sldId id="287" r:id="rId7"/>
    <p:sldId id="257" r:id="rId8"/>
    <p:sldId id="288" r:id="rId9"/>
    <p:sldId id="275" r:id="rId10"/>
    <p:sldId id="273" r:id="rId11"/>
    <p:sldId id="342" r:id="rId12"/>
    <p:sldId id="276" r:id="rId13"/>
    <p:sldId id="292" r:id="rId14"/>
    <p:sldId id="284" r:id="rId15"/>
    <p:sldId id="329" r:id="rId16"/>
    <p:sldId id="278" r:id="rId17"/>
    <p:sldId id="281" r:id="rId18"/>
    <p:sldId id="299" r:id="rId19"/>
    <p:sldId id="279" r:id="rId20"/>
    <p:sldId id="298" r:id="rId21"/>
    <p:sldId id="294" r:id="rId22"/>
    <p:sldId id="293" r:id="rId23"/>
    <p:sldId id="285" r:id="rId24"/>
    <p:sldId id="286" r:id="rId25"/>
    <p:sldId id="296" r:id="rId26"/>
    <p:sldId id="332" r:id="rId27"/>
    <p:sldId id="334" r:id="rId28"/>
    <p:sldId id="300" r:id="rId29"/>
    <p:sldId id="297" r:id="rId30"/>
    <p:sldId id="301" r:id="rId31"/>
    <p:sldId id="302" r:id="rId32"/>
    <p:sldId id="303" r:id="rId33"/>
    <p:sldId id="305" r:id="rId34"/>
    <p:sldId id="306" r:id="rId35"/>
    <p:sldId id="307" r:id="rId36"/>
    <p:sldId id="308" r:id="rId37"/>
    <p:sldId id="310" r:id="rId38"/>
    <p:sldId id="309" r:id="rId39"/>
    <p:sldId id="311" r:id="rId40"/>
    <p:sldId id="312" r:id="rId41"/>
    <p:sldId id="314" r:id="rId42"/>
    <p:sldId id="315" r:id="rId43"/>
    <p:sldId id="317" r:id="rId44"/>
  </p:sldIdLst>
  <p:sldSz cx="6858000" cy="9144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9" autoAdjust="0"/>
    <p:restoredTop sz="94658" autoAdjust="0"/>
  </p:normalViewPr>
  <p:slideViewPr>
    <p:cSldViewPr showGuides="1">
      <p:cViewPr varScale="1">
        <p:scale>
          <a:sx n="50" d="100"/>
          <a:sy n="50" d="100"/>
        </p:scale>
        <p:origin x="1915" y="31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102" y="186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4" Type="http://schemas.openxmlformats.org/officeDocument/2006/relationships/image" Target="../media/image5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689" cy="494762"/>
          </a:xfrm>
          <a:prstGeom prst="rect">
            <a:avLst/>
          </a:prstGeom>
        </p:spPr>
        <p:txBody>
          <a:bodyPr vert="horz" lIns="95391" tIns="47696" rIns="95391" bIns="4769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293" y="1"/>
            <a:ext cx="2944689" cy="494762"/>
          </a:xfrm>
          <a:prstGeom prst="rect">
            <a:avLst/>
          </a:prstGeom>
        </p:spPr>
        <p:txBody>
          <a:bodyPr vert="horz" lIns="95391" tIns="47696" rIns="95391" bIns="4769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060256F7-BE3C-4EE7-93F3-01ACEB746BD9}" type="datetimeFigureOut">
              <a:rPr lang="en-US"/>
              <a:pPr>
                <a:defRPr/>
              </a:pPr>
              <a:t>10/6/2020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05013" y="742950"/>
            <a:ext cx="2784475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1" tIns="47696" rIns="95391" bIns="47696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843" y="4704850"/>
            <a:ext cx="5436815" cy="4457470"/>
          </a:xfrm>
          <a:prstGeom prst="rect">
            <a:avLst/>
          </a:prstGeom>
        </p:spPr>
        <p:txBody>
          <a:bodyPr vert="horz" lIns="95391" tIns="47696" rIns="95391" bIns="4769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701"/>
            <a:ext cx="2944689" cy="494762"/>
          </a:xfrm>
          <a:prstGeom prst="rect">
            <a:avLst/>
          </a:prstGeom>
        </p:spPr>
        <p:txBody>
          <a:bodyPr vert="horz" lIns="95391" tIns="47696" rIns="95391" bIns="4769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293" y="9409701"/>
            <a:ext cx="2944689" cy="494762"/>
          </a:xfrm>
          <a:prstGeom prst="rect">
            <a:avLst/>
          </a:prstGeom>
        </p:spPr>
        <p:txBody>
          <a:bodyPr vert="horz" lIns="95391" tIns="47696" rIns="95391" bIns="4769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BB1C3C7F-50E9-4A27-90C9-36A6AE3389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489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00BA3B-E1C9-44E6-B28C-BDA9C011AAC7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719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1E92EB-17F9-47FC-BD94-F77B002D064A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151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832D59-1326-4CCD-856A-D2C8BC1A8F8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671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378048-DDE8-4EA8-91C9-881BEDE5DCB6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563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378048-DDE8-4EA8-91C9-881BEDE5DCB6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44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24A295-F459-46EF-A4B4-ECF0ABD8D2A6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729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3E47E7-90C5-4585-93E5-2FDFC49BD459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975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DFE668-A233-4C01-9E78-0DE4775437F4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779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967EC9-9441-434A-A17F-5F5AA4BE7BA3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780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521F6F-8612-4932-A536-56E1F9A67F38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357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3953C-896A-40D0-97B5-2EC5077CCA33}" type="datetimeFigureOut">
              <a:rPr lang="en-US"/>
              <a:pPr>
                <a:defRPr/>
              </a:pPr>
              <a:t>10/6/2020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3490-D40F-4152-8BE1-84C787DFE8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4827A-97DB-44C9-9368-BD8230F8A70B}" type="datetimeFigureOut">
              <a:rPr lang="en-US"/>
              <a:pPr>
                <a:defRPr/>
              </a:pPr>
              <a:t>10/6/2020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5C75C-29F0-4B17-8AE6-6319E11C3B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55A20-DE34-41D3-816F-27CC96EF1FE8}" type="datetimeFigureOut">
              <a:rPr lang="en-US"/>
              <a:pPr>
                <a:defRPr/>
              </a:pPr>
              <a:t>10/6/2020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C73DA-9D0D-43D1-A45E-C4A100519F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441A8-05A4-4EB8-AC00-93349AEF9008}" type="datetimeFigureOut">
              <a:rPr lang="en-US"/>
              <a:pPr>
                <a:defRPr/>
              </a:pPr>
              <a:t>10/6/2020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C403F-87EC-4829-9E18-C2544A676F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91C33-A3AE-4406-AD65-2B117E1C1188}" type="datetimeFigureOut">
              <a:rPr lang="en-US"/>
              <a:pPr>
                <a:defRPr/>
              </a:pPr>
              <a:t>10/6/2020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14AB6-100D-4EA2-B710-E481724D9A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D10E3-BBF5-4DA7-B202-61A3E671D408}" type="datetimeFigureOut">
              <a:rPr lang="en-US"/>
              <a:pPr>
                <a:defRPr/>
              </a:pPr>
              <a:t>10/6/2020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8ADAD-0D88-4F5E-98D9-871927E187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7A0FB-4289-48D2-A3DD-CAD5A094BE8A}" type="datetimeFigureOut">
              <a:rPr lang="en-US"/>
              <a:pPr>
                <a:defRPr/>
              </a:pPr>
              <a:t>10/6/2020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9195F-F38A-46DC-AF66-FF8827737F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6D276-28AE-4CD6-B350-7C9FD0ADBC07}" type="datetimeFigureOut">
              <a:rPr lang="en-US"/>
              <a:pPr>
                <a:defRPr/>
              </a:pPr>
              <a:t>10/6/2020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4404B-915B-47E2-9EF6-B72E01B88F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19FC2-91DA-49F5-8B94-95F612DE8170}" type="datetimeFigureOut">
              <a:rPr lang="en-US"/>
              <a:pPr>
                <a:defRPr/>
              </a:pPr>
              <a:t>10/6/2020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4EB61-741A-4BA5-923A-D506E97376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BFBEF-DB53-4FD1-923F-867D899C27C4}" type="datetimeFigureOut">
              <a:rPr lang="en-US"/>
              <a:pPr>
                <a:defRPr/>
              </a:pPr>
              <a:t>10/6/2020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A9519-095E-4598-AFCA-6D84CABAC7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1A6B6-9D34-456B-8E38-F9DAC2382504}" type="datetimeFigureOut">
              <a:rPr lang="en-US"/>
              <a:pPr>
                <a:defRPr/>
              </a:pPr>
              <a:t>10/6/2020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F2392-9EA2-4252-9E0F-5F04B85CDB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481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9820EA-9F06-4E9C-8BCD-B3F06CFFCDF7}" type="datetimeFigureOut">
              <a:rPr lang="en-US"/>
              <a:pPr>
                <a:defRPr/>
              </a:pPr>
              <a:t>10/6/2020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FB1AC3-A96B-4063-9D46-B6252BD466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0.emf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6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2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34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9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0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4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43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44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45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48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49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5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5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56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51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.emf"/><Relationship Id="rId5" Type="http://schemas.openxmlformats.org/officeDocument/2006/relationships/image" Target="../media/image1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3"/>
          <p:cNvSpPr txBox="1">
            <a:spLocks noChangeArrowheads="1"/>
          </p:cNvSpPr>
          <p:nvPr/>
        </p:nvSpPr>
        <p:spPr bwMode="auto">
          <a:xfrm>
            <a:off x="44450" y="-6350"/>
            <a:ext cx="6813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600" b="1">
                <a:latin typeface="Times New Roman" pitchFamily="18" charset="0"/>
              </a:rPr>
              <a:t>5.0	Natural selection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270250" y="6927850"/>
          <a:ext cx="207963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0" y="6927850"/>
                        <a:ext cx="207963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3" descr="panaxia.PNG"/>
          <p:cNvPicPr>
            <a:picLocks noChangeAspect="1"/>
          </p:cNvPicPr>
          <p:nvPr/>
        </p:nvPicPr>
        <p:blipFill>
          <a:blip r:embed="rId6" cstate="print"/>
          <a:srcRect b="25655"/>
          <a:stretch>
            <a:fillRect/>
          </a:stretch>
        </p:blipFill>
        <p:spPr bwMode="auto">
          <a:xfrm>
            <a:off x="285750" y="500063"/>
            <a:ext cx="602932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Box 4"/>
          <p:cNvSpPr txBox="1">
            <a:spLocks noChangeArrowheads="1"/>
          </p:cNvSpPr>
          <p:nvPr/>
        </p:nvSpPr>
        <p:spPr bwMode="auto">
          <a:xfrm>
            <a:off x="142875" y="6429375"/>
            <a:ext cx="671512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As we have seen from the recombination section, many organisms are 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diploid</a:t>
            </a:r>
          </a:p>
          <a:p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In the Tiger moth population, at a particular position in the genome there are two alleles, A and a.</a:t>
            </a:r>
          </a:p>
          <a:p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Individuals who carry AA,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Aa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aa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give the three colour morphs above.(</a:t>
            </a:r>
            <a:r>
              <a:rPr lang="en-GB" sz="2400" i="1" dirty="0" err="1">
                <a:latin typeface="Times New Roman" pitchFamily="18" charset="0"/>
                <a:cs typeface="Times New Roman" pitchFamily="18" charset="0"/>
              </a:rPr>
              <a:t>dominula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i="1" dirty="0" err="1">
                <a:latin typeface="Times New Roman" pitchFamily="18" charset="0"/>
                <a:cs typeface="Times New Roman" pitchFamily="18" charset="0"/>
              </a:rPr>
              <a:t>medionigra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GB" sz="2400" i="1" dirty="0" err="1">
                <a:latin typeface="Times New Roman" pitchFamily="18" charset="0"/>
                <a:cs typeface="Times New Roman" pitchFamily="18" charset="0"/>
              </a:rPr>
              <a:t>bimacula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itle 1"/>
          <p:cNvSpPr>
            <a:spLocks noGrp="1"/>
          </p:cNvSpPr>
          <p:nvPr>
            <p:ph type="title"/>
          </p:nvPr>
        </p:nvSpPr>
        <p:spPr>
          <a:xfrm>
            <a:off x="342900" y="-285750"/>
            <a:ext cx="6172200" cy="15240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5.3 Finding a W-F limiting process</a:t>
            </a:r>
          </a:p>
        </p:txBody>
      </p:sp>
      <p:sp>
        <p:nvSpPr>
          <p:cNvPr id="15365" name="Content Placeholder 2"/>
          <p:cNvSpPr>
            <a:spLocks noGrp="1"/>
          </p:cNvSpPr>
          <p:nvPr>
            <p:ph idx="1"/>
          </p:nvPr>
        </p:nvSpPr>
        <p:spPr>
          <a:xfrm>
            <a:off x="400050" y="1357313"/>
            <a:ext cx="6457950" cy="74295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Suppose at some time point (say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) our current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allele frequency is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000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=x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buFont typeface="Arial" charset="0"/>
              <a:buNone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Notice that since generations are independent, future behaviour depends only on this fact, not on previous generations – this is the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Markov property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Arial" charset="0"/>
              <a:buNone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Hence, we can characterise the whole process by considering what happens in a short time, i.e. </a:t>
            </a:r>
            <a:r>
              <a:rPr lang="en-GB" sz="2000" u="sng" dirty="0" smtClean="0">
                <a:latin typeface="Times New Roman" pitchFamily="18" charset="0"/>
                <a:cs typeface="Times New Roman" pitchFamily="18" charset="0"/>
              </a:rPr>
              <a:t>one generation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None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We will consider the mean and mean square, and bound the higher moments, of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000" i="1" baseline="-25000" dirty="0" smtClean="0">
                <a:latin typeface="Times New Roman" pitchFamily="18" charset="0"/>
                <a:cs typeface="Times New Roman" pitchFamily="18" charset="0"/>
              </a:rPr>
              <a:t>T+</a:t>
            </a:r>
            <a:r>
              <a:rPr lang="en-GB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(the freq. jump in one gen.)</a:t>
            </a:r>
            <a:endParaRPr lang="en-GB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This turns out to be enough. Note the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allele count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GB" sz="2000" i="1" baseline="-25000" dirty="0" smtClean="0">
                <a:latin typeface="Times New Roman" pitchFamily="18" charset="0"/>
                <a:cs typeface="Times New Roman" pitchFamily="18" charset="0"/>
              </a:rPr>
              <a:t>T+</a:t>
            </a:r>
            <a:r>
              <a:rPr lang="en-GB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~Binom(2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N,p</a:t>
            </a:r>
            <a:r>
              <a:rPr lang="en-GB" sz="2000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) and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000" i="1" baseline="-25000" dirty="0" smtClean="0">
                <a:latin typeface="Times New Roman" pitchFamily="18" charset="0"/>
                <a:cs typeface="Times New Roman" pitchFamily="18" charset="0"/>
              </a:rPr>
              <a:t>T+</a:t>
            </a:r>
            <a:r>
              <a:rPr lang="en-GB" sz="2000" baseline="-25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= Z</a:t>
            </a:r>
            <a:r>
              <a:rPr lang="en-GB" sz="2000" i="1" baseline="-25000" dirty="0" smtClean="0">
                <a:latin typeface="Times New Roman" pitchFamily="18" charset="0"/>
                <a:cs typeface="Times New Roman" pitchFamily="18" charset="0"/>
              </a:rPr>
              <a:t>T+</a:t>
            </a:r>
            <a:r>
              <a:rPr lang="en-GB" sz="2000" baseline="-25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/2N.</a:t>
            </a:r>
          </a:p>
          <a:p>
            <a:pPr eaLnBrk="1" hangingPunct="1">
              <a:buNone/>
            </a:pPr>
            <a:endParaRPr lang="en-GB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en-GB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en-GB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en-GB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en-GB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en-GB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We can use this to understand the behaviour for small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We rescale and set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i="1" dirty="0" smtClean="0">
                <a:latin typeface="Symbol" pitchFamily="18" charset="2"/>
                <a:cs typeface="Times New Roman" pitchFamily="18" charset="0"/>
              </a:rPr>
              <a:t>g</a:t>
            </a:r>
            <a:r>
              <a:rPr lang="en-GB" sz="2000" dirty="0" smtClean="0">
                <a:latin typeface="Symbol" pitchFamily="18" charset="2"/>
                <a:cs typeface="Times New Roman" pitchFamily="18" charset="0"/>
              </a:rPr>
              <a:t>=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Ns.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We think of </a:t>
            </a:r>
            <a:r>
              <a:rPr lang="en-GB" sz="2000" i="1" dirty="0" smtClean="0">
                <a:latin typeface="Symbol" pitchFamily="18" charset="2"/>
                <a:cs typeface="Times New Roman" pitchFamily="18" charset="0"/>
              </a:rPr>
              <a:t>g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as staying constant while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→∞.</a:t>
            </a:r>
          </a:p>
          <a:p>
            <a:pPr eaLnBrk="1" hangingPunct="1">
              <a:buFont typeface="Arial" charset="0"/>
              <a:buNone/>
            </a:pPr>
            <a:endParaRPr lang="en-GB" sz="2000" i="1" dirty="0" smtClean="0">
              <a:latin typeface="Symbol" pitchFamily="18" charset="2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GB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363" name="Object 6"/>
          <p:cNvGraphicFramePr>
            <a:graphicFrameLocks noChangeAspect="1"/>
          </p:cNvGraphicFramePr>
          <p:nvPr/>
        </p:nvGraphicFramePr>
        <p:xfrm>
          <a:off x="980728" y="5337175"/>
          <a:ext cx="4731196" cy="1683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0" name="Equation" r:id="rId3" imgW="2184120" imgH="761760" progId="Equation.3">
                  <p:embed/>
                </p:oleObj>
              </mc:Choice>
              <mc:Fallback>
                <p:oleObj name="Equation" r:id="rId3" imgW="2184120" imgH="7617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0728" y="5337175"/>
                        <a:ext cx="4731196" cy="16830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1533525" y="8204200"/>
          <a:ext cx="3521075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1" name="Equation" r:id="rId5" imgW="1790640" imgH="431640" progId="Equation.3">
                  <p:embed/>
                </p:oleObj>
              </mc:Choice>
              <mc:Fallback>
                <p:oleObj name="Equation" r:id="rId5" imgW="179064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3525" y="8204200"/>
                        <a:ext cx="3521075" cy="86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itle 1"/>
          <p:cNvSpPr>
            <a:spLocks noGrp="1"/>
          </p:cNvSpPr>
          <p:nvPr>
            <p:ph type="title"/>
          </p:nvPr>
        </p:nvSpPr>
        <p:spPr>
          <a:xfrm>
            <a:off x="342900" y="-285750"/>
            <a:ext cx="6172200" cy="15240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5.3 Finding a W-F limiting process</a:t>
            </a:r>
          </a:p>
        </p:txBody>
      </p:sp>
      <p:sp>
        <p:nvSpPr>
          <p:cNvPr id="15365" name="Content Placeholder 2"/>
          <p:cNvSpPr>
            <a:spLocks noGrp="1"/>
          </p:cNvSpPr>
          <p:nvPr>
            <p:ph idx="1"/>
          </p:nvPr>
        </p:nvSpPr>
        <p:spPr>
          <a:xfrm>
            <a:off x="400050" y="1357313"/>
            <a:ext cx="6457950" cy="7429500"/>
          </a:xfrm>
        </p:spPr>
        <p:txBody>
          <a:bodyPr/>
          <a:lstStyle/>
          <a:p>
            <a:pPr eaLnBrk="1" hangingPunct="1">
              <a:buNone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Using the binomial distribution for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GB" sz="2000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000" baseline="-25000" dirty="0" smtClean="0">
                <a:latin typeface="Times New Roman" pitchFamily="18" charset="0"/>
                <a:cs typeface="Times New Roman" pitchFamily="18" charset="0"/>
              </a:rPr>
              <a:t>+1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, we find easily:</a:t>
            </a:r>
            <a:endParaRPr lang="en-GB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GB" sz="2000" i="1" dirty="0" smtClean="0">
              <a:latin typeface="Symbol" pitchFamily="18" charset="2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GB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363" name="Object 6"/>
          <p:cNvGraphicFramePr>
            <a:graphicFrameLocks noChangeAspect="1"/>
          </p:cNvGraphicFramePr>
          <p:nvPr/>
        </p:nvGraphicFramePr>
        <p:xfrm>
          <a:off x="360363" y="2482850"/>
          <a:ext cx="6065837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7" name="Equation" r:id="rId3" imgW="2869920" imgH="2438280" progId="Equation.3">
                  <p:embed/>
                </p:oleObj>
              </mc:Choice>
              <mc:Fallback>
                <p:oleObj name="Equation" r:id="rId3" imgW="2869920" imgH="24382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2482850"/>
                        <a:ext cx="6065837" cy="525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3867" y="8667164"/>
            <a:ext cx="6173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Note: change in frequency in one generation is order 1/2</a:t>
            </a:r>
            <a:r>
              <a:rPr lang="en-GB" i="1" dirty="0" smtClean="0"/>
              <a:t>N</a:t>
            </a: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342900" y="-540568"/>
            <a:ext cx="6172200" cy="15240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5.5 The W-F limiting process</a:t>
            </a:r>
          </a:p>
        </p:txBody>
      </p:sp>
      <p:sp>
        <p:nvSpPr>
          <p:cNvPr id="17412" name="Content Placeholder 2"/>
          <p:cNvSpPr>
            <a:spLocks noGrp="1"/>
          </p:cNvSpPr>
          <p:nvPr>
            <p:ph idx="1"/>
          </p:nvPr>
        </p:nvSpPr>
        <p:spPr>
          <a:xfrm>
            <a:off x="400050" y="1043608"/>
            <a:ext cx="6172200" cy="74295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We seek a </a:t>
            </a:r>
            <a:r>
              <a:rPr lang="en-GB" sz="2000" u="sng" dirty="0" smtClean="0">
                <a:latin typeface="Times New Roman" pitchFamily="18" charset="0"/>
                <a:cs typeface="Times New Roman" pitchFamily="18" charset="0"/>
              </a:rPr>
              <a:t>continuous time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limit process; we measure time in units of generations.</a:t>
            </a:r>
          </a:p>
          <a:p>
            <a:pPr eaLnBrk="1" hangingPunct="1">
              <a:buFont typeface="Arial" charset="0"/>
              <a:buNone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Define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to be rescaled time. Define a (speeded up) process</a:t>
            </a:r>
          </a:p>
          <a:p>
            <a:pPr eaLnBrk="1" hangingPunct="1">
              <a:buFont typeface="Arial" charset="0"/>
              <a:buNone/>
            </a:pPr>
            <a:endParaRPr lang="en-GB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To think about a continuous time limit process, define </a:t>
            </a:r>
            <a:r>
              <a:rPr lang="en-GB" sz="2000" i="1" dirty="0" err="1" smtClean="0">
                <a:latin typeface="Symbol" pitchFamily="18" charset="2"/>
                <a:cs typeface="Times New Roman" pitchFamily="18" charset="0"/>
              </a:rPr>
              <a:t>d</a:t>
            </a:r>
            <a:r>
              <a:rPr lang="en-GB" sz="2000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=1/2N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, the smallest time jump possible for finite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buNone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Conditional on </a:t>
            </a:r>
            <a:r>
              <a:rPr lang="en-GB" sz="2000" i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GB" sz="2000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=x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, we can write down the following from the previous slide:</a:t>
            </a:r>
          </a:p>
          <a:p>
            <a:pPr eaLnBrk="1" hangingPunct="1">
              <a:buNone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Note: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no longer appears, so after the double rescaling of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and time, changes over time </a:t>
            </a:r>
            <a:r>
              <a:rPr lang="en-GB" sz="2000" i="1" dirty="0" err="1" smtClean="0">
                <a:latin typeface="Symbol" pitchFamily="18" charset="2"/>
                <a:cs typeface="Times New Roman" pitchFamily="18" charset="0"/>
              </a:rPr>
              <a:t>d</a:t>
            </a:r>
            <a:r>
              <a:rPr lang="en-GB" sz="2000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depend only on </a:t>
            </a:r>
            <a:r>
              <a:rPr lang="en-GB" sz="2000" i="1" dirty="0" err="1" smtClean="0">
                <a:latin typeface="Symbol" pitchFamily="18" charset="2"/>
                <a:cs typeface="Times New Roman" pitchFamily="18" charset="0"/>
              </a:rPr>
              <a:t>d</a:t>
            </a:r>
            <a:r>
              <a:rPr lang="en-GB" sz="2000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 Hence we may hope a continuous time (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Markovian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) limit process exists as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→∞.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Higher order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cumulants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are almost 0 for large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N.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Thus,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the change in allele frequency over time </a:t>
            </a:r>
            <a:r>
              <a:rPr lang="en-GB" sz="2000" i="1" dirty="0" err="1" smtClean="0">
                <a:latin typeface="Symbol" pitchFamily="18" charset="2"/>
                <a:cs typeface="Times New Roman" pitchFamily="18" charset="0"/>
              </a:rPr>
              <a:t>d</a:t>
            </a:r>
            <a:r>
              <a:rPr lang="en-GB" sz="2000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 has an approximate normal distribution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en-GB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en-GB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en-GB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en-GB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en-GB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en-GB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en-GB" sz="2000" dirty="0" smtClean="0">
              <a:latin typeface="Symbol" pitchFamily="18" charset="2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GB" sz="2000" i="1" dirty="0" smtClean="0">
              <a:latin typeface="Symbol" pitchFamily="18" charset="2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GB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GB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410" name="Object 5"/>
          <p:cNvGraphicFramePr>
            <a:graphicFrameLocks noChangeAspect="1"/>
          </p:cNvGraphicFramePr>
          <p:nvPr/>
        </p:nvGraphicFramePr>
        <p:xfrm>
          <a:off x="2527424" y="2483768"/>
          <a:ext cx="1693664" cy="585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6" name="Equation" r:id="rId3" imgW="698400" imgH="241200" progId="Equation.3">
                  <p:embed/>
                </p:oleObj>
              </mc:Choice>
              <mc:Fallback>
                <p:oleObj name="Equation" r:id="rId3" imgW="69840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424" y="2483768"/>
                        <a:ext cx="1693664" cy="5854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6"/>
          <p:cNvGraphicFramePr>
            <a:graphicFrameLocks noChangeAspect="1"/>
          </p:cNvGraphicFramePr>
          <p:nvPr/>
        </p:nvGraphicFramePr>
        <p:xfrm>
          <a:off x="548680" y="5004048"/>
          <a:ext cx="5856287" cy="1354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7" name="Equation" r:id="rId5" imgW="2577960" imgH="583920" progId="Equation.3">
                  <p:embed/>
                </p:oleObj>
              </mc:Choice>
              <mc:Fallback>
                <p:oleObj name="Equation" r:id="rId5" imgW="2577960" imgH="5839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80" y="5004048"/>
                        <a:ext cx="5856287" cy="1354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142875" y="-468560"/>
            <a:ext cx="6515100" cy="15240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5.6 Example: effect of rescaling on W-F model</a:t>
            </a:r>
          </a:p>
        </p:txBody>
      </p:sp>
      <p:pic>
        <p:nvPicPr>
          <p:cNvPr id="50179" name="Picture 6" descr="rescaledNe20000sigma5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1113"/>
            <a:ext cx="3573463" cy="357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7" descr="rescaledNe200sigma5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5429250"/>
            <a:ext cx="3573463" cy="35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8" descr="rescaledNe2000sigma5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285875"/>
            <a:ext cx="3573463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TextBox 9"/>
          <p:cNvSpPr txBox="1">
            <a:spLocks noChangeArrowheads="1"/>
          </p:cNvSpPr>
          <p:nvPr/>
        </p:nvSpPr>
        <p:spPr bwMode="auto">
          <a:xfrm>
            <a:off x="116632" y="4771756"/>
            <a:ext cx="3168352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Different </a:t>
            </a:r>
            <a:r>
              <a:rPr lang="en-GB" sz="20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values </a:t>
            </a:r>
          </a:p>
          <a:p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GB" sz="2000" i="1" dirty="0">
                <a:latin typeface="Symbol" pitchFamily="18" charset="2"/>
                <a:cs typeface="Times New Roman" pitchFamily="18" charset="0"/>
              </a:rPr>
              <a:t>g</a:t>
            </a:r>
            <a:r>
              <a:rPr lang="en-GB" sz="2000" i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This suggests a limit process does exist.</a:t>
            </a:r>
          </a:p>
          <a:p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In fact, this is true and our proving equations 5.7.1 is sufficient to guarantee convergence to a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diffusion process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limit</a:t>
            </a:r>
          </a:p>
          <a:p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Proof beyond our scope! We give a taste of the subject</a:t>
            </a:r>
          </a:p>
          <a:p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50183" name="TextBox 10"/>
          <p:cNvSpPr txBox="1">
            <a:spLocks noChangeArrowheads="1"/>
          </p:cNvSpPr>
          <p:nvPr/>
        </p:nvSpPr>
        <p:spPr bwMode="auto">
          <a:xfrm>
            <a:off x="1098550" y="1143000"/>
            <a:ext cx="14859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=20000</a:t>
            </a:r>
          </a:p>
          <a:p>
            <a:endParaRPr lang="en-US"/>
          </a:p>
        </p:txBody>
      </p:sp>
      <p:sp>
        <p:nvSpPr>
          <p:cNvPr id="50184" name="TextBox 11"/>
          <p:cNvSpPr txBox="1">
            <a:spLocks noChangeArrowheads="1"/>
          </p:cNvSpPr>
          <p:nvPr/>
        </p:nvSpPr>
        <p:spPr bwMode="auto">
          <a:xfrm>
            <a:off x="4556125" y="1143000"/>
            <a:ext cx="13493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=2000</a:t>
            </a:r>
          </a:p>
          <a:p>
            <a:endParaRPr lang="en-US"/>
          </a:p>
        </p:txBody>
      </p:sp>
      <p:sp>
        <p:nvSpPr>
          <p:cNvPr id="50185" name="TextBox 12"/>
          <p:cNvSpPr txBox="1">
            <a:spLocks noChangeArrowheads="1"/>
          </p:cNvSpPr>
          <p:nvPr/>
        </p:nvSpPr>
        <p:spPr bwMode="auto">
          <a:xfrm>
            <a:off x="4656138" y="5214938"/>
            <a:ext cx="119538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=200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353144" y="-612576"/>
            <a:ext cx="6172200" cy="15240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5.7 Diffusion processes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342900" y="1043608"/>
            <a:ext cx="6172200" cy="7429500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We start with the canonical </a:t>
            </a:r>
            <a:r>
              <a:rPr lang="en-GB" sz="2000" u="sng" dirty="0" smtClean="0"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of a diffusion process, called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Brownian motion.</a:t>
            </a:r>
          </a:p>
          <a:p>
            <a:pPr eaLnBrk="1" hangingPunct="1">
              <a:buNone/>
              <a:defRPr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Intuitively, this is a continuous time process which has normal “jumps”</a:t>
            </a:r>
          </a:p>
          <a:p>
            <a:pPr eaLnBrk="1" hangingPunct="1">
              <a:buNone/>
              <a:defRPr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We will assume the (true) fact that the following results in a well-defined process.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Definition 5.12 Brownian motion.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The real valued stochastic process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B(t)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GB" sz="2000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, t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≥0 is a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Brownian motion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if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For each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t&gt;0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≥0,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000" i="1" dirty="0" err="1" smtClean="0">
                <a:latin typeface="Times New Roman" pitchFamily="18" charset="0"/>
                <a:cs typeface="Times New Roman" pitchFamily="18" charset="0"/>
              </a:rPr>
              <a:t>t+s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-B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has the normal distribution with mean 0 and variance </a:t>
            </a:r>
            <a:r>
              <a:rPr lang="en-GB" sz="2000" i="1" dirty="0" smtClean="0">
                <a:latin typeface="Symbol" pitchFamily="18" charset="2"/>
                <a:cs typeface="Times New Roman" pitchFamily="18" charset="0"/>
              </a:rPr>
              <a:t>s</a:t>
            </a:r>
            <a:r>
              <a:rPr lang="en-GB" sz="2000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for some constant </a:t>
            </a:r>
            <a:r>
              <a:rPr lang="en-GB" sz="2000" i="1" dirty="0" smtClean="0">
                <a:latin typeface="Symbol" pitchFamily="18" charset="2"/>
                <a:cs typeface="Times New Roman" pitchFamily="18" charset="0"/>
              </a:rPr>
              <a:t>s.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For any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≥1 and 0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≤t</a:t>
            </a:r>
            <a:r>
              <a:rPr lang="en-GB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 ≤t</a:t>
            </a:r>
            <a:r>
              <a:rPr lang="en-GB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… ≤</a:t>
            </a:r>
            <a:r>
              <a:rPr lang="en-GB" sz="2000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000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the random variables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GB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buFont typeface="Arial" charset="0"/>
              <a:buNone/>
              <a:defRPr/>
            </a:pP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are mutually independent for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r=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2,3,...,n</a:t>
            </a:r>
          </a:p>
          <a:p>
            <a:pPr marL="457200" indent="-457200" eaLnBrk="1" hangingPunct="1">
              <a:buFont typeface="+mj-lt"/>
              <a:buAutoNum type="arabicPeriod" startAt="3"/>
              <a:defRPr/>
            </a:pP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(0)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marL="457200" indent="-457200" eaLnBrk="1" hangingPunct="1">
              <a:buFont typeface="+mj-lt"/>
              <a:buAutoNum type="arabicPeriod" startAt="3"/>
              <a:defRPr/>
            </a:pP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is continuous in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≥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eaLnBrk="1" hangingPunct="1">
              <a:buFont typeface="Arial" charset="0"/>
              <a:buNone/>
              <a:defRPr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554" name="Object 4"/>
          <p:cNvGraphicFramePr>
            <a:graphicFrameLocks noChangeAspect="1"/>
          </p:cNvGraphicFramePr>
          <p:nvPr/>
        </p:nvGraphicFramePr>
        <p:xfrm>
          <a:off x="2532062" y="5073129"/>
          <a:ext cx="179387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7" name="Equation" r:id="rId3" imgW="888840" imgH="215640" progId="Equation.3">
                  <p:embed/>
                </p:oleObj>
              </mc:Choice>
              <mc:Fallback>
                <p:oleObj name="Equation" r:id="rId3" imgW="88884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2062" y="5073129"/>
                        <a:ext cx="1793875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09120" y="6789147"/>
            <a:ext cx="20882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Brownian motion realisation</a:t>
            </a:r>
          </a:p>
          <a:p>
            <a:r>
              <a:rPr lang="en-GB" dirty="0" smtClean="0"/>
              <a:t>B(0)=0</a:t>
            </a:r>
          </a:p>
          <a:p>
            <a:endParaRPr lang="en-GB" dirty="0" smtClean="0"/>
          </a:p>
          <a:p>
            <a:r>
              <a:rPr lang="en-GB" dirty="0" smtClean="0"/>
              <a:t>Easy to restrict to a given domain [</a:t>
            </a:r>
            <a:r>
              <a:rPr lang="en-GB" i="1" dirty="0" err="1" smtClean="0"/>
              <a:t>a</a:t>
            </a:r>
            <a:r>
              <a:rPr lang="en-GB" dirty="0" err="1" smtClean="0"/>
              <a:t>,</a:t>
            </a:r>
            <a:r>
              <a:rPr lang="en-GB" i="1" dirty="0" err="1" smtClean="0"/>
              <a:t>b</a:t>
            </a:r>
            <a:r>
              <a:rPr lang="en-GB" dirty="0" smtClean="0"/>
              <a:t>]  e.g. [-10,10]</a:t>
            </a:r>
            <a:endParaRPr lang="en-GB" dirty="0"/>
          </a:p>
        </p:txBody>
      </p:sp>
      <p:pic>
        <p:nvPicPr>
          <p:cNvPr id="7" name="Picture 7" descr="brownianmotion.eps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656" y="6306656"/>
            <a:ext cx="3672408" cy="294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itle 1"/>
          <p:cNvSpPr>
            <a:spLocks noGrp="1"/>
          </p:cNvSpPr>
          <p:nvPr>
            <p:ph type="title"/>
          </p:nvPr>
        </p:nvSpPr>
        <p:spPr>
          <a:xfrm>
            <a:off x="-243408" y="-684584"/>
            <a:ext cx="7344816" cy="15240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5.8 Diffusion interpretation</a:t>
            </a:r>
          </a:p>
        </p:txBody>
      </p:sp>
      <p:sp>
        <p:nvSpPr>
          <p:cNvPr id="24581" name="Content Placeholder 2"/>
          <p:cNvSpPr>
            <a:spLocks noGrp="1"/>
          </p:cNvSpPr>
          <p:nvPr>
            <p:ph idx="1"/>
          </p:nvPr>
        </p:nvSpPr>
        <p:spPr>
          <a:xfrm>
            <a:off x="400050" y="958924"/>
            <a:ext cx="6172200" cy="74295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First note that by properties 1. and 2., Brownian motion is a Markov process. </a:t>
            </a:r>
          </a:p>
          <a:p>
            <a:pPr eaLnBrk="1" hangingPunct="1">
              <a:buFont typeface="Arial" charset="0"/>
              <a:buNone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Consider the movement of Brownian motion over a small time </a:t>
            </a:r>
            <a:r>
              <a:rPr lang="en-GB" sz="2000" i="1" dirty="0" err="1" smtClean="0">
                <a:latin typeface="Symbol" pitchFamily="18" charset="2"/>
                <a:cs typeface="Times New Roman" pitchFamily="18" charset="0"/>
              </a:rPr>
              <a:t>d</a:t>
            </a:r>
            <a:r>
              <a:rPr lang="en-GB" sz="2000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, conditional on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GB" sz="2000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=x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buFont typeface="Arial" charset="0"/>
              <a:buNone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This is reminiscent of what we derived for the W-F model previously (equation 5.5.1) and is an </a:t>
            </a:r>
            <a:r>
              <a:rPr lang="en-GB" sz="2000" u="sng" dirty="0" smtClean="0">
                <a:latin typeface="Times New Roman" pitchFamily="18" charset="0"/>
                <a:cs typeface="Times New Roman" pitchFamily="18" charset="0"/>
              </a:rPr>
              <a:t>alternative characterisation</a:t>
            </a:r>
          </a:p>
          <a:p>
            <a:pPr eaLnBrk="1" hangingPunct="1">
              <a:buNone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Suppose we take </a:t>
            </a:r>
            <a:r>
              <a:rPr lang="en-GB" sz="2000" u="sng" dirty="0" smtClean="0">
                <a:latin typeface="Times New Roman" pitchFamily="18" charset="0"/>
                <a:cs typeface="Times New Roman" pitchFamily="18" charset="0"/>
              </a:rPr>
              <a:t>any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smooth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) and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)&gt;0. Informally, make a new process </a:t>
            </a:r>
            <a:r>
              <a:rPr lang="en-GB" sz="2000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000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so that over small time </a:t>
            </a:r>
            <a:r>
              <a:rPr lang="en-GB" sz="2000" i="1" dirty="0" err="1" smtClean="0">
                <a:latin typeface="Symbol" pitchFamily="18" charset="2"/>
                <a:cs typeface="Times New Roman" pitchFamily="18" charset="0"/>
              </a:rPr>
              <a:t>d</a:t>
            </a:r>
            <a:r>
              <a:rPr lang="en-GB" sz="2000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buNone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Now, we let </a:t>
            </a:r>
            <a:r>
              <a:rPr lang="en-GB" sz="2000" i="1" dirty="0" smtClean="0">
                <a:latin typeface="Symbol" pitchFamily="18" charset="2"/>
                <a:cs typeface="Times New Roman" pitchFamily="18" charset="0"/>
              </a:rPr>
              <a:t>d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t→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0 and again rely on (assume) the </a:t>
            </a:r>
            <a:r>
              <a:rPr lang="en-GB" sz="2000" u="sng" dirty="0" smtClean="0">
                <a:latin typeface="Times New Roman" pitchFamily="18" charset="0"/>
                <a:cs typeface="Times New Roman" pitchFamily="18" charset="0"/>
              </a:rPr>
              <a:t>fact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this gives a well-defined process.</a:t>
            </a:r>
          </a:p>
        </p:txBody>
      </p:sp>
      <p:graphicFrame>
        <p:nvGraphicFramePr>
          <p:cNvPr id="24578" name="Object 3"/>
          <p:cNvGraphicFramePr>
            <a:graphicFrameLocks noChangeAspect="1"/>
          </p:cNvGraphicFramePr>
          <p:nvPr/>
        </p:nvGraphicFramePr>
        <p:xfrm>
          <a:off x="749300" y="2586038"/>
          <a:ext cx="5362575" cy="193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7" name="Equation" r:id="rId3" imgW="2565360" imgH="927000" progId="Equation.3">
                  <p:embed/>
                </p:oleObj>
              </mc:Choice>
              <mc:Fallback>
                <p:oleObj name="Equation" r:id="rId3" imgW="2565360" imgH="927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2586038"/>
                        <a:ext cx="5362575" cy="1938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5"/>
          <p:cNvGraphicFramePr>
            <a:graphicFrameLocks noChangeAspect="1"/>
          </p:cNvGraphicFramePr>
          <p:nvPr/>
        </p:nvGraphicFramePr>
        <p:xfrm>
          <a:off x="1398588" y="6447433"/>
          <a:ext cx="4089400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8" name="Equation" r:id="rId5" imgW="2057400" imgH="507960" progId="Equation.3">
                  <p:embed/>
                </p:oleObj>
              </mc:Choice>
              <mc:Fallback>
                <p:oleObj name="Equation" r:id="rId5" imgW="2057400" imgH="5079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8588" y="6447433"/>
                        <a:ext cx="4089400" cy="1004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227013" y="7327900"/>
          <a:ext cx="6403975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9" name="Equation" r:id="rId7" imgW="3060360" imgH="507960" progId="Equation.3">
                  <p:embed/>
                </p:oleObj>
              </mc:Choice>
              <mc:Fallback>
                <p:oleObj name="Equation" r:id="rId7" imgW="3060360" imgH="5079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3" y="7327900"/>
                        <a:ext cx="6403975" cy="1058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itle 1"/>
          <p:cNvSpPr>
            <a:spLocks noGrp="1"/>
          </p:cNvSpPr>
          <p:nvPr>
            <p:ph type="title"/>
          </p:nvPr>
        </p:nvSpPr>
        <p:spPr>
          <a:xfrm>
            <a:off x="200025" y="-642938"/>
            <a:ext cx="6515100" cy="1524001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5.9 Definition: Diffusion process</a:t>
            </a:r>
          </a:p>
        </p:txBody>
      </p:sp>
      <p:sp>
        <p:nvSpPr>
          <p:cNvPr id="9221" name="Content Placeholder 2"/>
          <p:cNvSpPr>
            <a:spLocks noGrp="1"/>
          </p:cNvSpPr>
          <p:nvPr>
            <p:ph idx="1"/>
          </p:nvPr>
        </p:nvSpPr>
        <p:spPr>
          <a:xfrm>
            <a:off x="400050" y="857250"/>
            <a:ext cx="6172200" cy="7429500"/>
          </a:xfrm>
        </p:spPr>
        <p:txBody>
          <a:bodyPr/>
          <a:lstStyle/>
          <a:p>
            <a:pPr>
              <a:buNone/>
              <a:defRPr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A one-dimensional time-homogenous diffusion process </a:t>
            </a:r>
            <a:r>
              <a:rPr lang="en-GB" sz="2000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000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is a continuous time Markov process such that there exist two functions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satisfying the following properties given </a:t>
            </a:r>
            <a:r>
              <a:rPr lang="en-GB" sz="2000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000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=x,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where            :</a:t>
            </a:r>
          </a:p>
          <a:p>
            <a:pPr eaLnBrk="1" hangingPunct="1">
              <a:buFont typeface="Arial" charset="0"/>
              <a:buNone/>
              <a:defRPr/>
            </a:pPr>
            <a:endParaRPr lang="en-GB" sz="2000" i="1" dirty="0" smtClean="0">
              <a:latin typeface="Symbol" pitchFamily="18" charset="2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GB" sz="2000" i="1" dirty="0" smtClean="0">
              <a:latin typeface="Symbol" pitchFamily="18" charset="2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for any k≥3.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Notes and definitions:</a:t>
            </a:r>
          </a:p>
          <a:p>
            <a:pPr eaLnBrk="1" hangingPunct="1">
              <a:buFont typeface="Arial" charset="0"/>
              <a:buNone/>
              <a:defRPr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) is called the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infinitesimal mean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drift parameter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)&gt;0 is called the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infinitesimal variance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diffusion parameter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A unique diffusion process with infinitesimal mean and variance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) and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) is </a:t>
            </a:r>
            <a:r>
              <a:rPr lang="en-GB" sz="2000" u="sng" dirty="0" smtClean="0">
                <a:latin typeface="Times New Roman" pitchFamily="18" charset="0"/>
                <a:cs typeface="Times New Roman" pitchFamily="18" charset="0"/>
              </a:rPr>
              <a:t>guaranteed to exist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if these functions are smooth 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The third property is required for continuity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Conversely, if these three conditions are satisfied for a given continuous time Markov process </a:t>
            </a:r>
            <a:r>
              <a:rPr lang="en-GB" sz="2000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000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,and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) and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) are smooth, then </a:t>
            </a:r>
            <a:r>
              <a:rPr lang="en-GB" sz="2000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000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is a time-homogenous diffusion process with this infinitesimal mean and variance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E.g. Brownian motion has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(x)≡0,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(x)=</a:t>
            </a:r>
            <a:r>
              <a:rPr lang="en-GB" sz="2000" i="1" dirty="0" smtClean="0">
                <a:latin typeface="Symbol" pitchFamily="18" charset="2"/>
                <a:cs typeface="Times New Roman" pitchFamily="18" charset="0"/>
              </a:rPr>
              <a:t>s</a:t>
            </a:r>
            <a:r>
              <a:rPr lang="en-GB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507" name="Object 5"/>
          <p:cNvGraphicFramePr>
            <a:graphicFrameLocks noChangeAspect="1"/>
          </p:cNvGraphicFramePr>
          <p:nvPr/>
        </p:nvGraphicFramePr>
        <p:xfrm>
          <a:off x="4857750" y="1785938"/>
          <a:ext cx="762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3" name="Equation" r:id="rId3" imgW="380880" imgH="177480" progId="Equation.3">
                  <p:embed/>
                </p:oleObj>
              </mc:Choice>
              <mc:Fallback>
                <p:oleObj name="Equation" r:id="rId3" imgW="380880" imgH="177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0" y="1785938"/>
                        <a:ext cx="7620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1628800" y="2195736"/>
          <a:ext cx="3900487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4" name="Equation" r:id="rId5" imgW="1815840" imgH="736560" progId="Equation.3">
                  <p:embed/>
                </p:oleObj>
              </mc:Choice>
              <mc:Fallback>
                <p:oleObj name="Equation" r:id="rId5" imgW="1815840" imgH="7365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8800" y="2195736"/>
                        <a:ext cx="3900487" cy="158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00050" y="1390972"/>
            <a:ext cx="6172200" cy="74295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GB" sz="2400" i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GB" sz="2400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is the population frequency of the selected allele A at time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, given </a:t>
            </a:r>
            <a:r>
              <a:rPr lang="en-GB" sz="2400" i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GB" sz="2400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x, </a:t>
            </a:r>
            <a:r>
              <a:rPr lang="en-GB" sz="2400" i="1" dirty="0" err="1" smtClean="0">
                <a:latin typeface="Symbol" pitchFamily="18" charset="2"/>
                <a:cs typeface="Times New Roman" pitchFamily="18" charset="0"/>
              </a:rPr>
              <a:t>d</a:t>
            </a:r>
            <a:r>
              <a:rPr lang="en-GB" sz="2400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=1/2N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we showed, taking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=[0,1], (5.5.1):</a:t>
            </a:r>
            <a:endParaRPr lang="en-GB" sz="2400" i="1" dirty="0" smtClean="0">
              <a:latin typeface="Symbol" pitchFamily="18" charset="2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GB" sz="2400" i="1" dirty="0" smtClean="0">
              <a:latin typeface="Symbol" pitchFamily="18" charset="2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for any k≥3, where</a:t>
            </a:r>
          </a:p>
          <a:p>
            <a:pPr eaLnBrk="1" hangingPunct="1"/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)=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(1-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), the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diffusion parameter (infinitesimal variance)</a:t>
            </a:r>
          </a:p>
          <a:p>
            <a:pPr eaLnBrk="1" hangingPunct="1"/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)=</a:t>
            </a:r>
            <a:r>
              <a:rPr lang="en-GB" sz="2400" dirty="0" err="1" smtClean="0">
                <a:latin typeface="Symbol" pitchFamily="18" charset="2"/>
                <a:cs typeface="Times New Roman" pitchFamily="18" charset="0"/>
              </a:rPr>
              <a:t>g</a:t>
            </a:r>
            <a:r>
              <a:rPr lang="en-GB" sz="2400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(1-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), the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drift parameter (infinitesimal mean)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It can be shown that these three conditions, with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) and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) smooth, guarantees convergence in distribution of </a:t>
            </a:r>
            <a:r>
              <a:rPr lang="en-GB" sz="2400" i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GB" sz="2400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in the limit as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→∞ to a diffusion process, for all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t&gt;0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.  Abuse notation and (for simplicity) label this process </a:t>
            </a:r>
            <a:r>
              <a:rPr lang="en-GB" sz="2400" i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GB" sz="2400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400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also. This is the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Wright-Fisher diffusion with selection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22530" name="Object 6"/>
          <p:cNvGraphicFramePr>
            <a:graphicFrameLocks noChangeAspect="1"/>
          </p:cNvGraphicFramePr>
          <p:nvPr/>
        </p:nvGraphicFramePr>
        <p:xfrm>
          <a:off x="1844824" y="2630810"/>
          <a:ext cx="3819525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" name="Equation" r:id="rId3" imgW="1777680" imgH="736560" progId="Equation.3">
                  <p:embed/>
                </p:oleObj>
              </mc:Choice>
              <mc:Fallback>
                <p:oleObj name="Equation" r:id="rId3" imgW="1777680" imgH="7365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4824" y="2630810"/>
                        <a:ext cx="3819525" cy="158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Title 1"/>
          <p:cNvSpPr>
            <a:spLocks noGrp="1"/>
          </p:cNvSpPr>
          <p:nvPr>
            <p:ph type="title"/>
          </p:nvPr>
        </p:nvSpPr>
        <p:spPr>
          <a:xfrm>
            <a:off x="342900" y="-285750"/>
            <a:ext cx="6172200" cy="1524000"/>
          </a:xfrm>
        </p:spPr>
        <p:txBody>
          <a:bodyPr/>
          <a:lstStyle/>
          <a:p>
            <a:pPr eaLnBrk="1" hangingPunct="1"/>
            <a:r>
              <a:rPr lang="en-GB" sz="36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en-GB" sz="3600" b="1" smtClean="0">
                <a:latin typeface="Times New Roman" pitchFamily="18" charset="0"/>
                <a:cs typeface="Times New Roman" pitchFamily="18" charset="0"/>
              </a:rPr>
              <a:t>5.10 The Wright-Fisher diffusion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400050" y="1357313"/>
            <a:ext cx="6172200" cy="74295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Remarks:</a:t>
            </a:r>
          </a:p>
          <a:p>
            <a:pPr eaLnBrk="1" hangingPunct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How the process moves depends on where we are, i.e.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</a:p>
          <a:p>
            <a:pPr eaLnBrk="1" hangingPunct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The product </a:t>
            </a:r>
            <a:r>
              <a:rPr lang="en-GB" sz="2400" dirty="0" smtClean="0">
                <a:latin typeface="Symbol" pitchFamily="18" charset="2"/>
                <a:cs typeface="Times New Roman" pitchFamily="18" charset="0"/>
              </a:rPr>
              <a:t>g =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Ns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determines the behaviour</a:t>
            </a:r>
          </a:p>
          <a:p>
            <a:pPr eaLnBrk="1" hangingPunct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Beneficial alleles tend to become more frequent in the population, deleterious alleles rarer</a:t>
            </a:r>
          </a:p>
          <a:p>
            <a:pPr eaLnBrk="1" hangingPunct="1"/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Genetic drift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can play a role. Genetic drift is stochastic variation in allele frequencies through time, captured by the infinitesimal </a:t>
            </a:r>
            <a:r>
              <a:rPr lang="en-GB" sz="2400" u="sng" dirty="0" smtClean="0">
                <a:latin typeface="Times New Roman" pitchFamily="18" charset="0"/>
                <a:cs typeface="Times New Roman" pitchFamily="18" charset="0"/>
              </a:rPr>
              <a:t>variance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. NB: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Genetic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drift is </a:t>
            </a:r>
            <a:r>
              <a:rPr lang="en-GB" sz="2400" u="sng" dirty="0" smtClean="0"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to be confused with the unfortunately very similarly named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infinitesimal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drift</a:t>
            </a:r>
          </a:p>
          <a:p>
            <a:pPr eaLnBrk="1" hangingPunct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Selection is stronger - more effective - in larger populations </a:t>
            </a:r>
            <a:endParaRPr lang="en-GB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Other models of selection, and models including mutation, have different infinitesimal mean, and (often) the same infinitesimal variance (independent of </a:t>
            </a:r>
            <a:r>
              <a:rPr lang="en-GB" sz="2400" dirty="0" smtClean="0">
                <a:latin typeface="Symbol" pitchFamily="18" charset="2"/>
                <a:cs typeface="Times New Roman" pitchFamily="18" charset="0"/>
              </a:rPr>
              <a:t>g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here).</a:t>
            </a:r>
          </a:p>
          <a:p>
            <a:pPr eaLnBrk="1" hangingPunct="1"/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3" name="Title 1"/>
          <p:cNvSpPr>
            <a:spLocks noGrp="1"/>
          </p:cNvSpPr>
          <p:nvPr>
            <p:ph type="title"/>
          </p:nvPr>
        </p:nvSpPr>
        <p:spPr>
          <a:xfrm>
            <a:off x="342900" y="-285750"/>
            <a:ext cx="6172200" cy="1524000"/>
          </a:xfrm>
        </p:spPr>
        <p:txBody>
          <a:bodyPr/>
          <a:lstStyle/>
          <a:p>
            <a:pPr eaLnBrk="1" hangingPunct="1"/>
            <a:r>
              <a:rPr lang="en-GB" sz="36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en-GB" sz="3600" b="1" smtClean="0">
                <a:latin typeface="Times New Roman" pitchFamily="18" charset="0"/>
                <a:cs typeface="Times New Roman" pitchFamily="18" charset="0"/>
              </a:rPr>
              <a:t>5.10 The Wright-Fisher diffusion limit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342900" y="-428625"/>
            <a:ext cx="6172200" cy="15240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6.1 A diffusion process characterisation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400050" y="1357313"/>
            <a:ext cx="6172200" cy="74295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The infinitesimal mean and variance directly relate to the behaviour of the process in a small time.</a:t>
            </a:r>
          </a:p>
          <a:p>
            <a:pPr>
              <a:buFont typeface="Arial" charset="0"/>
              <a:buNone/>
            </a:pPr>
            <a:endParaRPr lang="en-GB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However, there is a neater description of a diffusion process that is also powerful, and useful for calculations.</a:t>
            </a:r>
          </a:p>
          <a:p>
            <a:pPr>
              <a:buFont typeface="Arial" charset="0"/>
              <a:buNone/>
            </a:pP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Consider an arbitrary function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whose domain is that of the diffusion. In all our examples,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:[0,1] →</a:t>
            </a:r>
            <a:r>
              <a:rPr lang="en-GB" sz="2400" dirty="0" smtClean="0">
                <a:latin typeface="Castellar" pitchFamily="18" charset="0"/>
                <a:cs typeface="Times New Roman" pitchFamily="18" charset="0"/>
              </a:rPr>
              <a:t>R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Arial" charset="0"/>
              <a:buNone/>
            </a:pP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Suppose for now that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is at least be three times continuously differentiable. How does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f(</a:t>
            </a:r>
            <a:r>
              <a:rPr lang="en-GB" sz="2400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400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) evolve?</a:t>
            </a:r>
          </a:p>
          <a:p>
            <a:pPr>
              <a:buFont typeface="Arial" charset="0"/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We obtain the derivative of its expectation with respect to time.</a:t>
            </a:r>
            <a:endParaRPr lang="en-GB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44450" y="-6350"/>
            <a:ext cx="6813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600" b="1">
                <a:latin typeface="Times New Roman" pitchFamily="18" charset="0"/>
              </a:rPr>
              <a:t>5.0	Natural selection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270250" y="6927850"/>
          <a:ext cx="207963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0" y="6927850"/>
                        <a:ext cx="207963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142875" y="5643563"/>
            <a:ext cx="6715125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The plot above (O’Hara, 2005) shows the frequency of the </a:t>
            </a:r>
            <a:r>
              <a:rPr lang="en-GB" sz="2000" i="1" dirty="0" err="1">
                <a:latin typeface="Times New Roman" pitchFamily="18" charset="0"/>
                <a:cs typeface="Times New Roman" pitchFamily="18" charset="0"/>
              </a:rPr>
              <a:t>medionigra</a:t>
            </a:r>
            <a:r>
              <a:rPr lang="en-GB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morph through time</a:t>
            </a:r>
          </a:p>
          <a:p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This mutant form gets progressively rarer – why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Suggests selection against </a:t>
            </a:r>
            <a:r>
              <a:rPr lang="en-GB" sz="2000" i="1" dirty="0" err="1" smtClean="0">
                <a:latin typeface="Times New Roman" pitchFamily="18" charset="0"/>
                <a:cs typeface="Times New Roman" pitchFamily="18" charset="0"/>
              </a:rPr>
              <a:t>medionigra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morph – i.e. this morph is disadvantageous.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Why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does the decline fluctuate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? What is the role of chance?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To see how to answer these questions in general, we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need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a model of selection in the Wright-Fisher model.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2053" name="Picture 5" descr="medionigra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143000"/>
            <a:ext cx="6858000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342900" y="-428625"/>
            <a:ext cx="6172200" cy="1524000"/>
          </a:xfrm>
        </p:spPr>
        <p:txBody>
          <a:bodyPr/>
          <a:lstStyle/>
          <a:p>
            <a:pPr eaLnBrk="1" hangingPunct="1"/>
            <a:r>
              <a:rPr lang="en-GB" sz="36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en-GB" sz="3600" b="1" smtClean="0">
                <a:latin typeface="Times New Roman" pitchFamily="18" charset="0"/>
                <a:cs typeface="Times New Roman" pitchFamily="18" charset="0"/>
              </a:rPr>
              <a:t>6.1 An alternative diffusion process characterisation</a:t>
            </a:r>
          </a:p>
        </p:txBody>
      </p:sp>
      <p:pic>
        <p:nvPicPr>
          <p:cNvPr id="54275" name="Picture 4" descr="exampleforgenerator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38"/>
            <a:ext cx="6858000" cy="686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TextBox 5"/>
          <p:cNvSpPr txBox="1">
            <a:spLocks noChangeArrowheads="1"/>
          </p:cNvSpPr>
          <p:nvPr/>
        </p:nvSpPr>
        <p:spPr bwMode="auto">
          <a:xfrm>
            <a:off x="3286125" y="1643063"/>
            <a:ext cx="430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400" i="1" baseline="-25000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i="1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7" name="TextBox 6"/>
          <p:cNvSpPr txBox="1">
            <a:spLocks noChangeArrowheads="1"/>
          </p:cNvSpPr>
          <p:nvPr/>
        </p:nvSpPr>
        <p:spPr bwMode="auto">
          <a:xfrm>
            <a:off x="2714625" y="4000500"/>
            <a:ext cx="23695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f(x)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(1-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f(</a:t>
            </a:r>
            <a:r>
              <a:rPr lang="en-GB" sz="2400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400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8" name="TextBox 7"/>
          <p:cNvSpPr txBox="1">
            <a:spLocks noChangeArrowheads="1"/>
          </p:cNvSpPr>
          <p:nvPr/>
        </p:nvSpPr>
        <p:spPr bwMode="auto">
          <a:xfrm>
            <a:off x="590550" y="6357938"/>
            <a:ext cx="6053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18" charset="0"/>
                <a:cs typeface="Times New Roman" pitchFamily="18" charset="0"/>
              </a:rPr>
              <a:t>Expectation of </a:t>
            </a:r>
            <a:r>
              <a:rPr lang="en-GB" sz="2400" i="1">
                <a:latin typeface="Times New Roman" pitchFamily="18" charset="0"/>
                <a:cs typeface="Times New Roman" pitchFamily="18" charset="0"/>
              </a:rPr>
              <a:t>f(X</a:t>
            </a:r>
            <a:r>
              <a:rPr lang="en-GB" sz="2400" i="1" baseline="-2500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400" i="1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 (500 diffusion realisations)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342900" y="-428625"/>
            <a:ext cx="6172200" cy="15240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6.1 A diffusion process characterisation</a:t>
            </a:r>
          </a:p>
        </p:txBody>
      </p:sp>
      <p:sp>
        <p:nvSpPr>
          <p:cNvPr id="26628" name="Content Placeholder 2"/>
          <p:cNvSpPr>
            <a:spLocks noGrp="1"/>
          </p:cNvSpPr>
          <p:nvPr>
            <p:ph idx="1"/>
          </p:nvPr>
        </p:nvSpPr>
        <p:spPr>
          <a:xfrm>
            <a:off x="400050" y="1214438"/>
            <a:ext cx="6172200" cy="74295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How does E[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f(</a:t>
            </a:r>
            <a:r>
              <a:rPr lang="en-GB" sz="2400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400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)] evolve, for arbitrary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 typeface="Arial" charset="0"/>
              <a:buNone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If the diffusion is currently at state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x,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assume </a:t>
            </a:r>
            <a:r>
              <a:rPr lang="en-GB" sz="2400" i="1" dirty="0" err="1" smtClean="0">
                <a:latin typeface="Times New Roman" pitchFamily="18" charset="0"/>
                <a:cs typeface="Times New Roman" pitchFamily="18" charset="0"/>
              </a:rPr>
              <a:t>wlog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the current time is 0, then consider the expectation of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f(</a:t>
            </a:r>
            <a:r>
              <a:rPr lang="en-GB" sz="2400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400" i="1" baseline="-25000" dirty="0" err="1" smtClean="0">
                <a:latin typeface="Symbol" pitchFamily="18" charset="2"/>
                <a:cs typeface="Times New Roman" pitchFamily="18" charset="0"/>
              </a:rPr>
              <a:t>d</a:t>
            </a:r>
            <a:r>
              <a:rPr lang="en-GB" sz="2400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) at time </a:t>
            </a:r>
            <a:r>
              <a:rPr lang="en-GB" sz="2400" i="1" dirty="0" err="1" smtClean="0">
                <a:latin typeface="Symbol" pitchFamily="18" charset="2"/>
                <a:cs typeface="Times New Roman" pitchFamily="18" charset="0"/>
              </a:rPr>
              <a:t>d</a:t>
            </a:r>
            <a:r>
              <a:rPr lang="en-GB" sz="2400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. Taylor expanding, for some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x’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between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sz="2400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400" i="1" baseline="-25000" dirty="0" err="1" smtClean="0">
                <a:latin typeface="Symbol" pitchFamily="18" charset="2"/>
                <a:cs typeface="Times New Roman" pitchFamily="18" charset="0"/>
              </a:rPr>
              <a:t>d</a:t>
            </a:r>
            <a:r>
              <a:rPr lang="en-GB" sz="2400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44016" y="3676904"/>
          <a:ext cx="6597352" cy="5287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0" name="Equation" r:id="rId3" imgW="3454200" imgH="2768400" progId="Equation.3">
                  <p:embed/>
                </p:oleObj>
              </mc:Choice>
              <mc:Fallback>
                <p:oleObj name="Equation" r:id="rId3" imgW="3454200" imgH="2768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016" y="3676904"/>
                        <a:ext cx="6597352" cy="52875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42900" y="1714500"/>
            <a:ext cx="6172200" cy="74295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Rearranging and taking limits:</a:t>
            </a:r>
          </a:p>
          <a:p>
            <a:pPr>
              <a:buFont typeface="Arial" charset="0"/>
              <a:buNone/>
            </a:pP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This is a vital equation for any diffusion process, because it tells us how the expectation of an arbitrary function changes through time, as a function of current position.</a:t>
            </a:r>
          </a:p>
          <a:p>
            <a:pPr>
              <a:buFont typeface="Arial" charset="0"/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It is in a powerful sense a generating function for a diffusion process, and so is called the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generator</a:t>
            </a: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0" y="2579812"/>
          <a:ext cx="6788150" cy="220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3" name="Equation" r:id="rId3" imgW="3314520" imgH="1079280" progId="Equation.3">
                  <p:embed/>
                </p:oleObj>
              </mc:Choice>
              <mc:Fallback>
                <p:oleObj name="Equation" r:id="rId3" imgW="3314520" imgH="10792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579812"/>
                        <a:ext cx="6788150" cy="2208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Title 1"/>
          <p:cNvSpPr>
            <a:spLocks noGrp="1"/>
          </p:cNvSpPr>
          <p:nvPr>
            <p:ph type="title"/>
          </p:nvPr>
        </p:nvSpPr>
        <p:spPr>
          <a:xfrm>
            <a:off x="342900" y="-428625"/>
            <a:ext cx="6172200" cy="15240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6.1 A diffusion process characterisation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0" y="-428625"/>
            <a:ext cx="6858000" cy="15240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6.2 The generator of a diffusion</a:t>
            </a:r>
          </a:p>
        </p:txBody>
      </p:sp>
      <p:sp>
        <p:nvSpPr>
          <p:cNvPr id="28676" name="Content Placeholder 2"/>
          <p:cNvSpPr>
            <a:spLocks noGrp="1"/>
          </p:cNvSpPr>
          <p:nvPr>
            <p:ph idx="1"/>
          </p:nvPr>
        </p:nvSpPr>
        <p:spPr>
          <a:xfrm>
            <a:off x="342900" y="1357313"/>
            <a:ext cx="6172200" cy="74295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Definition 6.2. Generator.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The generator </a:t>
            </a:r>
            <a:r>
              <a:rPr lang="en-GB" sz="2000" dirty="0" smtClean="0">
                <a:latin typeface="Lucida Calligraphy" pitchFamily="66" charset="0"/>
                <a:cs typeface="Times New Roman" pitchFamily="18" charset="0"/>
              </a:rPr>
              <a:t>L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of a time-homogeneous diffusion process is defined as the operator </a:t>
            </a:r>
            <a:r>
              <a:rPr lang="en-GB" sz="2000" dirty="0" smtClean="0">
                <a:latin typeface="Lucida Calligraphy" pitchFamily="66" charset="0"/>
                <a:cs typeface="Times New Roman" pitchFamily="18" charset="0"/>
              </a:rPr>
              <a:t>L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on function space, where for a function </a:t>
            </a:r>
          </a:p>
          <a:p>
            <a:pPr eaLnBrk="1" hangingPunct="1">
              <a:buFont typeface="Arial" charset="0"/>
              <a:buNone/>
            </a:pP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000" dirty="0" smtClean="0">
                <a:latin typeface="Castellar" pitchFamily="18" charset="0"/>
                <a:cs typeface="Times New Roman" pitchFamily="18" charset="0"/>
              </a:rPr>
              <a:t>R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GB" sz="2000" dirty="0" smtClean="0">
                <a:latin typeface="Castellar" pitchFamily="18" charset="0"/>
                <a:cs typeface="Times New Roman" pitchFamily="18" charset="0"/>
              </a:rPr>
              <a:t>R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GB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GB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The domain </a:t>
            </a:r>
            <a:r>
              <a:rPr lang="en-GB" sz="1800" dirty="0" smtClean="0">
                <a:latin typeface="Lucida Calligraphy" pitchFamily="66" charset="0"/>
                <a:cs typeface="Times New Roman" pitchFamily="18" charset="0"/>
              </a:rPr>
              <a:t>D(L)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is the set of all functions </a:t>
            </a:r>
            <a:r>
              <a:rPr lang="en-GB" sz="18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for which the right hand side is well defined.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The generator actually makes sense for any “time-homogeneous” Markov process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The generator maps functions to functions, so is an operator (on a “big” space of functions)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The generator </a:t>
            </a:r>
            <a:r>
              <a:rPr lang="en-GB" sz="1800" u="sng" dirty="0" smtClean="0">
                <a:latin typeface="Times New Roman" pitchFamily="18" charset="0"/>
                <a:cs typeface="Times New Roman" pitchFamily="18" charset="0"/>
              </a:rPr>
              <a:t>completely defines a Markov process</a:t>
            </a:r>
          </a:p>
          <a:p>
            <a:pPr eaLnBrk="1" hangingPunct="1">
              <a:buFont typeface="Arial" charset="0"/>
              <a:buNone/>
            </a:pPr>
            <a:endParaRPr lang="en-GB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674" name="Object 4"/>
          <p:cNvGraphicFramePr>
            <a:graphicFrameLocks noChangeAspect="1"/>
          </p:cNvGraphicFramePr>
          <p:nvPr/>
        </p:nvGraphicFramePr>
        <p:xfrm>
          <a:off x="1423988" y="2576513"/>
          <a:ext cx="419417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7" name="Equation" r:id="rId3" imgW="2133360" imgH="393480" progId="Equation.3">
                  <p:embed/>
                </p:oleObj>
              </mc:Choice>
              <mc:Fallback>
                <p:oleObj name="Equation" r:id="rId3" imgW="213336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3988" y="2576513"/>
                        <a:ext cx="4194175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1"/>
          <p:cNvSpPr>
            <a:spLocks noGrp="1"/>
          </p:cNvSpPr>
          <p:nvPr>
            <p:ph type="title"/>
          </p:nvPr>
        </p:nvSpPr>
        <p:spPr>
          <a:xfrm>
            <a:off x="0" y="-428625"/>
            <a:ext cx="6858000" cy="1524000"/>
          </a:xfrm>
        </p:spPr>
        <p:txBody>
          <a:bodyPr/>
          <a:lstStyle/>
          <a:p>
            <a:pPr eaLnBrk="1" hangingPunct="1"/>
            <a:r>
              <a:rPr lang="en-GB" sz="36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en-GB" sz="3600" b="1" smtClean="0">
                <a:latin typeface="Times New Roman" pitchFamily="18" charset="0"/>
                <a:cs typeface="Times New Roman" pitchFamily="18" charset="0"/>
              </a:rPr>
              <a:t>6.2 The generator of a diffusion process</a:t>
            </a:r>
          </a:p>
        </p:txBody>
      </p:sp>
      <p:sp>
        <p:nvSpPr>
          <p:cNvPr id="9221" name="Content Placeholder 2"/>
          <p:cNvSpPr>
            <a:spLocks noGrp="1"/>
          </p:cNvSpPr>
          <p:nvPr>
            <p:ph idx="1"/>
          </p:nvPr>
        </p:nvSpPr>
        <p:spPr>
          <a:xfrm>
            <a:off x="400050" y="1357313"/>
            <a:ext cx="6172200" cy="742950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Given our previous derivation, we can use this idea to more succinctly define a diffusion process, in terms of its generator:</a:t>
            </a:r>
          </a:p>
          <a:p>
            <a:pPr eaLnBrk="1" hangingPunct="1">
              <a:buFont typeface="Arial" charset="0"/>
              <a:buNone/>
              <a:defRPr/>
            </a:pPr>
            <a:endParaRPr lang="en-GB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Definition 6.3, Diffusion process.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A time-homogeneous diffusion process is a continuous time Markov process with generator:</a:t>
            </a:r>
          </a:p>
          <a:p>
            <a:pPr eaLnBrk="1" hangingPunct="1">
              <a:buFont typeface="Arial" charset="0"/>
              <a:buNone/>
              <a:defRPr/>
            </a:pPr>
            <a:endParaRPr lang="en-GB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buFont typeface="Arial" charset="0"/>
              <a:buNone/>
              <a:defRPr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buFont typeface="Arial" charset="0"/>
              <a:buNone/>
              <a:defRPr/>
            </a:pP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b(x)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is the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infinitesimal mean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a(x)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infinitesimal variance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, of the diffusion, and </a:t>
            </a:r>
            <a:r>
              <a:rPr lang="en-GB" sz="2000" dirty="0" smtClean="0">
                <a:latin typeface="Lucida Calligraphy" pitchFamily="66" charset="0"/>
                <a:cs typeface="Times New Roman" pitchFamily="18" charset="0"/>
              </a:rPr>
              <a:t>D(L)=C</a:t>
            </a:r>
            <a:r>
              <a:rPr lang="en-GB" sz="2000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GB" sz="2000" baseline="-25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sz="2000" dirty="0" smtClean="0">
                <a:latin typeface="Lucida Calligraphy" pitchFamily="66" charset="0"/>
                <a:cs typeface="Times New Roman" pitchFamily="18" charset="0"/>
              </a:rPr>
              <a:t>(</a:t>
            </a:r>
            <a:r>
              <a:rPr lang="en-GB" sz="2000" dirty="0" smtClean="0">
                <a:latin typeface="Castellar" pitchFamily="18" charset="0"/>
                <a:cs typeface="Times New Roman" pitchFamily="18" charset="0"/>
              </a:rPr>
              <a:t>R)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buFont typeface="Arial" charset="0"/>
              <a:buNone/>
              <a:defRPr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Notes: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It can be shown that the generator uniquely defines the diffusion process.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In particular, using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y-x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GB" sz="2000" i="1" baseline="30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i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=1,2,.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..reconstructs the  diffusion definition in terms of the infinitesimal mean, variance, and higher moment description we earlier gave (Exercise)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More generally, choosing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carefully, we can learn interesting features of the diffusion.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We will see this idea powerfully for </a:t>
            </a:r>
            <a:r>
              <a:rPr lang="en-GB" sz="2000" smtClean="0">
                <a:latin typeface="Times New Roman" pitchFamily="18" charset="0"/>
                <a:cs typeface="Times New Roman" pitchFamily="18" charset="0"/>
              </a:rPr>
              <a:t>fixation probabilities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22" name="Object 4"/>
          <p:cNvGraphicFramePr>
            <a:graphicFrameLocks noChangeAspect="1"/>
          </p:cNvGraphicFramePr>
          <p:nvPr/>
        </p:nvGraphicFramePr>
        <p:xfrm>
          <a:off x="1630363" y="3536950"/>
          <a:ext cx="359410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5" name="Equation" r:id="rId3" imgW="1828800" imgH="419040" progId="Equation.3">
                  <p:embed/>
                </p:oleObj>
              </mc:Choice>
              <mc:Fallback>
                <p:oleObj name="Equation" r:id="rId3" imgW="182880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0363" y="3536950"/>
                        <a:ext cx="3594100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1"/>
          <p:cNvSpPr>
            <a:spLocks noGrp="1"/>
          </p:cNvSpPr>
          <p:nvPr>
            <p:ph type="title"/>
          </p:nvPr>
        </p:nvSpPr>
        <p:spPr>
          <a:xfrm>
            <a:off x="0" y="-428625"/>
            <a:ext cx="6858000" cy="15240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6.3 Examples of generators</a:t>
            </a:r>
          </a:p>
        </p:txBody>
      </p:sp>
      <p:sp>
        <p:nvSpPr>
          <p:cNvPr id="30725" name="Content Placeholder 2"/>
          <p:cNvSpPr>
            <a:spLocks noGrp="1"/>
          </p:cNvSpPr>
          <p:nvPr>
            <p:ph idx="1"/>
          </p:nvPr>
        </p:nvSpPr>
        <p:spPr>
          <a:xfrm>
            <a:off x="357188" y="1357313"/>
            <a:ext cx="6172200" cy="74295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In our Wright-Fisher diffusion with selection, we have </a:t>
            </a:r>
          </a:p>
          <a:p>
            <a:pPr eaLnBrk="1" hangingPunct="1"/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)=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(1-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), the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diffusion parameter (infinitesimal variance)</a:t>
            </a:r>
          </a:p>
          <a:p>
            <a:pPr eaLnBrk="1" hangingPunct="1"/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)=</a:t>
            </a:r>
            <a:r>
              <a:rPr lang="en-GB" sz="2400" dirty="0" err="1" smtClean="0">
                <a:latin typeface="Symbol" pitchFamily="18" charset="2"/>
                <a:cs typeface="Times New Roman" pitchFamily="18" charset="0"/>
              </a:rPr>
              <a:t>g</a:t>
            </a:r>
            <a:r>
              <a:rPr lang="en-GB" sz="2400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(1-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), the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drift parameter (infinitesimal mean)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Thus, the generator is</a:t>
            </a:r>
          </a:p>
          <a:p>
            <a:pPr eaLnBrk="1" hangingPunct="1"/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For the Brownian motion case:</a:t>
            </a:r>
          </a:p>
          <a:p>
            <a:pPr eaLnBrk="1" hangingPunct="1"/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)=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sz="2400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)=</a:t>
            </a:r>
            <a:r>
              <a:rPr lang="en-GB" sz="2400" dirty="0" smtClean="0">
                <a:latin typeface="Symbol" pitchFamily="18" charset="2"/>
                <a:cs typeface="Times New Roman" pitchFamily="18" charset="0"/>
              </a:rPr>
              <a:t>0</a:t>
            </a:r>
          </a:p>
          <a:p>
            <a:pPr eaLnBrk="1" hangingPunct="1"/>
            <a:endParaRPr lang="en-GB" sz="2400" dirty="0" smtClean="0">
              <a:latin typeface="Symbol" pitchFamily="18" charset="2"/>
              <a:cs typeface="Times New Roman" pitchFamily="18" charset="0"/>
            </a:endParaRPr>
          </a:p>
          <a:p>
            <a:pPr eaLnBrk="1" hangingPunct="1"/>
            <a:endParaRPr lang="en-GB" sz="2400" dirty="0" smtClean="0">
              <a:latin typeface="Symbol" pitchFamily="18" charset="2"/>
              <a:cs typeface="Times New Roman" pitchFamily="18" charset="0"/>
            </a:endParaRPr>
          </a:p>
          <a:p>
            <a:pPr eaLnBrk="1" hangingPunct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Next, we will see how to use the generator to see how likely a selected mutation is to become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fixed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from frequency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2284413" y="6751638"/>
          <a:ext cx="212090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3" name="Equation" r:id="rId3" imgW="1079280" imgH="419040" progId="Equation.3">
                  <p:embed/>
                </p:oleObj>
              </mc:Choice>
              <mc:Fallback>
                <p:oleObj name="Equation" r:id="rId3" imgW="1079280" imgH="419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4413" y="6751638"/>
                        <a:ext cx="2120900" cy="820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377479" y="4399334"/>
          <a:ext cx="39957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4" name="Equation" r:id="rId5" imgW="2031840" imgH="419040" progId="Equation.3">
                  <p:embed/>
                </p:oleObj>
              </mc:Choice>
              <mc:Fallback>
                <p:oleObj name="Equation" r:id="rId5" imgW="203184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479" y="4399334"/>
                        <a:ext cx="3995737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Title 1"/>
          <p:cNvSpPr>
            <a:spLocks noGrp="1"/>
          </p:cNvSpPr>
          <p:nvPr>
            <p:ph type="title"/>
          </p:nvPr>
        </p:nvSpPr>
        <p:spPr>
          <a:xfrm>
            <a:off x="0" y="-428625"/>
            <a:ext cx="6858000" cy="1524000"/>
          </a:xfrm>
        </p:spPr>
        <p:txBody>
          <a:bodyPr/>
          <a:lstStyle/>
          <a:p>
            <a:pPr eaLnBrk="1" hangingPunct="1"/>
            <a:r>
              <a:rPr lang="en-GB" sz="36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en-GB" sz="3600" b="1" smtClean="0">
                <a:latin typeface="Times New Roman" pitchFamily="18" charset="0"/>
                <a:cs typeface="Times New Roman" pitchFamily="18" charset="0"/>
              </a:rPr>
              <a:t>6.3.1 Example ctd: Wright-Fisher diffusion with selection </a:t>
            </a:r>
          </a:p>
        </p:txBody>
      </p:sp>
      <p:sp>
        <p:nvSpPr>
          <p:cNvPr id="30725" name="Content Placeholder 2"/>
          <p:cNvSpPr>
            <a:spLocks noGrp="1"/>
          </p:cNvSpPr>
          <p:nvPr>
            <p:ph idx="1"/>
          </p:nvPr>
        </p:nvSpPr>
        <p:spPr>
          <a:xfrm>
            <a:off x="357188" y="1357313"/>
            <a:ext cx="6172200" cy="74295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The generator is</a:t>
            </a:r>
          </a:p>
          <a:p>
            <a:pPr eaLnBrk="1" hangingPunct="1"/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We started off by thinking of an example function:</a:t>
            </a:r>
          </a:p>
          <a:p>
            <a:pPr eaLnBrk="1" hangingPunct="1"/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So if x=0.1, </a:t>
            </a:r>
            <a:r>
              <a:rPr lang="en-GB" sz="2400" dirty="0" smtClean="0">
                <a:latin typeface="Symbol" pitchFamily="18" charset="2"/>
                <a:cs typeface="Times New Roman" pitchFamily="18" charset="0"/>
              </a:rPr>
              <a:t>g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=5, then </a:t>
            </a:r>
          </a:p>
          <a:p>
            <a:pPr eaLnBrk="1" hangingPunct="1"/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Can we learn deeper properties using the generator?</a:t>
            </a:r>
          </a:p>
          <a:p>
            <a:pPr eaLnBrk="1" hangingPunct="1"/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770" name="Object 4"/>
          <p:cNvGraphicFramePr>
            <a:graphicFrameLocks noChangeAspect="1"/>
          </p:cNvGraphicFramePr>
          <p:nvPr/>
        </p:nvGraphicFramePr>
        <p:xfrm>
          <a:off x="1219200" y="2286000"/>
          <a:ext cx="4418013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2" name="Equation" r:id="rId3" imgW="2247840" imgH="419040" progId="Equation.3">
                  <p:embed/>
                </p:oleObj>
              </mc:Choice>
              <mc:Fallback>
                <p:oleObj name="Equation" r:id="rId3" imgW="224784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286000"/>
                        <a:ext cx="4418013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847543"/>
              </p:ext>
            </p:extLst>
          </p:nvPr>
        </p:nvGraphicFramePr>
        <p:xfrm>
          <a:off x="-36513" y="3929063"/>
          <a:ext cx="6932613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3" name="Equation" r:id="rId5" imgW="2831760" imgH="1066680" progId="Equation.3">
                  <p:embed/>
                </p:oleObj>
              </mc:Choice>
              <mc:Fallback>
                <p:oleObj name="Equation" r:id="rId5" imgW="2831760" imgH="10666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6513" y="3929063"/>
                        <a:ext cx="6932613" cy="217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5"/>
          <p:cNvGraphicFramePr>
            <a:graphicFrameLocks noChangeAspect="1"/>
          </p:cNvGraphicFramePr>
          <p:nvPr/>
        </p:nvGraphicFramePr>
        <p:xfrm>
          <a:off x="104775" y="6143625"/>
          <a:ext cx="664845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4" name="Equation" r:id="rId7" imgW="2920680" imgH="393480" progId="Equation.3">
                  <p:embed/>
                </p:oleObj>
              </mc:Choice>
              <mc:Fallback>
                <p:oleObj name="Equation" r:id="rId7" imgW="292068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" y="6143625"/>
                        <a:ext cx="6648450" cy="74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6"/>
          <p:cNvGraphicFramePr>
            <a:graphicFrameLocks noChangeAspect="1"/>
          </p:cNvGraphicFramePr>
          <p:nvPr/>
        </p:nvGraphicFramePr>
        <p:xfrm>
          <a:off x="1241425" y="7572375"/>
          <a:ext cx="4306888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5" name="Equation" r:id="rId9" imgW="1892160" imgH="393480" progId="Equation.3">
                  <p:embed/>
                </p:oleObj>
              </mc:Choice>
              <mc:Fallback>
                <p:oleObj name="Equation" r:id="rId9" imgW="189216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1425" y="7572375"/>
                        <a:ext cx="4306888" cy="74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342900" y="-428625"/>
            <a:ext cx="6172200" cy="1524000"/>
          </a:xfrm>
        </p:spPr>
        <p:txBody>
          <a:bodyPr/>
          <a:lstStyle/>
          <a:p>
            <a:pPr eaLnBrk="1" hangingPunct="1"/>
            <a:r>
              <a:rPr lang="en-GB" sz="36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en-GB" sz="3600" b="1" smtClean="0">
                <a:latin typeface="Times New Roman" pitchFamily="18" charset="0"/>
                <a:cs typeface="Times New Roman" pitchFamily="18" charset="0"/>
              </a:rPr>
              <a:t>6.1 An alternative diffusion process characterisation</a:t>
            </a:r>
          </a:p>
        </p:txBody>
      </p:sp>
      <p:pic>
        <p:nvPicPr>
          <p:cNvPr id="55299" name="Picture 4" descr="exampleforgenerator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38"/>
            <a:ext cx="6858000" cy="686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TextBox 5"/>
          <p:cNvSpPr txBox="1">
            <a:spLocks noChangeArrowheads="1"/>
          </p:cNvSpPr>
          <p:nvPr/>
        </p:nvSpPr>
        <p:spPr bwMode="auto">
          <a:xfrm>
            <a:off x="3286125" y="1643063"/>
            <a:ext cx="430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400" i="1" baseline="-25000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i="1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1" name="TextBox 6"/>
          <p:cNvSpPr txBox="1">
            <a:spLocks noChangeArrowheads="1"/>
          </p:cNvSpPr>
          <p:nvPr/>
        </p:nvSpPr>
        <p:spPr bwMode="auto">
          <a:xfrm>
            <a:off x="2714625" y="4000500"/>
            <a:ext cx="1781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i="1">
                <a:latin typeface="Times New Roman" pitchFamily="18" charset="0"/>
                <a:cs typeface="Times New Roman" pitchFamily="18" charset="0"/>
              </a:rPr>
              <a:t>f(X</a:t>
            </a:r>
            <a:r>
              <a:rPr lang="en-GB" sz="2400" i="1" baseline="-2500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400" i="1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=2</a:t>
            </a:r>
            <a:r>
              <a:rPr lang="en-GB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(1-</a:t>
            </a:r>
            <a:r>
              <a:rPr lang="en-GB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2" name="TextBox 7"/>
          <p:cNvSpPr txBox="1">
            <a:spLocks noChangeArrowheads="1"/>
          </p:cNvSpPr>
          <p:nvPr/>
        </p:nvSpPr>
        <p:spPr bwMode="auto">
          <a:xfrm>
            <a:off x="590550" y="6357938"/>
            <a:ext cx="6053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Expectation of 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f(</a:t>
            </a:r>
            <a:r>
              <a:rPr lang="en-GB" sz="2400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400" i="1" baseline="-25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(500 diffusion realisations)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42938" y="7643813"/>
            <a:ext cx="1357312" cy="155575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04" name="TextBox 8"/>
          <p:cNvSpPr txBox="1">
            <a:spLocks noChangeArrowheads="1"/>
          </p:cNvSpPr>
          <p:nvPr/>
        </p:nvSpPr>
        <p:spPr bwMode="auto">
          <a:xfrm>
            <a:off x="857250" y="7358063"/>
            <a:ext cx="6334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0.54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rescaledNe20000sigma2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39825"/>
            <a:ext cx="6858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Title 1"/>
          <p:cNvSpPr>
            <a:spLocks noGrp="1"/>
          </p:cNvSpPr>
          <p:nvPr>
            <p:ph type="title"/>
          </p:nvPr>
        </p:nvSpPr>
        <p:spPr>
          <a:xfrm>
            <a:off x="0" y="-166688"/>
            <a:ext cx="6858000" cy="1524001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7.1 Calculating the probability of loss or fixation</a:t>
            </a:r>
          </a:p>
        </p:txBody>
      </p:sp>
      <p:sp>
        <p:nvSpPr>
          <p:cNvPr id="57348" name="TextBox 6"/>
          <p:cNvSpPr txBox="1">
            <a:spLocks noChangeArrowheads="1"/>
          </p:cNvSpPr>
          <p:nvPr/>
        </p:nvSpPr>
        <p:spPr bwMode="auto">
          <a:xfrm>
            <a:off x="1143000" y="7786688"/>
            <a:ext cx="5111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latin typeface="Times New Roman" pitchFamily="18" charset="0"/>
                <a:cs typeface="Times New Roman" pitchFamily="18" charset="0"/>
              </a:rPr>
              <a:t>2 of these 10 Wright-Fisher</a:t>
            </a:r>
          </a:p>
          <a:p>
            <a:r>
              <a:rPr lang="en-GB" sz="2400">
                <a:latin typeface="Times New Roman" pitchFamily="18" charset="0"/>
                <a:cs typeface="Times New Roman" pitchFamily="18" charset="0"/>
              </a:rPr>
              <a:t>diffusions reach fixation</a:t>
            </a:r>
          </a:p>
          <a:p>
            <a:r>
              <a:rPr lang="en-GB" sz="2400">
                <a:latin typeface="Times New Roman" pitchFamily="18" charset="0"/>
                <a:cs typeface="Times New Roman" pitchFamily="18" charset="0"/>
              </a:rPr>
              <a:t>What is the probability in general?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9" name="TextBox 7"/>
          <p:cNvSpPr txBox="1">
            <a:spLocks noChangeArrowheads="1"/>
          </p:cNvSpPr>
          <p:nvPr/>
        </p:nvSpPr>
        <p:spPr bwMode="auto">
          <a:xfrm>
            <a:off x="3357563" y="6130925"/>
            <a:ext cx="28114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1" dirty="0">
                <a:latin typeface="Symbol" pitchFamily="18" charset="2"/>
              </a:rPr>
              <a:t>g</a:t>
            </a:r>
            <a:r>
              <a:rPr lang="en-GB" dirty="0"/>
              <a:t>=2, Initial frequency 10%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0" y="-166688"/>
            <a:ext cx="6858000" cy="1524001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7.1 Calculating the probability of loss or fixation</a:t>
            </a:r>
          </a:p>
        </p:txBody>
      </p:sp>
      <p:sp>
        <p:nvSpPr>
          <p:cNvPr id="9221" name="Content Placeholder 2"/>
          <p:cNvSpPr>
            <a:spLocks noGrp="1"/>
          </p:cNvSpPr>
          <p:nvPr>
            <p:ph idx="1"/>
          </p:nvPr>
        </p:nvSpPr>
        <p:spPr>
          <a:xfrm>
            <a:off x="357188" y="1714500"/>
            <a:ext cx="6172200" cy="7429500"/>
          </a:xfrm>
        </p:spPr>
        <p:txBody>
          <a:bodyPr/>
          <a:lstStyle/>
          <a:p>
            <a:pPr eaLnBrk="1" hangingPunct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IDEA: The Wright-Fisher model we have derived incorporates no mutation (so approximates the infinite-sites model).</a:t>
            </a:r>
          </a:p>
          <a:p>
            <a:pPr eaLnBrk="1" hangingPunct="1"/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Without mutation, eventually the mutation is either lost (reaches frequency 0) or fixes (reaches frequency 1) in the population.</a:t>
            </a:r>
          </a:p>
          <a:p>
            <a:pPr eaLnBrk="1" hangingPunct="1"/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What are the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boundary hitting probabilities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of these events?</a:t>
            </a:r>
          </a:p>
          <a:p>
            <a:pPr eaLnBrk="1" hangingPunct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We will start by considering the general diffusion process case.</a:t>
            </a:r>
          </a:p>
          <a:p>
            <a:pPr eaLnBrk="1" hangingPunct="1"/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generator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can often be calculated explicitly, and thus used to obtain differential equations for quantities of interest – this is one such case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44450" y="-6350"/>
            <a:ext cx="68135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600" b="1">
                <a:latin typeface="Times New Roman" pitchFamily="18" charset="0"/>
              </a:rPr>
              <a:t>5.1	Selection in the Wright-Fisher model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198242" y="6927850"/>
          <a:ext cx="207963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8242" y="6927850"/>
                        <a:ext cx="207963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Content Placeholder 2"/>
          <p:cNvSpPr>
            <a:spLocks noGrp="1"/>
          </p:cNvSpPr>
          <p:nvPr>
            <p:ph idx="1"/>
          </p:nvPr>
        </p:nvSpPr>
        <p:spPr>
          <a:xfrm>
            <a:off x="342900" y="1357313"/>
            <a:ext cx="6172200" cy="6034087"/>
          </a:xfrm>
        </p:spPr>
        <p:txBody>
          <a:bodyPr/>
          <a:lstStyle/>
          <a:p>
            <a:pPr eaLnBrk="1" hangingPunct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As usual: discrete gens, generation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k+1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is formed by randomly sampling parents in generation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k,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constant population size 2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pPr eaLnBrk="1" hangingPunct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There are two types in the population,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copies) and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(2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N-n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copies)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GB" sz="2400" u="sng" dirty="0" smtClean="0">
                <a:latin typeface="Times New Roman" pitchFamily="18" charset="0"/>
                <a:cs typeface="Times New Roman" pitchFamily="18" charset="0"/>
              </a:rPr>
              <a:t>no further mutation</a:t>
            </a:r>
          </a:p>
          <a:p>
            <a:pPr eaLnBrk="1" hangingPunct="1"/>
            <a:r>
              <a:rPr lang="en-GB" sz="2400" b="1" u="sng" dirty="0" smtClean="0">
                <a:latin typeface="Times New Roman" pitchFamily="18" charset="0"/>
                <a:cs typeface="Times New Roman" pitchFamily="18" charset="0"/>
              </a:rPr>
              <a:t>Parents are not chosen uniformly at random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Each individual independently chooses each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parent with probability proportional to (1+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), and each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parent with probability proportional to 1.</a:t>
            </a:r>
            <a:endParaRPr lang="en-GB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We say the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fitness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is (1+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) and the fitness of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is 1</a:t>
            </a:r>
          </a:p>
          <a:p>
            <a:pPr eaLnBrk="1" hangingPunct="1">
              <a:buFont typeface="Arial" charset="0"/>
              <a:buNone/>
            </a:pPr>
            <a:endParaRPr lang="en-GB" sz="2000" dirty="0" smtClean="0"/>
          </a:p>
          <a:p>
            <a:pPr eaLnBrk="1" hangingPunct="1"/>
            <a:endParaRPr lang="en-GB" dirty="0" smtClean="0"/>
          </a:p>
        </p:txBody>
      </p:sp>
      <p:grpSp>
        <p:nvGrpSpPr>
          <p:cNvPr id="6" name="Group 78"/>
          <p:cNvGrpSpPr>
            <a:grpSpLocks/>
          </p:cNvGrpSpPr>
          <p:nvPr/>
        </p:nvGrpSpPr>
        <p:grpSpPr bwMode="auto">
          <a:xfrm>
            <a:off x="908720" y="6970464"/>
            <a:ext cx="4972050" cy="1778000"/>
            <a:chOff x="361950" y="6883400"/>
            <a:chExt cx="4972050" cy="177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361950" y="6883400"/>
              <a:ext cx="431800" cy="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008063" y="6883400"/>
              <a:ext cx="431800" cy="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658938" y="6883400"/>
              <a:ext cx="431800" cy="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305050" y="6883400"/>
              <a:ext cx="431800" cy="0"/>
            </a:xfrm>
            <a:prstGeom prst="line">
              <a:avLst/>
            </a:prstGeom>
            <a:ln w="635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955925" y="6883400"/>
              <a:ext cx="433388" cy="0"/>
            </a:xfrm>
            <a:prstGeom prst="line">
              <a:avLst/>
            </a:prstGeom>
            <a:ln w="635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602038" y="6883400"/>
              <a:ext cx="431800" cy="0"/>
            </a:xfrm>
            <a:prstGeom prst="line">
              <a:avLst/>
            </a:prstGeom>
            <a:ln w="635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254500" y="6883400"/>
              <a:ext cx="431800" cy="0"/>
            </a:xfrm>
            <a:prstGeom prst="line">
              <a:avLst/>
            </a:prstGeom>
            <a:ln w="635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900613" y="6883400"/>
              <a:ext cx="431800" cy="0"/>
            </a:xfrm>
            <a:prstGeom prst="line">
              <a:avLst/>
            </a:prstGeom>
            <a:ln w="635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65125" y="7327900"/>
              <a:ext cx="431800" cy="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011238" y="7327900"/>
              <a:ext cx="431800" cy="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662113" y="7327900"/>
              <a:ext cx="431800" cy="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308225" y="7327900"/>
              <a:ext cx="431800" cy="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959100" y="7327900"/>
              <a:ext cx="431800" cy="0"/>
            </a:xfrm>
            <a:prstGeom prst="line">
              <a:avLst/>
            </a:prstGeom>
            <a:ln w="635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05213" y="7327900"/>
              <a:ext cx="431800" cy="0"/>
            </a:xfrm>
            <a:prstGeom prst="line">
              <a:avLst/>
            </a:prstGeom>
            <a:ln w="635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256088" y="7327900"/>
              <a:ext cx="431800" cy="0"/>
            </a:xfrm>
            <a:prstGeom prst="line">
              <a:avLst/>
            </a:prstGeom>
            <a:ln w="635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902200" y="7327900"/>
              <a:ext cx="431800" cy="0"/>
            </a:xfrm>
            <a:prstGeom prst="line">
              <a:avLst/>
            </a:prstGeom>
            <a:ln w="635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61950" y="8216900"/>
              <a:ext cx="431800" cy="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008063" y="8216900"/>
              <a:ext cx="431800" cy="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658938" y="8216900"/>
              <a:ext cx="431800" cy="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305050" y="8216900"/>
              <a:ext cx="431800" cy="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955925" y="8216900"/>
              <a:ext cx="433388" cy="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602038" y="8216900"/>
              <a:ext cx="431800" cy="0"/>
            </a:xfrm>
            <a:prstGeom prst="line">
              <a:avLst/>
            </a:prstGeom>
            <a:ln w="635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254500" y="8216900"/>
              <a:ext cx="431800" cy="0"/>
            </a:xfrm>
            <a:prstGeom prst="line">
              <a:avLst/>
            </a:prstGeom>
            <a:ln w="635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900613" y="8216900"/>
              <a:ext cx="431800" cy="0"/>
            </a:xfrm>
            <a:prstGeom prst="line">
              <a:avLst/>
            </a:prstGeom>
            <a:ln w="635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61950" y="7772400"/>
              <a:ext cx="431800" cy="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008063" y="7772400"/>
              <a:ext cx="431800" cy="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658938" y="7772400"/>
              <a:ext cx="431800" cy="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305050" y="7772400"/>
              <a:ext cx="431800" cy="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955925" y="7772400"/>
              <a:ext cx="433388" cy="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602038" y="7772400"/>
              <a:ext cx="431800" cy="0"/>
            </a:xfrm>
            <a:prstGeom prst="line">
              <a:avLst/>
            </a:prstGeom>
            <a:ln w="635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254500" y="7772400"/>
              <a:ext cx="431800" cy="0"/>
            </a:xfrm>
            <a:prstGeom prst="line">
              <a:avLst/>
            </a:prstGeom>
            <a:ln w="635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4900613" y="7772400"/>
              <a:ext cx="431800" cy="0"/>
            </a:xfrm>
            <a:prstGeom prst="line">
              <a:avLst/>
            </a:prstGeom>
            <a:ln w="635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61950" y="8661400"/>
              <a:ext cx="431800" cy="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008063" y="8661400"/>
              <a:ext cx="431800" cy="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658938" y="8661400"/>
              <a:ext cx="431800" cy="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305050" y="8661400"/>
              <a:ext cx="431800" cy="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2955925" y="8661400"/>
              <a:ext cx="433388" cy="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602038" y="8661400"/>
              <a:ext cx="431800" cy="0"/>
            </a:xfrm>
            <a:prstGeom prst="line">
              <a:avLst/>
            </a:prstGeom>
            <a:ln w="635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254500" y="8661400"/>
              <a:ext cx="431800" cy="0"/>
            </a:xfrm>
            <a:prstGeom prst="line">
              <a:avLst/>
            </a:prstGeom>
            <a:ln w="635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900613" y="8661400"/>
              <a:ext cx="431800" cy="0"/>
            </a:xfrm>
            <a:prstGeom prst="line">
              <a:avLst/>
            </a:prstGeom>
            <a:ln w="635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584200" y="6883400"/>
              <a:ext cx="649288" cy="4445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1233488" y="6883400"/>
              <a:ext cx="639762" cy="4445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rot="10800000">
              <a:off x="2541588" y="6883400"/>
              <a:ext cx="620712" cy="4445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rot="10800000">
              <a:off x="3162300" y="6883400"/>
              <a:ext cx="666750" cy="4445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rot="10800000">
              <a:off x="3829050" y="6883400"/>
              <a:ext cx="622300" cy="4445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rot="16200000" flipV="1">
              <a:off x="1651000" y="7105650"/>
              <a:ext cx="4445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rot="10800000">
              <a:off x="1874838" y="6883400"/>
              <a:ext cx="665162" cy="4445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rot="10800000">
              <a:off x="4451350" y="6883400"/>
              <a:ext cx="666750" cy="4445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V="1">
              <a:off x="584200" y="7327900"/>
              <a:ext cx="649288" cy="4445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rot="16200000" flipV="1">
              <a:off x="1011238" y="7550150"/>
              <a:ext cx="4445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rot="10800000">
              <a:off x="2505075" y="7375525"/>
              <a:ext cx="657225" cy="39687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3829050" y="7327900"/>
              <a:ext cx="622300" cy="4445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rot="16200000" flipV="1">
              <a:off x="4229100" y="7550150"/>
              <a:ext cx="4445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V="1">
              <a:off x="1873250" y="7327900"/>
              <a:ext cx="666750" cy="4445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rot="16200000" flipV="1">
              <a:off x="2316957" y="7549356"/>
              <a:ext cx="444500" cy="158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rot="16200000" flipV="1">
              <a:off x="4895850" y="7550150"/>
              <a:ext cx="4445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rot="16200000" flipV="1">
              <a:off x="361950" y="7994650"/>
              <a:ext cx="4445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10800000">
              <a:off x="647700" y="7804150"/>
              <a:ext cx="585788" cy="41275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rot="10800000">
              <a:off x="2505075" y="7804150"/>
              <a:ext cx="657225" cy="41275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V="1">
              <a:off x="3829050" y="7804150"/>
              <a:ext cx="604838" cy="41275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rot="16200000" flipV="1">
              <a:off x="4229100" y="7994650"/>
              <a:ext cx="4445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rot="5400000" flipH="1" flipV="1">
              <a:off x="1652588" y="7994650"/>
              <a:ext cx="442912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rot="10800000">
              <a:off x="1874838" y="7773988"/>
              <a:ext cx="665162" cy="44291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rot="16200000" flipV="1">
              <a:off x="4895850" y="7994650"/>
              <a:ext cx="4445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rot="16200000" flipV="1">
              <a:off x="361950" y="8439150"/>
              <a:ext cx="4445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rot="16200000" flipV="1">
              <a:off x="1011238" y="8439150"/>
              <a:ext cx="4445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rot="16200000" flipV="1">
              <a:off x="2940050" y="8439150"/>
              <a:ext cx="4445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rot="16200000" flipV="1">
              <a:off x="3606800" y="8439150"/>
              <a:ext cx="4445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rot="16200000" flipV="1">
              <a:off x="4229100" y="8439150"/>
              <a:ext cx="4445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rot="10800000">
              <a:off x="1233488" y="8216900"/>
              <a:ext cx="639762" cy="4445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V="1">
              <a:off x="2540000" y="8232775"/>
              <a:ext cx="608013" cy="42862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rot="5400000" flipH="1" flipV="1">
              <a:off x="4895850" y="8439150"/>
              <a:ext cx="4445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Box 86"/>
          <p:cNvSpPr txBox="1">
            <a:spLocks noChangeArrowheads="1"/>
          </p:cNvSpPr>
          <p:nvPr/>
        </p:nvSpPr>
        <p:spPr bwMode="auto">
          <a:xfrm>
            <a:off x="2123158" y="6462464"/>
            <a:ext cx="338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A</a:t>
            </a:r>
          </a:p>
        </p:txBody>
      </p:sp>
      <p:sp>
        <p:nvSpPr>
          <p:cNvPr id="80" name="TextBox 87"/>
          <p:cNvSpPr txBox="1">
            <a:spLocks noChangeArrowheads="1"/>
          </p:cNvSpPr>
          <p:nvPr/>
        </p:nvSpPr>
        <p:spPr bwMode="auto">
          <a:xfrm>
            <a:off x="4194845" y="6462464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a</a:t>
            </a:r>
          </a:p>
        </p:txBody>
      </p:sp>
      <p:cxnSp>
        <p:nvCxnSpPr>
          <p:cNvPr id="82" name="Straight Arrow Connector 81"/>
          <p:cNvCxnSpPr/>
          <p:nvPr/>
        </p:nvCxnSpPr>
        <p:spPr>
          <a:xfrm flipV="1">
            <a:off x="548680" y="7430616"/>
            <a:ext cx="2498576" cy="3817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-72007" y="7321078"/>
            <a:ext cx="1052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Relative </a:t>
            </a:r>
            <a:r>
              <a:rPr lang="en-GB" dirty="0" err="1" smtClean="0"/>
              <a:t>prob</a:t>
            </a:r>
            <a:r>
              <a:rPr lang="en-GB" dirty="0" smtClean="0"/>
              <a:t> 1+</a:t>
            </a:r>
            <a:r>
              <a:rPr lang="en-GB" i="1" dirty="0" smtClean="0"/>
              <a:t>s</a:t>
            </a:r>
            <a:endParaRPr lang="en-GB" i="1" dirty="0"/>
          </a:p>
        </p:txBody>
      </p:sp>
      <p:sp>
        <p:nvSpPr>
          <p:cNvPr id="87" name="TextBox 86"/>
          <p:cNvSpPr txBox="1"/>
          <p:nvPr/>
        </p:nvSpPr>
        <p:spPr>
          <a:xfrm>
            <a:off x="-72008" y="8185174"/>
            <a:ext cx="1052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Relative </a:t>
            </a:r>
            <a:r>
              <a:rPr lang="en-GB" dirty="0" err="1" smtClean="0"/>
              <a:t>prob</a:t>
            </a:r>
            <a:r>
              <a:rPr lang="en-GB" dirty="0" smtClean="0"/>
              <a:t> 1</a:t>
            </a:r>
          </a:p>
        </p:txBody>
      </p:sp>
      <p:cxnSp>
        <p:nvCxnSpPr>
          <p:cNvPr id="88" name="Straight Arrow Connector 87"/>
          <p:cNvCxnSpPr/>
          <p:nvPr/>
        </p:nvCxnSpPr>
        <p:spPr>
          <a:xfrm flipV="1">
            <a:off x="692696" y="7452320"/>
            <a:ext cx="3002632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805264" y="6794956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Gen. </a:t>
            </a:r>
            <a:r>
              <a:rPr lang="en-GB" i="1" dirty="0" smtClean="0"/>
              <a:t>k</a:t>
            </a:r>
            <a:endParaRPr lang="en-GB" i="1" dirty="0"/>
          </a:p>
        </p:txBody>
      </p:sp>
      <p:sp>
        <p:nvSpPr>
          <p:cNvPr id="91" name="TextBox 90"/>
          <p:cNvSpPr txBox="1"/>
          <p:nvPr/>
        </p:nvSpPr>
        <p:spPr>
          <a:xfrm>
            <a:off x="5805264" y="7227004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Gen. </a:t>
            </a:r>
            <a:r>
              <a:rPr lang="en-GB" i="1" dirty="0" smtClean="0"/>
              <a:t>k+</a:t>
            </a:r>
            <a:r>
              <a:rPr lang="en-GB" dirty="0" smtClean="0"/>
              <a:t>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uiExpand="1" build="p"/>
      <p:bldP spid="79" grpId="0"/>
      <p:bldP spid="80" grpId="0"/>
      <p:bldP spid="85" grpId="0"/>
      <p:bldP spid="87" grpId="0"/>
      <p:bldP spid="90" grpId="0"/>
      <p:bldP spid="9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itle 1"/>
          <p:cNvSpPr>
            <a:spLocks noGrp="1"/>
          </p:cNvSpPr>
          <p:nvPr>
            <p:ph type="title"/>
          </p:nvPr>
        </p:nvSpPr>
        <p:spPr>
          <a:xfrm>
            <a:off x="0" y="-166688"/>
            <a:ext cx="6858000" cy="1524001"/>
          </a:xfrm>
        </p:spPr>
        <p:txBody>
          <a:bodyPr/>
          <a:lstStyle/>
          <a:p>
            <a:pPr eaLnBrk="1" hangingPunct="1"/>
            <a:r>
              <a:rPr lang="en-GB" sz="36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en-GB" sz="3600" b="1" smtClean="0">
                <a:latin typeface="Times New Roman" pitchFamily="18" charset="0"/>
                <a:cs typeface="Times New Roman" pitchFamily="18" charset="0"/>
              </a:rPr>
              <a:t>7.2 Boundary hitting probabilities</a:t>
            </a:r>
          </a:p>
        </p:txBody>
      </p:sp>
      <p:sp>
        <p:nvSpPr>
          <p:cNvPr id="9221" name="Content Placeholder 2"/>
          <p:cNvSpPr>
            <a:spLocks noGrp="1"/>
          </p:cNvSpPr>
          <p:nvPr>
            <p:ph idx="1"/>
          </p:nvPr>
        </p:nvSpPr>
        <p:spPr>
          <a:xfrm>
            <a:off x="357188" y="1714500"/>
            <a:ext cx="6172200" cy="7429500"/>
          </a:xfrm>
        </p:spPr>
        <p:txBody>
          <a:bodyPr/>
          <a:lstStyle/>
          <a:p>
            <a:pPr eaLnBrk="1" hangingPunct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Consider a general diffusion process on an interval [</a:t>
            </a:r>
            <a:r>
              <a:rPr lang="en-GB" sz="2400" i="1" dirty="0" err="1" smtClean="0">
                <a:latin typeface="Times New Roman" pitchFamily="18" charset="0"/>
                <a:cs typeface="Times New Roman" pitchFamily="18" charset="0"/>
              </a:rPr>
              <a:t>l,r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] (in our setting, a subset of [0,1])</a:t>
            </a:r>
          </a:p>
          <a:p>
            <a:pPr eaLnBrk="1" hangingPunct="1"/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absorbing boundaries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: if the diffusion hits either, it remains there</a:t>
            </a:r>
          </a:p>
          <a:p>
            <a:pPr lvl="1"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Suppose we just want to ask if any diffusion hits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first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, starting from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x,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l&lt;x&lt;r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We simply impose this condition  – this is called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stopping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the diffusion, if it hits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r.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Calculations unchanged</a:t>
            </a:r>
          </a:p>
          <a:p>
            <a:pPr eaLnBrk="1" hangingPunct="1"/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Suppose the following facts hold:</a:t>
            </a:r>
          </a:p>
          <a:p>
            <a:pPr lvl="1"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The process begins at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x, l&lt;x&lt;r</a:t>
            </a:r>
          </a:p>
          <a:p>
            <a:pPr lvl="1"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With probability 1, the time </a:t>
            </a:r>
            <a:r>
              <a:rPr lang="en-GB" sz="2000" i="1" dirty="0" smtClean="0">
                <a:latin typeface="Symbol" pitchFamily="18" charset="2"/>
                <a:cs typeface="Times New Roman" pitchFamily="18" charset="0"/>
              </a:rPr>
              <a:t>t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when the process hits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is finite</a:t>
            </a:r>
          </a:p>
          <a:p>
            <a:pPr eaLnBrk="1" hangingPunct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Note that as diffusions are continuous, </a:t>
            </a:r>
            <a:r>
              <a:rPr lang="en-GB" sz="2400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400" i="1" baseline="-25000" dirty="0" err="1" smtClean="0">
                <a:latin typeface="Symbol" pitchFamily="18" charset="2"/>
                <a:cs typeface="Times New Roman" pitchFamily="18" charset="0"/>
              </a:rPr>
              <a:t>t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r</a:t>
            </a:r>
          </a:p>
          <a:p>
            <a:pPr eaLnBrk="1" hangingPunct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Define</a:t>
            </a:r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1628775" y="8399463"/>
          <a:ext cx="36480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9" name="Equation" r:id="rId3" imgW="1574640" imgH="228600" progId="Equation.3">
                  <p:embed/>
                </p:oleObj>
              </mc:Choice>
              <mc:Fallback>
                <p:oleObj name="Equation" r:id="rId3" imgW="157464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8775" y="8399463"/>
                        <a:ext cx="3648075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itle 1"/>
          <p:cNvSpPr>
            <a:spLocks noGrp="1"/>
          </p:cNvSpPr>
          <p:nvPr>
            <p:ph type="title"/>
          </p:nvPr>
        </p:nvSpPr>
        <p:spPr>
          <a:xfrm>
            <a:off x="0" y="-166688"/>
            <a:ext cx="6858000" cy="1524001"/>
          </a:xfrm>
        </p:spPr>
        <p:txBody>
          <a:bodyPr/>
          <a:lstStyle/>
          <a:p>
            <a:pPr eaLnBrk="1" hangingPunct="1"/>
            <a:r>
              <a:rPr lang="en-GB" sz="36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en-GB" sz="3600" b="1" smtClean="0">
                <a:latin typeface="Times New Roman" pitchFamily="18" charset="0"/>
                <a:cs typeface="Times New Roman" pitchFamily="18" charset="0"/>
              </a:rPr>
              <a:t>7.3 Boundary hitting probabilities in a general diffusion</a:t>
            </a:r>
          </a:p>
        </p:txBody>
      </p:sp>
      <p:sp>
        <p:nvSpPr>
          <p:cNvPr id="9221" name="Content Placeholder 2"/>
          <p:cNvSpPr>
            <a:spLocks noGrp="1"/>
          </p:cNvSpPr>
          <p:nvPr>
            <p:ph idx="1"/>
          </p:nvPr>
        </p:nvSpPr>
        <p:spPr>
          <a:xfrm>
            <a:off x="357188" y="1714500"/>
            <a:ext cx="6172200" cy="7429500"/>
          </a:xfrm>
        </p:spPr>
        <p:txBody>
          <a:bodyPr/>
          <a:lstStyle/>
          <a:p>
            <a:pPr eaLnBrk="1" hangingPunct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Note that the expectation of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is constant:</a:t>
            </a:r>
          </a:p>
          <a:p>
            <a:pPr eaLnBrk="1" hangingPunct="1"/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Rearranging:</a:t>
            </a:r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036477"/>
              </p:ext>
            </p:extLst>
          </p:nvPr>
        </p:nvGraphicFramePr>
        <p:xfrm>
          <a:off x="274638" y="2352675"/>
          <a:ext cx="6500812" cy="265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6" name="Equation" r:id="rId3" imgW="2806560" imgH="1143000" progId="Equation.3">
                  <p:embed/>
                </p:oleObj>
              </mc:Choice>
              <mc:Fallback>
                <p:oleObj name="Equation" r:id="rId3" imgW="2806560" imgH="1143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38" y="2352675"/>
                        <a:ext cx="6500812" cy="2651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1387475" y="5740400"/>
          <a:ext cx="4321175" cy="300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7" name="Equation" r:id="rId5" imgW="1866600" imgH="1295280" progId="Equation.3">
                  <p:embed/>
                </p:oleObj>
              </mc:Choice>
              <mc:Fallback>
                <p:oleObj name="Equation" r:id="rId5" imgW="1866600" imgH="12952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475" y="5740400"/>
                        <a:ext cx="4321175" cy="300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>
          <a:xfrm>
            <a:off x="0" y="119063"/>
            <a:ext cx="6858000" cy="1524000"/>
          </a:xfrm>
        </p:spPr>
        <p:txBody>
          <a:bodyPr/>
          <a:lstStyle/>
          <a:p>
            <a:pPr eaLnBrk="1" hangingPunct="1"/>
            <a:r>
              <a:rPr lang="en-GB" sz="3600" b="1" smtClean="0">
                <a:latin typeface="Times New Roman" pitchFamily="18" charset="0"/>
                <a:cs typeface="Times New Roman" pitchFamily="18" charset="0"/>
              </a:rPr>
              <a:t>7.3 Boundary hitting probabilities in a general diffusion</a:t>
            </a:r>
          </a:p>
        </p:txBody>
      </p:sp>
      <p:sp>
        <p:nvSpPr>
          <p:cNvPr id="9221" name="Content Placeholder 2"/>
          <p:cNvSpPr>
            <a:spLocks noGrp="1"/>
          </p:cNvSpPr>
          <p:nvPr>
            <p:ph idx="1"/>
          </p:nvPr>
        </p:nvSpPr>
        <p:spPr>
          <a:xfrm>
            <a:off x="357188" y="1714500"/>
            <a:ext cx="6172200" cy="7429500"/>
          </a:xfrm>
        </p:spPr>
        <p:txBody>
          <a:bodyPr/>
          <a:lstStyle/>
          <a:p>
            <a:pPr eaLnBrk="1" hangingPunct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N.B. We have expressed the required probability in terms of the generator</a:t>
            </a:r>
          </a:p>
          <a:p>
            <a:pPr eaLnBrk="1" hangingPunct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Note we don’t need to know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the process hits the boundary</a:t>
            </a:r>
          </a:p>
          <a:p>
            <a:pPr eaLnBrk="1" hangingPunct="1"/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This is a differential equation:</a:t>
            </a:r>
          </a:p>
          <a:p>
            <a:pPr eaLnBrk="1" hangingPunct="1"/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We can solve this second order equation, with two boundary conditions, to find a unique solution.</a:t>
            </a:r>
          </a:p>
        </p:txBody>
      </p:sp>
      <p:graphicFrame>
        <p:nvGraphicFramePr>
          <p:cNvPr id="36866" name="Object 4"/>
          <p:cNvGraphicFramePr>
            <a:graphicFrameLocks noChangeAspect="1"/>
          </p:cNvGraphicFramePr>
          <p:nvPr/>
        </p:nvGraphicFramePr>
        <p:xfrm>
          <a:off x="1343025" y="4499992"/>
          <a:ext cx="4497388" cy="253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7" name="Equation" r:id="rId3" imgW="1942920" imgH="1091880" progId="Equation.3">
                  <p:embed/>
                </p:oleObj>
              </mc:Choice>
              <mc:Fallback>
                <p:oleObj name="Equation" r:id="rId3" imgW="1942920" imgH="10918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025" y="4499992"/>
                        <a:ext cx="4497388" cy="2533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0" y="119063"/>
            <a:ext cx="6858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600" b="1" dirty="0">
                <a:latin typeface="Times New Roman" pitchFamily="18" charset="0"/>
                <a:ea typeface="+mj-ea"/>
                <a:cs typeface="Times New Roman" pitchFamily="18" charset="0"/>
              </a:rPr>
              <a:t>7.3 Boundary hitting probabilities in a general diffusion</a:t>
            </a: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42863" y="1954213"/>
          <a:ext cx="6877050" cy="553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1" name="Equation" r:id="rId3" imgW="2971800" imgH="2387520" progId="Equation.3">
                  <p:embed/>
                </p:oleObj>
              </mc:Choice>
              <mc:Fallback>
                <p:oleObj name="Equation" r:id="rId3" imgW="2971800" imgH="23875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3" y="1954213"/>
                        <a:ext cx="6877050" cy="553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0" name="Content Placeholder 2"/>
          <p:cNvSpPr>
            <a:spLocks noGrp="1"/>
          </p:cNvSpPr>
          <p:nvPr>
            <p:ph idx="1"/>
          </p:nvPr>
        </p:nvSpPr>
        <p:spPr>
          <a:xfrm>
            <a:off x="614363" y="7929563"/>
            <a:ext cx="6172200" cy="6429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sz="2400" smtClean="0">
                <a:latin typeface="Times New Roman" pitchFamily="18" charset="0"/>
                <a:cs typeface="Times New Roman" pitchFamily="18" charset="0"/>
              </a:rPr>
              <a:t>Now use the boundary conditions to obtain </a:t>
            </a:r>
            <a:r>
              <a:rPr lang="en-GB" sz="2400" i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24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i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sz="240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1052513" y="2355850"/>
          <a:ext cx="4322762" cy="277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5" name="Equation" r:id="rId3" imgW="1866600" imgH="1193760" progId="Equation.3">
                  <p:embed/>
                </p:oleObj>
              </mc:Choice>
              <mc:Fallback>
                <p:oleObj name="Equation" r:id="rId3" imgW="1866600" imgH="11937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513" y="2355850"/>
                        <a:ext cx="4322762" cy="2770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28625" y="6000750"/>
            <a:ext cx="6172200" cy="6429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Note that this solution is only valid under the assumption that the diffusion is guaranteed to eventually reach an absorbing boundary</a:t>
            </a:r>
          </a:p>
          <a:p>
            <a:pPr eaLnBrk="1" hangingPunct="1">
              <a:buFont typeface="Arial" charset="0"/>
              <a:buNone/>
            </a:pP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This is true for Wright-Fisher diffusions without mutation, but not true in general when mutation can occur (Exercise sheet).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119063"/>
            <a:ext cx="6858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600" b="1" dirty="0">
                <a:latin typeface="Times New Roman" pitchFamily="18" charset="0"/>
                <a:ea typeface="+mj-ea"/>
                <a:cs typeface="Times New Roman" pitchFamily="18" charset="0"/>
              </a:rPr>
              <a:t>7.3 Boundary hitting probabilities in a general diffusion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Content Placeholder 2"/>
          <p:cNvSpPr>
            <a:spLocks noGrp="1"/>
          </p:cNvSpPr>
          <p:nvPr>
            <p:ph idx="1"/>
          </p:nvPr>
        </p:nvSpPr>
        <p:spPr>
          <a:xfrm>
            <a:off x="214313" y="1714500"/>
            <a:ext cx="6172200" cy="642938"/>
          </a:xfrm>
        </p:spPr>
        <p:txBody>
          <a:bodyPr/>
          <a:lstStyle/>
          <a:p>
            <a:pPr eaLnBrk="1" hangingPunct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Substitute in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=z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1-z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GB" sz="2400" i="1" dirty="0" err="1" smtClean="0">
                <a:latin typeface="Symbol" pitchFamily="18" charset="2"/>
                <a:cs typeface="Times New Roman" pitchFamily="18" charset="0"/>
              </a:rPr>
              <a:t>g</a:t>
            </a:r>
            <a:r>
              <a:rPr lang="en-GB" sz="2400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1-z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to give that for an initial frequency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x,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GB" sz="2400" i="1" dirty="0" smtClean="0">
                <a:latin typeface="Symbol" pitchFamily="18" charset="2"/>
                <a:cs typeface="Times New Roman" pitchFamily="18" charset="0"/>
              </a:rPr>
              <a:t>g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≠0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eaLnBrk="1" hangingPunct="1"/>
            <a:endParaRPr lang="en-GB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GB" sz="2400" i="1" dirty="0" smtClean="0">
                <a:latin typeface="Symbol" pitchFamily="18" charset="2"/>
                <a:cs typeface="Times New Roman" pitchFamily="18" charset="0"/>
              </a:rPr>
              <a:t>g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=0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(or for the general case b≡0)</a:t>
            </a:r>
          </a:p>
        </p:txBody>
      </p:sp>
      <p:sp>
        <p:nvSpPr>
          <p:cNvPr id="41989" name="Title 1"/>
          <p:cNvSpPr>
            <a:spLocks noGrp="1"/>
          </p:cNvSpPr>
          <p:nvPr>
            <p:ph type="title"/>
          </p:nvPr>
        </p:nvSpPr>
        <p:spPr>
          <a:xfrm>
            <a:off x="-142875" y="-166688"/>
            <a:ext cx="7143750" cy="1524001"/>
          </a:xfrm>
        </p:spPr>
        <p:txBody>
          <a:bodyPr/>
          <a:lstStyle/>
          <a:p>
            <a:pPr eaLnBrk="1" hangingPunct="1"/>
            <a:r>
              <a:rPr lang="en-GB" sz="36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en-GB" sz="3600" b="1" smtClean="0">
                <a:latin typeface="Times New Roman" pitchFamily="18" charset="0"/>
                <a:cs typeface="Times New Roman" pitchFamily="18" charset="0"/>
              </a:rPr>
              <a:t>7.4 Fixation probabilities in the Wright-Fisher model with selection</a:t>
            </a: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650831"/>
              </p:ext>
            </p:extLst>
          </p:nvPr>
        </p:nvGraphicFramePr>
        <p:xfrm>
          <a:off x="1643063" y="2376488"/>
          <a:ext cx="3497262" cy="548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2" name="Equation" r:id="rId3" imgW="1511280" imgH="2361960" progId="Equation.3">
                  <p:embed/>
                </p:oleObj>
              </mc:Choice>
              <mc:Fallback>
                <p:oleObj name="Equation" r:id="rId3" imgW="1511280" imgH="23619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3" y="2376488"/>
                        <a:ext cx="3497262" cy="548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4"/>
          <p:cNvGraphicFramePr>
            <a:graphicFrameLocks noChangeAspect="1"/>
          </p:cNvGraphicFramePr>
          <p:nvPr/>
        </p:nvGraphicFramePr>
        <p:xfrm>
          <a:off x="1643063" y="8315325"/>
          <a:ext cx="117475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3" name="Equation" r:id="rId5" imgW="507960" imgH="203040" progId="Equation.3">
                  <p:embed/>
                </p:oleObj>
              </mc:Choice>
              <mc:Fallback>
                <p:oleObj name="Equation" r:id="rId5" imgW="50796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3" y="8315325"/>
                        <a:ext cx="1174750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77072" y="7164288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(7.4.1)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0" y="-166688"/>
            <a:ext cx="6858000" cy="1524001"/>
          </a:xfrm>
        </p:spPr>
        <p:txBody>
          <a:bodyPr/>
          <a:lstStyle/>
          <a:p>
            <a:pPr eaLnBrk="1" hangingPunct="1"/>
            <a:r>
              <a:rPr lang="en-GB" sz="36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en-GB" sz="3600" b="1" smtClean="0">
                <a:latin typeface="Times New Roman" pitchFamily="18" charset="0"/>
                <a:cs typeface="Times New Roman" pitchFamily="18" charset="0"/>
              </a:rPr>
              <a:t>7.4 Fixation in the Wright-Fisher model with selection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214313" y="1714500"/>
            <a:ext cx="6172200" cy="642938"/>
          </a:xfrm>
        </p:spPr>
        <p:txBody>
          <a:bodyPr/>
          <a:lstStyle/>
          <a:p>
            <a:pPr eaLnBrk="1" hangingPunct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This is a fundamental equation in population genetics and we can discuss implications</a:t>
            </a:r>
          </a:p>
          <a:p>
            <a:pPr eaLnBrk="1" hangingPunct="1"/>
            <a:endParaRPr lang="en-GB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Unsurprisingly, the fixation probability increases with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sz="2400" dirty="0" smtClean="0">
                <a:latin typeface="Symbol" pitchFamily="18" charset="2"/>
                <a:cs typeface="Times New Roman" pitchFamily="18" charset="0"/>
              </a:rPr>
              <a:t>g</a:t>
            </a:r>
          </a:p>
          <a:p>
            <a:pPr eaLnBrk="1" hangingPunct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Note that even for large positive </a:t>
            </a:r>
            <a:r>
              <a:rPr lang="en-GB" sz="2400" dirty="0" smtClean="0">
                <a:latin typeface="Symbol" pitchFamily="18" charset="2"/>
                <a:cs typeface="Times New Roman" pitchFamily="18" charset="0"/>
              </a:rPr>
              <a:t>g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, it is </a:t>
            </a:r>
            <a:r>
              <a:rPr lang="en-GB" sz="2400" u="sng" dirty="0" smtClean="0">
                <a:latin typeface="Times New Roman" pitchFamily="18" charset="0"/>
                <a:cs typeface="Times New Roman" pitchFamily="18" charset="0"/>
              </a:rPr>
              <a:t>very small for newly arising mutations</a:t>
            </a:r>
          </a:p>
          <a:p>
            <a:pPr eaLnBrk="1" hangingPunct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For negative </a:t>
            </a:r>
            <a:r>
              <a:rPr lang="en-GB" sz="2400" dirty="0" smtClean="0">
                <a:latin typeface="Symbol" pitchFamily="18" charset="2"/>
                <a:cs typeface="Times New Roman" pitchFamily="18" charset="0"/>
              </a:rPr>
              <a:t>g,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fixation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still occur</a:t>
            </a:r>
          </a:p>
        </p:txBody>
      </p:sp>
      <p:pic>
        <p:nvPicPr>
          <p:cNvPr id="59396" name="Picture 4" descr="fixationprobs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8538" y="2071688"/>
            <a:ext cx="5002212" cy="500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>
            <a:off x="4509120" y="5922000"/>
            <a:ext cx="252000" cy="0"/>
          </a:xfrm>
          <a:prstGeom prst="line">
            <a:avLst/>
          </a:prstGeom>
          <a:ln w="222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09120" y="6074400"/>
            <a:ext cx="25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itle 1"/>
          <p:cNvSpPr>
            <a:spLocks noGrp="1"/>
          </p:cNvSpPr>
          <p:nvPr>
            <p:ph type="title"/>
          </p:nvPr>
        </p:nvSpPr>
        <p:spPr>
          <a:xfrm>
            <a:off x="0" y="-166688"/>
            <a:ext cx="6858000" cy="1524001"/>
          </a:xfrm>
        </p:spPr>
        <p:txBody>
          <a:bodyPr/>
          <a:lstStyle/>
          <a:p>
            <a:pPr eaLnBrk="1" hangingPunct="1"/>
            <a:r>
              <a:rPr lang="en-GB" sz="36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en-GB" sz="3600" b="1" smtClean="0">
                <a:latin typeface="Times New Roman" pitchFamily="18" charset="0"/>
                <a:cs typeface="Times New Roman" pitchFamily="18" charset="0"/>
              </a:rPr>
              <a:t>7.5 Newly arising alleles in the Wright-Fisher model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14313" y="1714500"/>
            <a:ext cx="6172200" cy="642938"/>
          </a:xfrm>
        </p:spPr>
        <p:txBody>
          <a:bodyPr/>
          <a:lstStyle/>
          <a:p>
            <a:pPr eaLnBrk="1" hangingPunct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One focus of interest is: what is the probability a </a:t>
            </a:r>
            <a:r>
              <a:rPr lang="en-GB" sz="2400" u="sng" dirty="0" smtClean="0">
                <a:latin typeface="Times New Roman" pitchFamily="18" charset="0"/>
                <a:cs typeface="Times New Roman" pitchFamily="18" charset="0"/>
              </a:rPr>
              <a:t>newly arising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allele in the Wright-Fisher model fixes in the population?</a:t>
            </a:r>
          </a:p>
          <a:p>
            <a:pPr eaLnBrk="1" hangingPunct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This is called the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substitution probability</a:t>
            </a:r>
          </a:p>
          <a:p>
            <a:pPr eaLnBrk="1" hangingPunct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The rate at which mutations arise and fix in the population is the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substitution rate</a:t>
            </a:r>
          </a:p>
          <a:p>
            <a:pPr eaLnBrk="1" hangingPunct="1"/>
            <a:endParaRPr lang="en-GB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Mutations arise as a single copy, i.e. frequency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=1/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2N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, in the population</a:t>
            </a:r>
          </a:p>
          <a:p>
            <a:pPr eaLnBrk="1" hangingPunct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The fixation probability of such newly arising mutations converges, as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→∞ to </a:t>
            </a:r>
          </a:p>
          <a:p>
            <a:pPr eaLnBrk="1" hangingPunct="1"/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This can be rigorously shown, but is technically involved</a:t>
            </a:r>
          </a:p>
          <a:p>
            <a:pPr eaLnBrk="1" hangingPunct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We consider some possible cases</a:t>
            </a: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2611438" y="6143625"/>
          <a:ext cx="1174750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3" name="Equation" r:id="rId3" imgW="507960" imgH="431640" progId="Equation.3">
                  <p:embed/>
                </p:oleObj>
              </mc:Choice>
              <mc:Fallback>
                <p:oleObj name="Equation" r:id="rId3" imgW="50796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1438" y="6143625"/>
                        <a:ext cx="1174750" cy="1001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Title 1"/>
          <p:cNvSpPr>
            <a:spLocks noGrp="1"/>
          </p:cNvSpPr>
          <p:nvPr>
            <p:ph type="title"/>
          </p:nvPr>
        </p:nvSpPr>
        <p:spPr>
          <a:xfrm>
            <a:off x="0" y="-166688"/>
            <a:ext cx="6858000" cy="1524001"/>
          </a:xfrm>
        </p:spPr>
        <p:txBody>
          <a:bodyPr/>
          <a:lstStyle/>
          <a:p>
            <a:pPr eaLnBrk="1" hangingPunct="1"/>
            <a:r>
              <a:rPr lang="en-GB" sz="36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en-GB" sz="3600" b="1" smtClean="0">
                <a:latin typeface="Times New Roman" pitchFamily="18" charset="0"/>
                <a:cs typeface="Times New Roman" pitchFamily="18" charset="0"/>
              </a:rPr>
              <a:t>7.5 Newly arising alleles in the Wright-Fisher model</a:t>
            </a:r>
          </a:p>
        </p:txBody>
      </p:sp>
      <p:graphicFrame>
        <p:nvGraphicFramePr>
          <p:cNvPr id="44034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124744" y="1785938"/>
          <a:ext cx="2905125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3" name="Equation" r:id="rId3" imgW="1155600" imgH="444240" progId="Equation.3">
                  <p:embed/>
                </p:oleObj>
              </mc:Choice>
              <mc:Fallback>
                <p:oleObj name="Equation" r:id="rId3" imgW="1155600" imgH="4442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4744" y="1785938"/>
                        <a:ext cx="2905125" cy="111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14313" y="3286125"/>
            <a:ext cx="61722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If the allele is 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beneficial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s&gt;0, and 2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Ns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&gt;&gt;1, 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&lt;&lt;1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	so the fixation probability is twice the selection coefficient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If the allele is 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nearly neutral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, and |2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Ns|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&lt;&lt;1,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342900" indent="-342900">
              <a:spcBef>
                <a:spcPct val="20000"/>
              </a:spcBef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	so the fixation probability is close to the neutral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case 1/2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N.</a:t>
            </a:r>
            <a:endParaRPr lang="en-GB" sz="24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3011" name="Object 5"/>
          <p:cNvGraphicFramePr>
            <a:graphicFrameLocks noChangeAspect="1"/>
          </p:cNvGraphicFramePr>
          <p:nvPr/>
        </p:nvGraphicFramePr>
        <p:xfrm>
          <a:off x="1403350" y="3873500"/>
          <a:ext cx="3670300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4" name="Equation" r:id="rId5" imgW="1460160" imgH="431640" progId="Equation.3">
                  <p:embed/>
                </p:oleObj>
              </mc:Choice>
              <mc:Fallback>
                <p:oleObj name="Equation" r:id="rId5" imgW="146016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3873500"/>
                        <a:ext cx="3670300" cy="1084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6"/>
          <p:cNvGraphicFramePr>
            <a:graphicFrameLocks noChangeAspect="1"/>
          </p:cNvGraphicFramePr>
          <p:nvPr/>
        </p:nvGraphicFramePr>
        <p:xfrm>
          <a:off x="-7938" y="6273800"/>
          <a:ext cx="6829426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5" name="Equation" r:id="rId7" imgW="2717640" imgH="431640" progId="Equation.3">
                  <p:embed/>
                </p:oleObj>
              </mc:Choice>
              <mc:Fallback>
                <p:oleObj name="Equation" r:id="rId7" imgW="2717640" imgH="431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938" y="6273800"/>
                        <a:ext cx="6829426" cy="1084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93096" y="2094111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from (7.4.1)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57188" y="1928813"/>
            <a:ext cx="61722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If the allele is 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deleterious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s&lt;0, and |2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Ns|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&gt;&gt;1, |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s|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&lt;&lt;1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	so the fixation probability declines exponentially with population size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Large populations are extremely effective at preventing the fixation of mutations that have a negative effect on organisms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In smaller populations, random genetic drift can allow such deleterious mutations to fix</a:t>
            </a:r>
          </a:p>
        </p:txBody>
      </p:sp>
      <p:sp>
        <p:nvSpPr>
          <p:cNvPr id="45060" name="Title 1"/>
          <p:cNvSpPr>
            <a:spLocks noGrp="1"/>
          </p:cNvSpPr>
          <p:nvPr>
            <p:ph type="title"/>
          </p:nvPr>
        </p:nvSpPr>
        <p:spPr>
          <a:xfrm>
            <a:off x="0" y="-166688"/>
            <a:ext cx="6858000" cy="1524001"/>
          </a:xfrm>
        </p:spPr>
        <p:txBody>
          <a:bodyPr/>
          <a:lstStyle/>
          <a:p>
            <a:pPr eaLnBrk="1" hangingPunct="1"/>
            <a:r>
              <a:rPr lang="en-GB" sz="36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en-GB" sz="3600" b="1" smtClean="0">
                <a:latin typeface="Times New Roman" pitchFamily="18" charset="0"/>
                <a:cs typeface="Times New Roman" pitchFamily="18" charset="0"/>
              </a:rPr>
              <a:t>7.5 Newly arising alleles in the Wright-Fisher model</a:t>
            </a:r>
          </a:p>
        </p:txBody>
      </p:sp>
      <p:graphicFrame>
        <p:nvGraphicFramePr>
          <p:cNvPr id="4403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428750" y="2500313"/>
          <a:ext cx="4572000" cy="114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1" name="Equation" r:id="rId3" imgW="1828800" imgH="457200" progId="Equation.3">
                  <p:embed/>
                </p:oleObj>
              </mc:Choice>
              <mc:Fallback>
                <p:oleObj name="Equation" r:id="rId3" imgW="182880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2500313"/>
                        <a:ext cx="4572000" cy="1144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44450" y="-6350"/>
            <a:ext cx="68135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600" b="1">
                <a:latin typeface="Times New Roman" pitchFamily="18" charset="0"/>
              </a:rPr>
              <a:t>5.1	Selection in the Wright-Fisher model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270250" y="6927850"/>
          <a:ext cx="207963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4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0" y="6927850"/>
                        <a:ext cx="207963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Content Placeholder 2"/>
          <p:cNvSpPr>
            <a:spLocks noGrp="1"/>
          </p:cNvSpPr>
          <p:nvPr>
            <p:ph idx="1"/>
          </p:nvPr>
        </p:nvSpPr>
        <p:spPr>
          <a:xfrm>
            <a:off x="0" y="1357313"/>
            <a:ext cx="6858000" cy="6034087"/>
          </a:xfrm>
        </p:spPr>
        <p:txBody>
          <a:bodyPr/>
          <a:lstStyle/>
          <a:p>
            <a:pPr eaLnBrk="1" hangingPunct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We consider the changing future frequency of the  mutation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in the population.</a:t>
            </a:r>
          </a:p>
          <a:p>
            <a:pPr eaLnBrk="1" hangingPunct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After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gens, define </a:t>
            </a:r>
            <a:r>
              <a:rPr lang="en-GB" sz="2400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GB" sz="2400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to be the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allele </a:t>
            </a:r>
            <a:r>
              <a:rPr lang="en-GB" sz="2400" u="sng" dirty="0" smtClean="0">
                <a:latin typeface="Times New Roman" pitchFamily="18" charset="0"/>
                <a:cs typeface="Times New Roman" pitchFamily="18" charset="0"/>
              </a:rPr>
              <a:t>count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, and define </a:t>
            </a:r>
            <a:r>
              <a:rPr lang="en-GB" sz="2400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400" i="1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GB" sz="2400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to be the </a:t>
            </a:r>
            <a:r>
              <a:rPr lang="en-GB" sz="2400" u="sng" dirty="0" smtClean="0">
                <a:latin typeface="Times New Roman" pitchFamily="18" charset="0"/>
                <a:cs typeface="Times New Roman" pitchFamily="18" charset="0"/>
              </a:rPr>
              <a:t>frequency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allele</a:t>
            </a:r>
            <a:endParaRPr lang="en-GB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Suppose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GB" sz="2400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(a new definition of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!)</a:t>
            </a:r>
          </a:p>
          <a:p>
            <a:pPr eaLnBrk="1" hangingPunct="1"/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has initial frequency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400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has frequency 1-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</a:p>
          <a:p>
            <a:pPr eaLnBrk="1" hangingPunct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For every chromosome in generation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+1, independently:</a:t>
            </a:r>
          </a:p>
          <a:p>
            <a:pPr eaLnBrk="1" hangingPunct="1"/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As the population size is 2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, given </a:t>
            </a:r>
            <a:r>
              <a:rPr lang="en-GB" sz="2400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400" i="1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buNone/>
            </a:pPr>
            <a:endParaRPr lang="en-GB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This is all we need to simulate selection</a:t>
            </a:r>
          </a:p>
          <a:p>
            <a:pPr eaLnBrk="1" hangingPunct="1"/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>
              <a:buFont typeface="Arial" charset="0"/>
              <a:buNone/>
            </a:pPr>
            <a:endParaRPr lang="en-GB" sz="2400" dirty="0" smtClean="0"/>
          </a:p>
          <a:p>
            <a:pPr lvl="1" eaLnBrk="1" hangingPunct="1"/>
            <a:endParaRPr lang="en-GB" sz="2400" dirty="0" smtClean="0"/>
          </a:p>
          <a:p>
            <a:pPr eaLnBrk="1" hangingPunct="1">
              <a:buFont typeface="Arial" charset="0"/>
              <a:buNone/>
            </a:pPr>
            <a:endParaRPr lang="en-GB" sz="2000" dirty="0" smtClean="0"/>
          </a:p>
          <a:p>
            <a:pPr eaLnBrk="1" hangingPunct="1"/>
            <a:endParaRPr lang="en-GB" dirty="0" smtClean="0"/>
          </a:p>
        </p:txBody>
      </p:sp>
      <p:graphicFrame>
        <p:nvGraphicFramePr>
          <p:cNvPr id="84996" name="Object 3"/>
          <p:cNvGraphicFramePr>
            <a:graphicFrameLocks noChangeAspect="1"/>
          </p:cNvGraphicFramePr>
          <p:nvPr/>
        </p:nvGraphicFramePr>
        <p:xfrm>
          <a:off x="116632" y="5071371"/>
          <a:ext cx="6742906" cy="1660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5" name="Equation" r:id="rId6" imgW="3606480" imgH="888840" progId="Equation.3">
                  <p:embed/>
                </p:oleObj>
              </mc:Choice>
              <mc:Fallback>
                <p:oleObj name="Equation" r:id="rId6" imgW="3606480" imgH="8888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632" y="5071371"/>
                        <a:ext cx="6742906" cy="16608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88"/>
          <p:cNvSpPr txBox="1">
            <a:spLocks noChangeArrowheads="1"/>
          </p:cNvSpPr>
          <p:nvPr/>
        </p:nvSpPr>
        <p:spPr bwMode="auto">
          <a:xfrm>
            <a:off x="463550" y="5907047"/>
            <a:ext cx="59309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2000" i="1" dirty="0">
              <a:latin typeface="Times New Roman" pitchFamily="18" charset="0"/>
              <a:cs typeface="Times New Roman" pitchFamily="18" charset="0"/>
            </a:endParaRPr>
          </a:p>
          <a:p>
            <a:endParaRPr lang="en-GB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GB" sz="2000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GB" sz="2000" i="1" dirty="0">
              <a:latin typeface="Times New Roman" pitchFamily="18" charset="0"/>
              <a:cs typeface="Times New Roman" pitchFamily="18" charset="0"/>
            </a:endParaRPr>
          </a:p>
          <a:p>
            <a:endParaRPr lang="en-GB" sz="20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000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GB" sz="20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GB" sz="20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GB" sz="2000" i="1" dirty="0">
                <a:latin typeface="Times New Roman" pitchFamily="18" charset="0"/>
                <a:cs typeface="Times New Roman" pitchFamily="18" charset="0"/>
              </a:rPr>
              <a:t>2N</a:t>
            </a:r>
          </a:p>
          <a:p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endParaRPr lang="en-GB" sz="20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4997" name="Object 81"/>
          <p:cNvGraphicFramePr>
            <a:graphicFrameLocks noChangeAspect="1"/>
          </p:cNvGraphicFramePr>
          <p:nvPr/>
        </p:nvGraphicFramePr>
        <p:xfrm>
          <a:off x="2780928" y="7236296"/>
          <a:ext cx="2517775" cy="117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6" name="Equation" r:id="rId8" imgW="1358640" imgH="634680" progId="Equation.3">
                  <p:embed/>
                </p:oleObj>
              </mc:Choice>
              <mc:Fallback>
                <p:oleObj name="Equation" r:id="rId8" imgW="1358640" imgH="634680" progId="Equation.3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0928" y="7236296"/>
                        <a:ext cx="2517775" cy="1176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42900" y="1475656"/>
            <a:ext cx="61722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To summarise: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Most newly arising beneficial alleles are destined to be lost from even large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populations, but in large populations many beneficial mutations can arise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Roughly, (positive or negatively selected) alleles behave neutrally unless the selection coefficient is larger than the reciprocal of twice the population size, |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s|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&gt;1/2N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This condition can often be met in cases where selection is almost impossible to measure directly (e.g. 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≈10,000 in humans, 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&gt;1,000,000 in fruit flies!)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Deleterious mutations are </a:t>
            </a:r>
            <a:r>
              <a:rPr lang="en-GB" sz="2400" u="sng" dirty="0">
                <a:latin typeface="Times New Roman" pitchFamily="18" charset="0"/>
                <a:cs typeface="Times New Roman" pitchFamily="18" charset="0"/>
              </a:rPr>
              <a:t>much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more likely to fix in smaller populations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Overall, selection works much more effectively in larger populations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Title 1"/>
          <p:cNvSpPr>
            <a:spLocks noGrp="1"/>
          </p:cNvSpPr>
          <p:nvPr>
            <p:ph type="title"/>
          </p:nvPr>
        </p:nvSpPr>
        <p:spPr>
          <a:xfrm>
            <a:off x="0" y="-166688"/>
            <a:ext cx="6858000" cy="1524001"/>
          </a:xfrm>
        </p:spPr>
        <p:txBody>
          <a:bodyPr/>
          <a:lstStyle/>
          <a:p>
            <a:pPr eaLnBrk="1" hangingPunct="1"/>
            <a:r>
              <a:rPr lang="en-GB" sz="36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en-GB" sz="3600" b="1" smtClean="0">
                <a:latin typeface="Times New Roman" pitchFamily="18" charset="0"/>
                <a:cs typeface="Times New Roman" pitchFamily="18" charset="0"/>
              </a:rPr>
              <a:t>7.5 Newly arising alleles in the Wright-Fisher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57188" y="1187624"/>
            <a:ext cx="61722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If we follow a species through time, how fast is it expected to evolve?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answer depends on the population size 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and strength 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of selection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It also depends on the mutation rate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The predicted value of 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depends on the type of sequence we are looking at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Some mutations will disrupt the “code” for a 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gene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– these are called “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non-synonymous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” mutations and can be identified from DNA sequence. </a:t>
            </a:r>
            <a:r>
              <a:rPr lang="en-GB" sz="2400" u="sng" dirty="0">
                <a:latin typeface="Times New Roman" pitchFamily="18" charset="0"/>
                <a:cs typeface="Times New Roman" pitchFamily="18" charset="0"/>
              </a:rPr>
              <a:t>We expect s&lt;0 for most such cases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Other mutations will either occur outside any genes (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non-</a:t>
            </a:r>
            <a:r>
              <a:rPr lang="en-GB" sz="2400" i="1" dirty="0" err="1">
                <a:latin typeface="Times New Roman" pitchFamily="18" charset="0"/>
                <a:cs typeface="Times New Roman" pitchFamily="18" charset="0"/>
              </a:rPr>
              <a:t>genic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mutations), or do not disrupt the product – called a 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protein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– the gene codes for: “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synonymous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” mutations. </a:t>
            </a:r>
            <a:r>
              <a:rPr lang="en-GB" sz="2400" u="sng" dirty="0">
                <a:latin typeface="Times New Roman" pitchFamily="18" charset="0"/>
                <a:cs typeface="Times New Roman" pitchFamily="18" charset="0"/>
              </a:rPr>
              <a:t>Here, we expect s≈0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3" name="Title 1"/>
          <p:cNvSpPr>
            <a:spLocks noGrp="1"/>
          </p:cNvSpPr>
          <p:nvPr>
            <p:ph type="title"/>
          </p:nvPr>
        </p:nvSpPr>
        <p:spPr>
          <a:xfrm>
            <a:off x="0" y="-336377"/>
            <a:ext cx="6858000" cy="1524001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7.6 The substitution rate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357188" y="8131175"/>
            <a:ext cx="6143625" cy="941388"/>
            <a:chOff x="357188" y="8131175"/>
            <a:chExt cx="6143625" cy="94138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57188" y="8715375"/>
              <a:ext cx="61436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000125" y="8715375"/>
              <a:ext cx="1000125" cy="0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000375" y="8715375"/>
              <a:ext cx="357188" cy="0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500438" y="8715375"/>
              <a:ext cx="357187" cy="0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929063" y="8715375"/>
              <a:ext cx="428625" cy="0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571500" y="8715375"/>
              <a:ext cx="347663" cy="0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357813" y="8715375"/>
              <a:ext cx="428625" cy="0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929313" y="8715375"/>
              <a:ext cx="561975" cy="0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453" name="TextBox 20"/>
            <p:cNvSpPr txBox="1">
              <a:spLocks noChangeArrowheads="1"/>
            </p:cNvSpPr>
            <p:nvPr/>
          </p:nvSpPr>
          <p:spPr bwMode="auto">
            <a:xfrm>
              <a:off x="1357313" y="8131175"/>
              <a:ext cx="21463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Non-coding, 98.5%</a:t>
              </a:r>
              <a:endParaRPr lang="en-US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rot="5400000">
              <a:off x="2213769" y="8571706"/>
              <a:ext cx="28575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455" name="TextBox 23"/>
            <p:cNvSpPr txBox="1">
              <a:spLocks noChangeArrowheads="1"/>
            </p:cNvSpPr>
            <p:nvPr/>
          </p:nvSpPr>
          <p:spPr bwMode="auto">
            <a:xfrm>
              <a:off x="3621088" y="8131175"/>
              <a:ext cx="2249487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Genic, coding, 1.5%</a:t>
              </a:r>
              <a:endParaRPr lang="en-US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5400000">
              <a:off x="3928269" y="8571706"/>
              <a:ext cx="28575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2071688" y="8929688"/>
              <a:ext cx="285750" cy="0"/>
            </a:xfrm>
            <a:prstGeom prst="line">
              <a:avLst/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2286000" y="8929688"/>
              <a:ext cx="285750" cy="0"/>
            </a:xfrm>
            <a:prstGeom prst="line">
              <a:avLst/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2571750" y="8929688"/>
              <a:ext cx="285750" cy="0"/>
            </a:xfrm>
            <a:prstGeom prst="line">
              <a:avLst/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3000375" y="8929688"/>
              <a:ext cx="285750" cy="0"/>
            </a:xfrm>
            <a:prstGeom prst="line">
              <a:avLst/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3500438" y="8929688"/>
              <a:ext cx="285750" cy="0"/>
            </a:xfrm>
            <a:prstGeom prst="line">
              <a:avLst/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1571625" y="8929688"/>
              <a:ext cx="285750" cy="0"/>
            </a:xfrm>
            <a:prstGeom prst="line">
              <a:avLst/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1000125" y="8929688"/>
              <a:ext cx="285750" cy="0"/>
            </a:xfrm>
            <a:prstGeom prst="line">
              <a:avLst/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642938" y="8929688"/>
              <a:ext cx="285750" cy="0"/>
            </a:xfrm>
            <a:prstGeom prst="line">
              <a:avLst/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4500563" y="8929688"/>
              <a:ext cx="285750" cy="0"/>
            </a:xfrm>
            <a:prstGeom prst="line">
              <a:avLst/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4572000" y="8929688"/>
              <a:ext cx="285750" cy="0"/>
            </a:xfrm>
            <a:prstGeom prst="line">
              <a:avLst/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5000625" y="8929688"/>
              <a:ext cx="285750" cy="0"/>
            </a:xfrm>
            <a:prstGeom prst="line">
              <a:avLst/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5572125" y="8929688"/>
              <a:ext cx="285750" cy="0"/>
            </a:xfrm>
            <a:prstGeom prst="line">
              <a:avLst/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6000750" y="8929688"/>
              <a:ext cx="285750" cy="0"/>
            </a:xfrm>
            <a:prstGeom prst="line">
              <a:avLst/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1285875" y="8929688"/>
              <a:ext cx="285750" cy="0"/>
            </a:xfrm>
            <a:prstGeom prst="line">
              <a:avLst/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3929063" y="8929688"/>
              <a:ext cx="28575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5429250" y="8929688"/>
              <a:ext cx="28575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1500188" y="8929688"/>
              <a:ext cx="28575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Content Placeholder 2"/>
          <p:cNvSpPr txBox="1">
            <a:spLocks/>
          </p:cNvSpPr>
          <p:nvPr/>
        </p:nvSpPr>
        <p:spPr bwMode="auto">
          <a:xfrm>
            <a:off x="357188" y="1428750"/>
            <a:ext cx="61722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Suppose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we are willing to assume mutation is rare enough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within a region that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mutations arise and are lost, or fix, in the population one at a time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If so, new mutations arise in our population at rate 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2N</a:t>
            </a:r>
            <a:r>
              <a:rPr lang="en-GB" sz="2400" i="1" dirty="0">
                <a:latin typeface="Symbol" pitchFamily="18" charset="2"/>
                <a:cs typeface="Times New Roman" pitchFamily="18" charset="0"/>
              </a:rPr>
              <a:t>m</a:t>
            </a:r>
            <a:r>
              <a:rPr lang="en-GB" sz="2400" dirty="0">
                <a:latin typeface="Symbol" pitchFamily="18" charset="2"/>
                <a:cs typeface="Times New Roman" pitchFamily="18" charset="0"/>
              </a:rPr>
              <a:t>,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so the fixation </a:t>
            </a:r>
            <a:r>
              <a:rPr lang="en-GB" sz="2400" u="sng" dirty="0">
                <a:latin typeface="Times New Roman" pitchFamily="18" charset="0"/>
                <a:cs typeface="Times New Roman" pitchFamily="18" charset="0"/>
              </a:rPr>
              <a:t>rate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(number of new mutations that eventually fix per generation) is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From section 7.5 this gives estimated substitution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rates, which can be used to find </a:t>
            </a:r>
            <a:r>
              <a:rPr lang="en-GB" sz="2400" u="sng" dirty="0" smtClean="0">
                <a:latin typeface="Times New Roman" pitchFamily="18" charset="0"/>
                <a:cs typeface="Times New Roman" pitchFamily="18" charset="0"/>
              </a:rPr>
              <a:t>real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selection signals</a:t>
            </a:r>
            <a:endParaRPr lang="en-GB" sz="2400" dirty="0"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46084" name="Title 1"/>
          <p:cNvSpPr>
            <a:spLocks noGrp="1"/>
          </p:cNvSpPr>
          <p:nvPr>
            <p:ph type="title"/>
          </p:nvPr>
        </p:nvSpPr>
        <p:spPr>
          <a:xfrm>
            <a:off x="0" y="-166688"/>
            <a:ext cx="6858000" cy="1524001"/>
          </a:xfrm>
        </p:spPr>
        <p:txBody>
          <a:bodyPr/>
          <a:lstStyle/>
          <a:p>
            <a:pPr eaLnBrk="1" hangingPunct="1"/>
            <a:r>
              <a:rPr lang="en-GB" sz="36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en-GB" sz="3600" b="1" smtClean="0">
                <a:latin typeface="Times New Roman" pitchFamily="18" charset="0"/>
                <a:cs typeface="Times New Roman" pitchFamily="18" charset="0"/>
              </a:rPr>
              <a:t>7.7 Estimating the substitution rate</a:t>
            </a: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2636912" y="4355976"/>
          <a:ext cx="20320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7" name="Equation" r:id="rId3" imgW="812520" imgH="431640" progId="Equation.3">
                  <p:embed/>
                </p:oleObj>
              </mc:Choice>
              <mc:Fallback>
                <p:oleObj name="Equation" r:id="rId3" imgW="81252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912" y="4355976"/>
                        <a:ext cx="203200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1349078" y="7304360"/>
          <a:ext cx="20955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8" name="Equation" r:id="rId5" imgW="838080" imgH="393480" progId="Equation.3">
                  <p:embed/>
                </p:oleObj>
              </mc:Choice>
              <mc:Fallback>
                <p:oleObj name="Equation" r:id="rId5" imgW="83808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078" y="7304360"/>
                        <a:ext cx="2095500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332656" y="6656288"/>
          <a:ext cx="39687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9" name="Equation" r:id="rId7" imgW="1587240" imgH="279360" progId="Equation.3">
                  <p:embed/>
                </p:oleObj>
              </mc:Choice>
              <mc:Fallback>
                <p:oleObj name="Equation" r:id="rId7" imgW="1587240" imgH="2793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656" y="6656288"/>
                        <a:ext cx="396875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319089" y="8528496"/>
          <a:ext cx="2508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0" name="Equation" r:id="rId9" imgW="1002960" imgH="203040" progId="Equation.3">
                  <p:embed/>
                </p:oleObj>
              </mc:Choice>
              <mc:Fallback>
                <p:oleObj name="Equation" r:id="rId9" imgW="100296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089" y="8528496"/>
                        <a:ext cx="250825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09120" y="8600504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Advantageous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509120" y="6863020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Deleterious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509120" y="7664400"/>
            <a:ext cx="2480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Nearly neutral</a:t>
            </a:r>
          </a:p>
          <a:p>
            <a:r>
              <a:rPr lang="en-GB" dirty="0" smtClean="0"/>
              <a:t>(no dependence on </a:t>
            </a:r>
            <a:r>
              <a:rPr lang="en-GB" i="1" dirty="0" smtClean="0"/>
              <a:t>N)</a:t>
            </a: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6" descr="substituti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25"/>
            <a:ext cx="685800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Title 1"/>
          <p:cNvSpPr>
            <a:spLocks noGrp="1"/>
          </p:cNvSpPr>
          <p:nvPr>
            <p:ph type="title"/>
          </p:nvPr>
        </p:nvSpPr>
        <p:spPr>
          <a:xfrm>
            <a:off x="0" y="-500063"/>
            <a:ext cx="6858000" cy="1524001"/>
          </a:xfrm>
        </p:spPr>
        <p:txBody>
          <a:bodyPr/>
          <a:lstStyle/>
          <a:p>
            <a:pPr eaLnBrk="1" hangingPunct="1"/>
            <a:r>
              <a:rPr lang="en-GB" sz="36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en-GB" sz="3600" b="1" smtClean="0">
                <a:latin typeface="Times New Roman" pitchFamily="18" charset="0"/>
                <a:cs typeface="Times New Roman" pitchFamily="18" charset="0"/>
              </a:rPr>
              <a:t>7.7 Non-synonymous versus synonymous substitutions</a:t>
            </a:r>
          </a:p>
        </p:txBody>
      </p:sp>
      <p:sp>
        <p:nvSpPr>
          <p:cNvPr id="62468" name="TextBox 8"/>
          <p:cNvSpPr txBox="1">
            <a:spLocks noChangeArrowheads="1"/>
          </p:cNvSpPr>
          <p:nvPr/>
        </p:nvSpPr>
        <p:spPr bwMode="auto">
          <a:xfrm>
            <a:off x="285750" y="5786438"/>
            <a:ext cx="6572250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Data from Wildman,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Uddin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et al., PNAS (2003)</a:t>
            </a:r>
          </a:p>
          <a:p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Each set of three bars shows the estimated substitution rate scaled by 10</a:t>
            </a:r>
            <a:r>
              <a:rPr lang="en-GB" sz="2000" baseline="30000" dirty="0">
                <a:latin typeface="Times New Roman" pitchFamily="18" charset="0"/>
                <a:cs typeface="Times New Roman" pitchFamily="18" charset="0"/>
              </a:rPr>
              <a:t>-9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for a single branch of the primate “tree of life”. </a:t>
            </a:r>
          </a:p>
          <a:p>
            <a:endParaRPr lang="en-GB" sz="2000" baseline="30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u="sng" dirty="0">
                <a:latin typeface="Times New Roman" pitchFamily="18" charset="0"/>
                <a:cs typeface="Times New Roman" pitchFamily="18" charset="0"/>
              </a:rPr>
              <a:t>Non-synonymous (NS) mutations have a far lower substitution rate than synonymous (S) mutations</a:t>
            </a:r>
          </a:p>
          <a:p>
            <a:endParaRPr lang="en-GB" sz="20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The NS:S  substitution rate ratio is &lt;5% in Drosophila (Dunn,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Bielawski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and Yang Genetics 2001.) Drosophila have very large population sizes, so selection is extremely effective.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44450" y="-6350"/>
            <a:ext cx="68135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600" b="1">
                <a:latin typeface="Times New Roman" pitchFamily="18" charset="0"/>
              </a:rPr>
              <a:t>5.1	Selection in the Wright-Fisher model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270250" y="6927850"/>
          <a:ext cx="207963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0" y="6927850"/>
                        <a:ext cx="207963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342900" y="1357313"/>
            <a:ext cx="6172200" cy="6034087"/>
          </a:xfrm>
        </p:spPr>
        <p:txBody>
          <a:bodyPr/>
          <a:lstStyle/>
          <a:p>
            <a:pPr eaLnBrk="1" hangingPunct="1"/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=0 corresponds to no selection –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neutrality.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Parents are chosen at random, giving the Wright-Fisher model you have seen before.</a:t>
            </a:r>
          </a:p>
          <a:p>
            <a:pPr eaLnBrk="1" hangingPunct="1"/>
            <a:endParaRPr lang="en-GB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s&gt;0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corresponds to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positive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advantageous selection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for the A allele</a:t>
            </a:r>
          </a:p>
          <a:p>
            <a:pPr eaLnBrk="1" hangingPunct="1"/>
            <a:endParaRPr lang="en-GB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s&lt;0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corresponds to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negative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deleterious selection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for the A allele</a:t>
            </a:r>
          </a:p>
          <a:p>
            <a:pPr eaLnBrk="1" hangingPunct="1"/>
            <a:endParaRPr lang="en-GB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Note that the selection is on a single allele – in diploid organisms (2 copies of each chromosome), this is still a valid model, called </a:t>
            </a:r>
            <a:r>
              <a:rPr lang="en-GB" sz="2400" i="1" dirty="0" err="1" smtClean="0">
                <a:latin typeface="Times New Roman" pitchFamily="18" charset="0"/>
                <a:cs typeface="Times New Roman" pitchFamily="18" charset="0"/>
              </a:rPr>
              <a:t>genic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 selection.</a:t>
            </a:r>
          </a:p>
          <a:p>
            <a:pPr eaLnBrk="1" hangingPunct="1"/>
            <a:endParaRPr lang="en-GB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Other, more complex selection models are possible. Problem sheet has an example.</a:t>
            </a:r>
          </a:p>
          <a:p>
            <a:pPr eaLnBrk="1" hangingPunct="1">
              <a:buFont typeface="Arial" charset="0"/>
              <a:buNone/>
            </a:pPr>
            <a:endParaRPr lang="en-GB" sz="1600" dirty="0" smtClean="0"/>
          </a:p>
          <a:p>
            <a:pPr lvl="1" eaLnBrk="1" hangingPunct="1"/>
            <a:endParaRPr lang="en-GB" sz="400" dirty="0" smtClean="0"/>
          </a:p>
          <a:p>
            <a:pPr eaLnBrk="1" hangingPunct="1">
              <a:buFont typeface="Arial" charset="0"/>
              <a:buNone/>
            </a:pPr>
            <a:endParaRPr lang="en-GB" sz="2000" dirty="0" smtClean="0"/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44450" y="-6350"/>
            <a:ext cx="6813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600" b="1" dirty="0" smtClean="0">
                <a:latin typeface="Times New Roman" pitchFamily="18" charset="0"/>
              </a:rPr>
              <a:t>Questions</a:t>
            </a:r>
            <a:endParaRPr lang="en-GB" sz="3600" b="1" dirty="0">
              <a:latin typeface="Times New Roman" pitchFamily="18" charset="0"/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3270250" y="6927850"/>
          <a:ext cx="207963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0" y="6927850"/>
                        <a:ext cx="207963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Content Placeholder 2"/>
          <p:cNvSpPr>
            <a:spLocks noGrp="1"/>
          </p:cNvSpPr>
          <p:nvPr>
            <p:ph idx="1"/>
          </p:nvPr>
        </p:nvSpPr>
        <p:spPr>
          <a:xfrm>
            <a:off x="342900" y="755576"/>
            <a:ext cx="6172200" cy="6034088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We can ask many questions but will focus on the following fundamental ones:</a:t>
            </a:r>
          </a:p>
          <a:p>
            <a:pPr eaLnBrk="1" hangingPunct="1">
              <a:defRPr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We say a mutation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fixes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in the population if its allele frequency eventually becomes 1.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For a given selective strength, what is the probability of a mutation ultimately fixing in the population?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What is the effect of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, and the population size 2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What happens if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is negative?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How can we detect selection in practice?</a:t>
            </a:r>
          </a:p>
          <a:p>
            <a:pPr eaLnBrk="1" hangingPunct="1">
              <a:buNone/>
              <a:defRPr/>
            </a:pPr>
            <a:endParaRPr lang="en-GB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Note these can be answered by thinking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forward in time</a:t>
            </a:r>
          </a:p>
          <a:p>
            <a:pPr eaLnBrk="1" hangingPunct="1">
              <a:defRPr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We need a new way to model mutations. We rescale time in units of 2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generations, and model </a:t>
            </a:r>
            <a:r>
              <a:rPr lang="en-GB" sz="2400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400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400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using a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diffusion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As usual, our results are more general than W-F models. We only touch on the theory!</a:t>
            </a:r>
          </a:p>
          <a:p>
            <a:pPr eaLnBrk="1" hangingPunct="1">
              <a:buNone/>
              <a:defRPr/>
            </a:pPr>
            <a:endParaRPr lang="en-GB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-285750" y="-6350"/>
            <a:ext cx="7286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600" b="1">
                <a:latin typeface="Times New Roman" pitchFamily="18" charset="0"/>
              </a:rPr>
              <a:t>5.1 Realisations of W-F with selection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3270250" y="6927850"/>
          <a:ext cx="207963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0" y="6927850"/>
                        <a:ext cx="207963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2" name="Picture 5" descr="Ne10000sel0.0.eps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6632" y="1214438"/>
            <a:ext cx="3929063" cy="39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1196752" y="1273175"/>
            <a:ext cx="1890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/>
              <a:t>N=10,000, s=0.0</a:t>
            </a:r>
            <a:endParaRPr lang="en-US" b="1" dirty="0"/>
          </a:p>
        </p:txBody>
      </p:sp>
      <p:sp>
        <p:nvSpPr>
          <p:cNvPr id="7174" name="TextBox 8"/>
          <p:cNvSpPr txBox="1">
            <a:spLocks noChangeArrowheads="1"/>
          </p:cNvSpPr>
          <p:nvPr/>
        </p:nvSpPr>
        <p:spPr bwMode="auto">
          <a:xfrm>
            <a:off x="1196752" y="5345113"/>
            <a:ext cx="2159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N=10,000, s=0.001</a:t>
            </a:r>
            <a:endParaRPr lang="en-US" b="1"/>
          </a:p>
        </p:txBody>
      </p:sp>
      <p:pic>
        <p:nvPicPr>
          <p:cNvPr id="7175" name="Picture 10" descr="Ne10000sel0.001.eps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6632" y="5286375"/>
            <a:ext cx="393065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81"/>
          <p:cNvGraphicFramePr>
            <a:graphicFrameLocks noChangeAspect="1"/>
          </p:cNvGraphicFramePr>
          <p:nvPr/>
        </p:nvGraphicFramePr>
        <p:xfrm>
          <a:off x="4154314" y="3709838"/>
          <a:ext cx="2659062" cy="244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Equation" r:id="rId8" imgW="1434960" imgH="1320480" progId="Equation.3">
                  <p:embed/>
                </p:oleObj>
              </mc:Choice>
              <mc:Fallback>
                <p:oleObj name="Equation" r:id="rId8" imgW="1434960" imgH="1320480" progId="Equation.3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4314" y="3709838"/>
                        <a:ext cx="2659062" cy="2446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12" descr="Ne100sel0.001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75" y="5281613"/>
            <a:ext cx="393065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270250" y="6927850"/>
          <a:ext cx="207963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0" y="6927850"/>
                        <a:ext cx="207963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TextBox 6"/>
          <p:cNvSpPr txBox="1">
            <a:spLocks noChangeArrowheads="1"/>
          </p:cNvSpPr>
          <p:nvPr/>
        </p:nvSpPr>
        <p:spPr bwMode="auto">
          <a:xfrm>
            <a:off x="2395538" y="1273175"/>
            <a:ext cx="203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N=1,000, s=0.001</a:t>
            </a:r>
            <a:endParaRPr lang="en-US" b="1"/>
          </a:p>
        </p:txBody>
      </p:sp>
      <p:sp>
        <p:nvSpPr>
          <p:cNvPr id="8197" name="TextBox 8"/>
          <p:cNvSpPr txBox="1">
            <a:spLocks noChangeArrowheads="1"/>
          </p:cNvSpPr>
          <p:nvPr/>
        </p:nvSpPr>
        <p:spPr bwMode="auto">
          <a:xfrm>
            <a:off x="2466975" y="5345113"/>
            <a:ext cx="1838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N=100, s=0.001</a:t>
            </a:r>
            <a:endParaRPr lang="en-US" b="1"/>
          </a:p>
        </p:txBody>
      </p:sp>
      <p:pic>
        <p:nvPicPr>
          <p:cNvPr id="8198" name="Picture 11" descr="Ne1000sel0.001.eps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85875" y="1214438"/>
            <a:ext cx="393065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Box 3"/>
          <p:cNvSpPr txBox="1">
            <a:spLocks noChangeArrowheads="1"/>
          </p:cNvSpPr>
          <p:nvPr/>
        </p:nvSpPr>
        <p:spPr bwMode="auto">
          <a:xfrm>
            <a:off x="-285750" y="-6350"/>
            <a:ext cx="7286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600" b="1">
                <a:latin typeface="Times New Roman" pitchFamily="18" charset="0"/>
              </a:rPr>
              <a:t>5.1 Realisations of W-F with selection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44450" y="-6350"/>
            <a:ext cx="68135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600" b="1" dirty="0">
                <a:latin typeface="Times New Roman" pitchFamily="18" charset="0"/>
              </a:rPr>
              <a:t>5.2 </a:t>
            </a:r>
            <a:r>
              <a:rPr lang="en-GB" sz="3600" b="1" dirty="0" smtClean="0">
                <a:latin typeface="Times New Roman" pitchFamily="18" charset="0"/>
              </a:rPr>
              <a:t>Looking for </a:t>
            </a:r>
            <a:r>
              <a:rPr lang="en-GB" sz="3600" b="1" dirty="0">
                <a:latin typeface="Times New Roman" pitchFamily="18" charset="0"/>
              </a:rPr>
              <a:t>a limit process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270250" y="6927850"/>
          <a:ext cx="207963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0" y="6927850"/>
                        <a:ext cx="207963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Content Placeholder 2"/>
          <p:cNvSpPr>
            <a:spLocks noGrp="1"/>
          </p:cNvSpPr>
          <p:nvPr>
            <p:ph idx="1"/>
          </p:nvPr>
        </p:nvSpPr>
        <p:spPr>
          <a:xfrm>
            <a:off x="342900" y="1235075"/>
            <a:ext cx="6172200" cy="6034088"/>
          </a:xfrm>
        </p:spPr>
        <p:txBody>
          <a:bodyPr/>
          <a:lstStyle/>
          <a:p>
            <a:pPr eaLnBrk="1" hangingPunct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Simulation offers little insight into results gained and gives results specific to this precise model</a:t>
            </a:r>
          </a:p>
          <a:p>
            <a:pPr eaLnBrk="1" hangingPunct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Selection difficult to consider exactly</a:t>
            </a:r>
          </a:p>
          <a:p>
            <a:pPr eaLnBrk="1" hangingPunct="1">
              <a:buNone/>
            </a:pP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Analogously to the coalescent backward in time, forward in time we:</a:t>
            </a:r>
          </a:p>
          <a:p>
            <a:pPr lvl="1"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Consider the behaviour for a single generation</a:t>
            </a:r>
          </a:p>
          <a:p>
            <a:pPr lvl="1"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Multiply parameters by population size (as we did for </a:t>
            </a:r>
            <a:r>
              <a:rPr lang="en-GB" sz="2000" i="1" dirty="0" smtClean="0">
                <a:latin typeface="Symbol" pitchFamily="18" charset="2"/>
                <a:cs typeface="Times New Roman" pitchFamily="18" charset="0"/>
              </a:rPr>
              <a:t>q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=4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sz="2000" i="1" dirty="0" smtClean="0">
                <a:latin typeface="Symbol" pitchFamily="18" charset="2"/>
                <a:cs typeface="Times New Roman" pitchFamily="18" charset="0"/>
              </a:rPr>
              <a:t>m)</a:t>
            </a:r>
          </a:p>
          <a:p>
            <a:pPr lvl="1"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Rescale time in units of population size 2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pPr lvl="1"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Let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→∞ to get a limit process</a:t>
            </a:r>
          </a:p>
          <a:p>
            <a:pPr lvl="1" eaLnBrk="1" hangingPunct="1"/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This limit process is called a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diffusion</a:t>
            </a:r>
          </a:p>
          <a:p>
            <a:pPr eaLnBrk="1" hangingPunct="1"/>
            <a:endParaRPr lang="en-GB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As in the coalescent, the same limit arises for diverse models, including continuous time models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sz="1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4676</TotalTime>
  <Words>3239</Words>
  <Application>Microsoft Office PowerPoint</Application>
  <PresentationFormat>On-screen Show (4:3)</PresentationFormat>
  <Paragraphs>479</Paragraphs>
  <Slides>43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Calibri</vt:lpstr>
      <vt:lpstr>Castellar</vt:lpstr>
      <vt:lpstr>Lucida Calligraphy</vt:lpstr>
      <vt:lpstr>Symbol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5.3 Finding a W-F limiting process</vt:lpstr>
      <vt:lpstr> 5.3 Finding a W-F limiting process</vt:lpstr>
      <vt:lpstr> 5.5 The W-F limiting process</vt:lpstr>
      <vt:lpstr> 5.6 Example: effect of rescaling on W-F model</vt:lpstr>
      <vt:lpstr> 5.7 Diffusion processes</vt:lpstr>
      <vt:lpstr> 5.8 Diffusion interpretation</vt:lpstr>
      <vt:lpstr> 5.9 Definition: Diffusion process</vt:lpstr>
      <vt:lpstr> 5.10 The Wright-Fisher diffusion process</vt:lpstr>
      <vt:lpstr> 5.10 The Wright-Fisher diffusion limit</vt:lpstr>
      <vt:lpstr> 6.1 A diffusion process characterisation</vt:lpstr>
      <vt:lpstr> 6.1 An alternative diffusion process characterisation</vt:lpstr>
      <vt:lpstr> 6.1 A diffusion process characterisation</vt:lpstr>
      <vt:lpstr> 6.1 A diffusion process characterisation</vt:lpstr>
      <vt:lpstr> 6.2 The generator of a diffusion</vt:lpstr>
      <vt:lpstr> 6.2 The generator of a diffusion process</vt:lpstr>
      <vt:lpstr> 6.3 Examples of generators</vt:lpstr>
      <vt:lpstr> 6.3.1 Example ctd: Wright-Fisher diffusion with selection </vt:lpstr>
      <vt:lpstr> 6.1 An alternative diffusion process characterisation</vt:lpstr>
      <vt:lpstr> 7.1 Calculating the probability of loss or fixation</vt:lpstr>
      <vt:lpstr> 7.1 Calculating the probability of loss or fixation</vt:lpstr>
      <vt:lpstr> 7.2 Boundary hitting probabilities</vt:lpstr>
      <vt:lpstr> 7.3 Boundary hitting probabilities in a general diffusion</vt:lpstr>
      <vt:lpstr>7.3 Boundary hitting probabilities in a general diffusion</vt:lpstr>
      <vt:lpstr>PowerPoint Presentation</vt:lpstr>
      <vt:lpstr>PowerPoint Presentation</vt:lpstr>
      <vt:lpstr> 7.4 Fixation probabilities in the Wright-Fisher model with selection</vt:lpstr>
      <vt:lpstr> 7.4 Fixation in the Wright-Fisher model with selection</vt:lpstr>
      <vt:lpstr> 7.5 Newly arising alleles in the Wright-Fisher model</vt:lpstr>
      <vt:lpstr> 7.5 Newly arising alleles in the Wright-Fisher model</vt:lpstr>
      <vt:lpstr> 7.5 Newly arising alleles in the Wright-Fisher model</vt:lpstr>
      <vt:lpstr> 7.5 Newly arising alleles in the Wright-Fisher model</vt:lpstr>
      <vt:lpstr> 7.6 The substitution rate</vt:lpstr>
      <vt:lpstr> 7.7 Estimating the substitution rate</vt:lpstr>
      <vt:lpstr> 7.7 Non-synonymous versus synonymous substitutions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myers</dc:creator>
  <cp:lastModifiedBy>Simon Myers</cp:lastModifiedBy>
  <cp:revision>375</cp:revision>
  <dcterms:created xsi:type="dcterms:W3CDTF">2010-02-10T21:37:53Z</dcterms:created>
  <dcterms:modified xsi:type="dcterms:W3CDTF">2020-10-06T14:38:58Z</dcterms:modified>
</cp:coreProperties>
</file>