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1"/>
  </p:notesMasterIdLst>
  <p:sldIdLst>
    <p:sldId id="512" r:id="rId2"/>
    <p:sldId id="607" r:id="rId3"/>
    <p:sldId id="513" r:id="rId4"/>
    <p:sldId id="514" r:id="rId5"/>
    <p:sldId id="515" r:id="rId6"/>
    <p:sldId id="516" r:id="rId7"/>
    <p:sldId id="517" r:id="rId8"/>
    <p:sldId id="518" r:id="rId9"/>
    <p:sldId id="519" r:id="rId10"/>
    <p:sldId id="520" r:id="rId11"/>
    <p:sldId id="521" r:id="rId12"/>
    <p:sldId id="522" r:id="rId13"/>
    <p:sldId id="523" r:id="rId14"/>
    <p:sldId id="524" r:id="rId15"/>
    <p:sldId id="525" r:id="rId16"/>
    <p:sldId id="608" r:id="rId17"/>
    <p:sldId id="526" r:id="rId18"/>
    <p:sldId id="527" r:id="rId19"/>
    <p:sldId id="614" r:id="rId20"/>
    <p:sldId id="528" r:id="rId21"/>
    <p:sldId id="529" r:id="rId22"/>
    <p:sldId id="530" r:id="rId23"/>
    <p:sldId id="531" r:id="rId24"/>
    <p:sldId id="532" r:id="rId25"/>
    <p:sldId id="533" r:id="rId26"/>
    <p:sldId id="534" r:id="rId27"/>
    <p:sldId id="535" r:id="rId28"/>
    <p:sldId id="536" r:id="rId29"/>
    <p:sldId id="537" r:id="rId30"/>
    <p:sldId id="538" r:id="rId31"/>
    <p:sldId id="539" r:id="rId32"/>
    <p:sldId id="540" r:id="rId33"/>
    <p:sldId id="541" r:id="rId34"/>
    <p:sldId id="542" r:id="rId35"/>
    <p:sldId id="543" r:id="rId36"/>
    <p:sldId id="609" r:id="rId37"/>
    <p:sldId id="544" r:id="rId38"/>
    <p:sldId id="545" r:id="rId39"/>
    <p:sldId id="546" r:id="rId40"/>
    <p:sldId id="547" r:id="rId41"/>
    <p:sldId id="611" r:id="rId42"/>
    <p:sldId id="613" r:id="rId43"/>
    <p:sldId id="548" r:id="rId44"/>
    <p:sldId id="473" r:id="rId45"/>
    <p:sldId id="475" r:id="rId46"/>
    <p:sldId id="476" r:id="rId47"/>
    <p:sldId id="477" r:id="rId48"/>
    <p:sldId id="479" r:id="rId49"/>
    <p:sldId id="480" r:id="rId50"/>
    <p:sldId id="482" r:id="rId51"/>
    <p:sldId id="483" r:id="rId52"/>
    <p:sldId id="485" r:id="rId53"/>
    <p:sldId id="486" r:id="rId54"/>
    <p:sldId id="488" r:id="rId55"/>
    <p:sldId id="489" r:id="rId56"/>
    <p:sldId id="490" r:id="rId57"/>
    <p:sldId id="492" r:id="rId58"/>
    <p:sldId id="494" r:id="rId59"/>
    <p:sldId id="496" r:id="rId60"/>
    <p:sldId id="495" r:id="rId61"/>
    <p:sldId id="497" r:id="rId62"/>
    <p:sldId id="498" r:id="rId63"/>
    <p:sldId id="499" r:id="rId64"/>
    <p:sldId id="500" r:id="rId65"/>
    <p:sldId id="503" r:id="rId66"/>
    <p:sldId id="502" r:id="rId67"/>
    <p:sldId id="504" r:id="rId68"/>
    <p:sldId id="505" r:id="rId69"/>
    <p:sldId id="507" r:id="rId70"/>
    <p:sldId id="605" r:id="rId71"/>
    <p:sldId id="508" r:id="rId72"/>
    <p:sldId id="510" r:id="rId73"/>
    <p:sldId id="511" r:id="rId74"/>
    <p:sldId id="604" r:id="rId75"/>
    <p:sldId id="549" r:id="rId76"/>
    <p:sldId id="550" r:id="rId77"/>
    <p:sldId id="551" r:id="rId78"/>
    <p:sldId id="552" r:id="rId79"/>
    <p:sldId id="553" r:id="rId80"/>
    <p:sldId id="554" r:id="rId81"/>
    <p:sldId id="555" r:id="rId82"/>
    <p:sldId id="556" r:id="rId83"/>
    <p:sldId id="557" r:id="rId84"/>
    <p:sldId id="558" r:id="rId85"/>
    <p:sldId id="559" r:id="rId86"/>
    <p:sldId id="560" r:id="rId87"/>
    <p:sldId id="561" r:id="rId88"/>
    <p:sldId id="562" r:id="rId89"/>
    <p:sldId id="563" r:id="rId90"/>
    <p:sldId id="564" r:id="rId91"/>
    <p:sldId id="565" r:id="rId92"/>
    <p:sldId id="566" r:id="rId93"/>
    <p:sldId id="567" r:id="rId94"/>
    <p:sldId id="568" r:id="rId95"/>
    <p:sldId id="569" r:id="rId96"/>
    <p:sldId id="570" r:id="rId97"/>
    <p:sldId id="571" r:id="rId98"/>
    <p:sldId id="572" r:id="rId99"/>
    <p:sldId id="573" r:id="rId100"/>
    <p:sldId id="574" r:id="rId101"/>
    <p:sldId id="575" r:id="rId102"/>
    <p:sldId id="576" r:id="rId103"/>
    <p:sldId id="577" r:id="rId104"/>
    <p:sldId id="578" r:id="rId105"/>
    <p:sldId id="579" r:id="rId106"/>
    <p:sldId id="580" r:id="rId107"/>
    <p:sldId id="581" r:id="rId108"/>
    <p:sldId id="582" r:id="rId109"/>
    <p:sldId id="583" r:id="rId110"/>
    <p:sldId id="584" r:id="rId111"/>
    <p:sldId id="585" r:id="rId112"/>
    <p:sldId id="586" r:id="rId113"/>
    <p:sldId id="587" r:id="rId114"/>
    <p:sldId id="588" r:id="rId115"/>
    <p:sldId id="589" r:id="rId116"/>
    <p:sldId id="590" r:id="rId117"/>
    <p:sldId id="591" r:id="rId118"/>
    <p:sldId id="592" r:id="rId119"/>
    <p:sldId id="593" r:id="rId120"/>
    <p:sldId id="610" r:id="rId121"/>
    <p:sldId id="594" r:id="rId122"/>
    <p:sldId id="595" r:id="rId123"/>
    <p:sldId id="596" r:id="rId124"/>
    <p:sldId id="597" r:id="rId125"/>
    <p:sldId id="598" r:id="rId126"/>
    <p:sldId id="599" r:id="rId127"/>
    <p:sldId id="600" r:id="rId128"/>
    <p:sldId id="601" r:id="rId129"/>
    <p:sldId id="602" r:id="rId130"/>
  </p:sldIdLst>
  <p:sldSz cx="6858000" cy="9144000" type="screen4x3"/>
  <p:notesSz cx="6794500" cy="9906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5148" userDrawn="1">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92988" autoAdjust="0"/>
  </p:normalViewPr>
  <p:slideViewPr>
    <p:cSldViewPr snapToObjects="1">
      <p:cViewPr varScale="1">
        <p:scale>
          <a:sx n="49" d="100"/>
          <a:sy n="49" d="100"/>
        </p:scale>
        <p:origin x="1886" y="82"/>
      </p:cViewPr>
      <p:guideLst>
        <p:guide orient="horz" pos="5148"/>
        <p:guide pos="2160"/>
      </p:guideLst>
    </p:cSldViewPr>
  </p:slideViewPr>
  <p:notesTextViewPr>
    <p:cViewPr>
      <p:scale>
        <a:sx n="100" d="100"/>
        <a:sy n="100" d="100"/>
      </p:scale>
      <p:origin x="0" y="0"/>
    </p:cViewPr>
  </p:notesTextViewPr>
  <p:gridSpacing cx="45005" cy="450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image" Target="../media/image4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5.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5.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image" Target="../media/image51.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33.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39.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66.wmf"/><Relationship Id="rId1" Type="http://schemas.openxmlformats.org/officeDocument/2006/relationships/image" Target="../media/image65.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38.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 Id="rId4" Type="http://schemas.openxmlformats.org/officeDocument/2006/relationships/image" Target="../media/image71.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6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68.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80.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wmf"/><Relationship Id="rId1" Type="http://schemas.openxmlformats.org/officeDocument/2006/relationships/image" Target="../media/image81.wmf"/><Relationship Id="rId4" Type="http://schemas.openxmlformats.org/officeDocument/2006/relationships/image" Target="../media/image86.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 Id="rId4" Type="http://schemas.openxmlformats.org/officeDocument/2006/relationships/image" Target="../media/image94.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image" Target="../media/image95.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4" Type="http://schemas.openxmlformats.org/officeDocument/2006/relationships/image" Target="../media/image106.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108.wmf"/><Relationship Id="rId2" Type="http://schemas.openxmlformats.org/officeDocument/2006/relationships/image" Target="../media/image104.wmf"/><Relationship Id="rId1" Type="http://schemas.openxmlformats.org/officeDocument/2006/relationships/image" Target="../media/image107.wmf"/><Relationship Id="rId4" Type="http://schemas.openxmlformats.org/officeDocument/2006/relationships/image" Target="../media/image109.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111.wmf"/><Relationship Id="rId1" Type="http://schemas.openxmlformats.org/officeDocument/2006/relationships/image" Target="../media/image110.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114.wmf"/><Relationship Id="rId2" Type="http://schemas.openxmlformats.org/officeDocument/2006/relationships/image" Target="../media/image113.wmf"/><Relationship Id="rId1" Type="http://schemas.openxmlformats.org/officeDocument/2006/relationships/image" Target="../media/image112.w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119.wmf"/><Relationship Id="rId1" Type="http://schemas.openxmlformats.org/officeDocument/2006/relationships/image" Target="../media/image118.wmf"/><Relationship Id="rId6" Type="http://schemas.openxmlformats.org/officeDocument/2006/relationships/image" Target="../media/image123.wmf"/><Relationship Id="rId5" Type="http://schemas.openxmlformats.org/officeDocument/2006/relationships/image" Target="../media/image122.wmf"/><Relationship Id="rId4" Type="http://schemas.openxmlformats.org/officeDocument/2006/relationships/image" Target="../media/image121.wmf"/></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image" Target="../media/image124.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 Id="rId4" Type="http://schemas.openxmlformats.org/officeDocument/2006/relationships/image" Target="../media/image129.w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 Id="rId4" Type="http://schemas.openxmlformats.org/officeDocument/2006/relationships/image" Target="../media/image133.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34.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137.wmf"/><Relationship Id="rId7" Type="http://schemas.openxmlformats.org/officeDocument/2006/relationships/image" Target="../media/image141.wmf"/><Relationship Id="rId2" Type="http://schemas.openxmlformats.org/officeDocument/2006/relationships/image" Target="../media/image136.wmf"/><Relationship Id="rId1" Type="http://schemas.openxmlformats.org/officeDocument/2006/relationships/image" Target="../media/image135.wmf"/><Relationship Id="rId6" Type="http://schemas.openxmlformats.org/officeDocument/2006/relationships/image" Target="../media/image140.wmf"/><Relationship Id="rId5" Type="http://schemas.openxmlformats.org/officeDocument/2006/relationships/image" Target="../media/image139.wmf"/><Relationship Id="rId4" Type="http://schemas.openxmlformats.org/officeDocument/2006/relationships/image" Target="../media/image138.wmf"/></Relationships>
</file>

<file path=ppt/drawings/_rels/vmlDrawing62.v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image" Target="../media/image144.wmf"/><Relationship Id="rId7" Type="http://schemas.openxmlformats.org/officeDocument/2006/relationships/image" Target="../media/image148.wmf"/><Relationship Id="rId2" Type="http://schemas.openxmlformats.org/officeDocument/2006/relationships/image" Target="../media/image143.wmf"/><Relationship Id="rId1" Type="http://schemas.openxmlformats.org/officeDocument/2006/relationships/image" Target="../media/image142.wmf"/><Relationship Id="rId6" Type="http://schemas.openxmlformats.org/officeDocument/2006/relationships/image" Target="../media/image147.wmf"/><Relationship Id="rId5" Type="http://schemas.openxmlformats.org/officeDocument/2006/relationships/image" Target="../media/image146.wmf"/><Relationship Id="rId4" Type="http://schemas.openxmlformats.org/officeDocument/2006/relationships/image" Target="../media/image145.wmf"/><Relationship Id="rId9" Type="http://schemas.openxmlformats.org/officeDocument/2006/relationships/image" Target="../media/image150.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50.wmf"/><Relationship Id="rId1" Type="http://schemas.openxmlformats.org/officeDocument/2006/relationships/image" Target="../media/image151.wmf"/><Relationship Id="rId5" Type="http://schemas.openxmlformats.org/officeDocument/2006/relationships/image" Target="../media/image153.wmf"/><Relationship Id="rId4" Type="http://schemas.openxmlformats.org/officeDocument/2006/relationships/image" Target="../media/image152.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56.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image" Target="../media/image158.wmf"/><Relationship Id="rId1" Type="http://schemas.openxmlformats.org/officeDocument/2006/relationships/image" Target="../media/image157.w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60.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62.wmf"/><Relationship Id="rId1" Type="http://schemas.openxmlformats.org/officeDocument/2006/relationships/image" Target="../media/image161.wmf"/><Relationship Id="rId5" Type="http://schemas.openxmlformats.org/officeDocument/2006/relationships/image" Target="../media/image165.wmf"/><Relationship Id="rId4" Type="http://schemas.openxmlformats.org/officeDocument/2006/relationships/image" Target="../media/image164.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167.wmf"/><Relationship Id="rId2" Type="http://schemas.openxmlformats.org/officeDocument/2006/relationships/image" Target="../media/image166.wmf"/><Relationship Id="rId1" Type="http://schemas.openxmlformats.org/officeDocument/2006/relationships/image" Target="../media/image16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71.v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image" Target="../media/image170.wmf"/></Relationships>
</file>

<file path=ppt/drawings/_rels/vmlDrawing72.v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image" Target="../media/image173.wmf"/><Relationship Id="rId1" Type="http://schemas.openxmlformats.org/officeDocument/2006/relationships/image" Target="../media/image172.wmf"/></Relationships>
</file>

<file path=ppt/drawings/_rels/vmlDrawing73.vml.rels><?xml version="1.0" encoding="UTF-8" standalone="yes"?>
<Relationships xmlns="http://schemas.openxmlformats.org/package/2006/relationships"><Relationship Id="rId2" Type="http://schemas.openxmlformats.org/officeDocument/2006/relationships/image" Target="../media/image176.wmf"/><Relationship Id="rId1" Type="http://schemas.openxmlformats.org/officeDocument/2006/relationships/image" Target="../media/image175.w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77.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78.w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79.w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79.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wmf"/><Relationship Id="rId1" Type="http://schemas.openxmlformats.org/officeDocument/2006/relationships/image" Target="../media/image180.wmf"/><Relationship Id="rId4" Type="http://schemas.openxmlformats.org/officeDocument/2006/relationships/image" Target="../media/image183.w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80.vml.rels><?xml version="1.0" encoding="UTF-8" standalone="yes"?>
<Relationships xmlns="http://schemas.openxmlformats.org/package/2006/relationships"><Relationship Id="rId8" Type="http://schemas.openxmlformats.org/officeDocument/2006/relationships/image" Target="../media/image193.wmf"/><Relationship Id="rId3" Type="http://schemas.openxmlformats.org/officeDocument/2006/relationships/image" Target="../media/image188.wmf"/><Relationship Id="rId7" Type="http://schemas.openxmlformats.org/officeDocument/2006/relationships/image" Target="../media/image192.wmf"/><Relationship Id="rId2" Type="http://schemas.openxmlformats.org/officeDocument/2006/relationships/image" Target="../media/image187.wmf"/><Relationship Id="rId1" Type="http://schemas.openxmlformats.org/officeDocument/2006/relationships/image" Target="../media/image186.wmf"/><Relationship Id="rId6" Type="http://schemas.openxmlformats.org/officeDocument/2006/relationships/image" Target="../media/image191.wmf"/><Relationship Id="rId11" Type="http://schemas.openxmlformats.org/officeDocument/2006/relationships/image" Target="../media/image196.wmf"/><Relationship Id="rId5" Type="http://schemas.openxmlformats.org/officeDocument/2006/relationships/image" Target="../media/image190.wmf"/><Relationship Id="rId10" Type="http://schemas.openxmlformats.org/officeDocument/2006/relationships/image" Target="../media/image195.wmf"/><Relationship Id="rId4" Type="http://schemas.openxmlformats.org/officeDocument/2006/relationships/image" Target="../media/image189.wmf"/><Relationship Id="rId9" Type="http://schemas.openxmlformats.org/officeDocument/2006/relationships/image" Target="../media/image19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4486" cy="494762"/>
          </a:xfrm>
          <a:prstGeom prst="rect">
            <a:avLst/>
          </a:prstGeom>
        </p:spPr>
        <p:txBody>
          <a:bodyPr vert="horz" lIns="95391" tIns="47696" rIns="95391" bIns="47696" rtlCol="0"/>
          <a:lstStyle>
            <a:lvl1pPr algn="l" fontAlgn="auto">
              <a:spcBef>
                <a:spcPts val="0"/>
              </a:spcBef>
              <a:spcAft>
                <a:spcPts val="0"/>
              </a:spcAft>
              <a:defRPr sz="1300">
                <a:latin typeface="+mn-lt"/>
              </a:defRPr>
            </a:lvl1pPr>
          </a:lstStyle>
          <a:p>
            <a:pPr>
              <a:defRPr/>
            </a:pPr>
            <a:endParaRPr lang="en-GB"/>
          </a:p>
        </p:txBody>
      </p:sp>
      <p:sp>
        <p:nvSpPr>
          <p:cNvPr id="3" name="Date Placeholder 2"/>
          <p:cNvSpPr>
            <a:spLocks noGrp="1"/>
          </p:cNvSpPr>
          <p:nvPr>
            <p:ph type="dt" idx="1"/>
          </p:nvPr>
        </p:nvSpPr>
        <p:spPr>
          <a:xfrm>
            <a:off x="3848496" y="2"/>
            <a:ext cx="2944486" cy="494762"/>
          </a:xfrm>
          <a:prstGeom prst="rect">
            <a:avLst/>
          </a:prstGeom>
        </p:spPr>
        <p:txBody>
          <a:bodyPr vert="horz" lIns="95391" tIns="47696" rIns="95391" bIns="47696" rtlCol="0"/>
          <a:lstStyle>
            <a:lvl1pPr algn="r" fontAlgn="auto">
              <a:spcBef>
                <a:spcPts val="0"/>
              </a:spcBef>
              <a:spcAft>
                <a:spcPts val="0"/>
              </a:spcAft>
              <a:defRPr sz="1300">
                <a:latin typeface="+mn-lt"/>
              </a:defRPr>
            </a:lvl1pPr>
          </a:lstStyle>
          <a:p>
            <a:pPr>
              <a:defRPr/>
            </a:pPr>
            <a:fld id="{7A671DA9-2DB1-4599-9690-DD22A9DB2D51}" type="datetimeFigureOut">
              <a:rPr lang="en-US"/>
              <a:pPr>
                <a:defRPr/>
              </a:pPr>
              <a:t>10/7/2020</a:t>
            </a:fld>
            <a:endParaRPr lang="en-GB"/>
          </a:p>
        </p:txBody>
      </p:sp>
      <p:sp>
        <p:nvSpPr>
          <p:cNvPr id="4" name="Slide Image Placeholder 3"/>
          <p:cNvSpPr>
            <a:spLocks noGrp="1" noRot="1" noChangeAspect="1"/>
          </p:cNvSpPr>
          <p:nvPr>
            <p:ph type="sldImg" idx="2"/>
          </p:nvPr>
        </p:nvSpPr>
        <p:spPr>
          <a:xfrm>
            <a:off x="2005013" y="742950"/>
            <a:ext cx="2784475" cy="3714750"/>
          </a:xfrm>
          <a:prstGeom prst="rect">
            <a:avLst/>
          </a:prstGeom>
          <a:noFill/>
          <a:ln w="12700">
            <a:solidFill>
              <a:prstClr val="black"/>
            </a:solidFill>
          </a:ln>
        </p:spPr>
        <p:txBody>
          <a:bodyPr vert="horz" lIns="95391" tIns="47696" rIns="95391" bIns="47696" rtlCol="0" anchor="ctr"/>
          <a:lstStyle/>
          <a:p>
            <a:pPr lvl="0"/>
            <a:endParaRPr lang="en-GB" noProof="0" smtClean="0"/>
          </a:p>
        </p:txBody>
      </p:sp>
      <p:sp>
        <p:nvSpPr>
          <p:cNvPr id="5" name="Notes Placeholder 4"/>
          <p:cNvSpPr>
            <a:spLocks noGrp="1"/>
          </p:cNvSpPr>
          <p:nvPr>
            <p:ph type="body" sz="quarter" idx="3"/>
          </p:nvPr>
        </p:nvSpPr>
        <p:spPr>
          <a:xfrm>
            <a:off x="679149" y="4704850"/>
            <a:ext cx="5436207" cy="4457470"/>
          </a:xfrm>
          <a:prstGeom prst="rect">
            <a:avLst/>
          </a:prstGeom>
        </p:spPr>
        <p:txBody>
          <a:bodyPr vert="horz" lIns="95391" tIns="47696" rIns="95391" bIns="4769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09702"/>
            <a:ext cx="2944486" cy="494762"/>
          </a:xfrm>
          <a:prstGeom prst="rect">
            <a:avLst/>
          </a:prstGeom>
        </p:spPr>
        <p:txBody>
          <a:bodyPr vert="horz" lIns="95391" tIns="47696" rIns="95391" bIns="47696" rtlCol="0" anchor="b"/>
          <a:lstStyle>
            <a:lvl1pPr algn="l" fontAlgn="auto">
              <a:spcBef>
                <a:spcPts val="0"/>
              </a:spcBef>
              <a:spcAft>
                <a:spcPts val="0"/>
              </a:spcAft>
              <a:defRPr sz="1300">
                <a:latin typeface="+mn-lt"/>
              </a:defRPr>
            </a:lvl1pPr>
          </a:lstStyle>
          <a:p>
            <a:pPr>
              <a:defRPr/>
            </a:pPr>
            <a:endParaRPr lang="en-GB"/>
          </a:p>
        </p:txBody>
      </p:sp>
      <p:sp>
        <p:nvSpPr>
          <p:cNvPr id="7" name="Slide Number Placeholder 6"/>
          <p:cNvSpPr>
            <a:spLocks noGrp="1"/>
          </p:cNvSpPr>
          <p:nvPr>
            <p:ph type="sldNum" sz="quarter" idx="5"/>
          </p:nvPr>
        </p:nvSpPr>
        <p:spPr>
          <a:xfrm>
            <a:off x="3848496" y="9409702"/>
            <a:ext cx="2944486" cy="494762"/>
          </a:xfrm>
          <a:prstGeom prst="rect">
            <a:avLst/>
          </a:prstGeom>
        </p:spPr>
        <p:txBody>
          <a:bodyPr vert="horz" lIns="95391" tIns="47696" rIns="95391" bIns="47696" rtlCol="0" anchor="b"/>
          <a:lstStyle>
            <a:lvl1pPr algn="r" fontAlgn="auto">
              <a:spcBef>
                <a:spcPts val="0"/>
              </a:spcBef>
              <a:spcAft>
                <a:spcPts val="0"/>
              </a:spcAft>
              <a:defRPr sz="1300">
                <a:latin typeface="+mn-lt"/>
              </a:defRPr>
            </a:lvl1pPr>
          </a:lstStyle>
          <a:p>
            <a:pPr>
              <a:defRPr/>
            </a:pPr>
            <a:fld id="{87CF1AAE-B883-472A-8EE1-A13B9706BC33}" type="slidenum">
              <a:rPr lang="en-GB"/>
              <a:pPr>
                <a:defRPr/>
              </a:pPr>
              <a:t>‹#›</a:t>
            </a:fld>
            <a:endParaRPr lang="en-GB"/>
          </a:p>
        </p:txBody>
      </p:sp>
    </p:spTree>
    <p:extLst>
      <p:ext uri="{BB962C8B-B14F-4D97-AF65-F5344CB8AC3E}">
        <p14:creationId xmlns:p14="http://schemas.microsoft.com/office/powerpoint/2010/main" val="389544528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Region of chromosome 3 that increases chance of Covid-19 may have come</a:t>
            </a:r>
            <a:r>
              <a:rPr lang="en-GB" baseline="0" dirty="0" smtClean="0"/>
              <a:t> from Neanderthals</a:t>
            </a:r>
          </a:p>
          <a:p>
            <a:endParaRPr lang="en-GB"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2</a:t>
            </a:fld>
            <a:endParaRPr lang="en-GB"/>
          </a:p>
        </p:txBody>
      </p:sp>
    </p:spTree>
    <p:extLst>
      <p:ext uri="{BB962C8B-B14F-4D97-AF65-F5344CB8AC3E}">
        <p14:creationId xmlns:p14="http://schemas.microsoft.com/office/powerpoint/2010/main" val="2376789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67</a:t>
            </a:fld>
            <a:endParaRPr lang="en-GB"/>
          </a:p>
        </p:txBody>
      </p:sp>
    </p:spTree>
    <p:extLst>
      <p:ext uri="{BB962C8B-B14F-4D97-AF65-F5344CB8AC3E}">
        <p14:creationId xmlns:p14="http://schemas.microsoft.com/office/powerpoint/2010/main" val="27973188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68</a:t>
            </a:fld>
            <a:endParaRPr lang="en-GB"/>
          </a:p>
        </p:txBody>
      </p:sp>
    </p:spTree>
    <p:extLst>
      <p:ext uri="{BB962C8B-B14F-4D97-AF65-F5344CB8AC3E}">
        <p14:creationId xmlns:p14="http://schemas.microsoft.com/office/powerpoint/2010/main" val="3128592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69</a:t>
            </a:fld>
            <a:endParaRPr lang="en-GB"/>
          </a:p>
        </p:txBody>
      </p:sp>
    </p:spTree>
    <p:extLst>
      <p:ext uri="{BB962C8B-B14F-4D97-AF65-F5344CB8AC3E}">
        <p14:creationId xmlns:p14="http://schemas.microsoft.com/office/powerpoint/2010/main" val="2842226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70</a:t>
            </a:fld>
            <a:endParaRPr lang="en-GB"/>
          </a:p>
        </p:txBody>
      </p:sp>
    </p:spTree>
    <p:extLst>
      <p:ext uri="{BB962C8B-B14F-4D97-AF65-F5344CB8AC3E}">
        <p14:creationId xmlns:p14="http://schemas.microsoft.com/office/powerpoint/2010/main" val="1006680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71</a:t>
            </a:fld>
            <a:endParaRPr lang="en-GB"/>
          </a:p>
        </p:txBody>
      </p:sp>
    </p:spTree>
    <p:extLst>
      <p:ext uri="{BB962C8B-B14F-4D97-AF65-F5344CB8AC3E}">
        <p14:creationId xmlns:p14="http://schemas.microsoft.com/office/powerpoint/2010/main" val="1619468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72</a:t>
            </a:fld>
            <a:endParaRPr lang="en-GB"/>
          </a:p>
        </p:txBody>
      </p:sp>
    </p:spTree>
    <p:extLst>
      <p:ext uri="{BB962C8B-B14F-4D97-AF65-F5344CB8AC3E}">
        <p14:creationId xmlns:p14="http://schemas.microsoft.com/office/powerpoint/2010/main" val="3467800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88</a:t>
            </a:fld>
            <a:endParaRPr lang="en-GB"/>
          </a:p>
        </p:txBody>
      </p:sp>
    </p:spTree>
    <p:extLst>
      <p:ext uri="{BB962C8B-B14F-4D97-AF65-F5344CB8AC3E}">
        <p14:creationId xmlns:p14="http://schemas.microsoft.com/office/powerpoint/2010/main" val="4074951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1A1A00D9-63B0-4499-8542-CBF609027146}" type="slidenum">
              <a:rPr lang="en-GB" smtClean="0"/>
              <a:pPr>
                <a:defRPr/>
              </a:pPr>
              <a:t>22</a:t>
            </a:fld>
            <a:endParaRPr lang="en-GB"/>
          </a:p>
        </p:txBody>
      </p:sp>
    </p:spTree>
    <p:extLst>
      <p:ext uri="{BB962C8B-B14F-4D97-AF65-F5344CB8AC3E}">
        <p14:creationId xmlns:p14="http://schemas.microsoft.com/office/powerpoint/2010/main" val="3601598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41</a:t>
            </a:fld>
            <a:endParaRPr lang="en-GB"/>
          </a:p>
        </p:txBody>
      </p:sp>
    </p:spTree>
    <p:extLst>
      <p:ext uri="{BB962C8B-B14F-4D97-AF65-F5344CB8AC3E}">
        <p14:creationId xmlns:p14="http://schemas.microsoft.com/office/powerpoint/2010/main" val="1965021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42</a:t>
            </a:fld>
            <a:endParaRPr lang="en-GB"/>
          </a:p>
        </p:txBody>
      </p:sp>
    </p:spTree>
    <p:extLst>
      <p:ext uri="{BB962C8B-B14F-4D97-AF65-F5344CB8AC3E}">
        <p14:creationId xmlns:p14="http://schemas.microsoft.com/office/powerpoint/2010/main" val="128474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43</a:t>
            </a:fld>
            <a:endParaRPr lang="en-GB"/>
          </a:p>
        </p:txBody>
      </p:sp>
    </p:spTree>
    <p:extLst>
      <p:ext uri="{BB962C8B-B14F-4D97-AF65-F5344CB8AC3E}">
        <p14:creationId xmlns:p14="http://schemas.microsoft.com/office/powerpoint/2010/main" val="3170590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49</a:t>
            </a:fld>
            <a:endParaRPr lang="en-GB"/>
          </a:p>
        </p:txBody>
      </p:sp>
    </p:spTree>
    <p:extLst>
      <p:ext uri="{BB962C8B-B14F-4D97-AF65-F5344CB8AC3E}">
        <p14:creationId xmlns:p14="http://schemas.microsoft.com/office/powerpoint/2010/main" val="2572792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Expected</a:t>
            </a:r>
            <a:r>
              <a:rPr lang="en-GB" baseline="0" dirty="0" smtClean="0"/>
              <a:t> number of mutations: only 0.411 or 0.824 or 1.647</a:t>
            </a:r>
            <a:endParaRPr lang="en-GB"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52</a:t>
            </a:fld>
            <a:endParaRPr lang="en-GB"/>
          </a:p>
        </p:txBody>
      </p:sp>
    </p:spTree>
    <p:extLst>
      <p:ext uri="{BB962C8B-B14F-4D97-AF65-F5344CB8AC3E}">
        <p14:creationId xmlns:p14="http://schemas.microsoft.com/office/powerpoint/2010/main" val="3233710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53</a:t>
            </a:fld>
            <a:endParaRPr lang="en-GB"/>
          </a:p>
        </p:txBody>
      </p:sp>
    </p:spTree>
    <p:extLst>
      <p:ext uri="{BB962C8B-B14F-4D97-AF65-F5344CB8AC3E}">
        <p14:creationId xmlns:p14="http://schemas.microsoft.com/office/powerpoint/2010/main" val="60379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87CF1AAE-B883-472A-8EE1-A13B9706BC33}" type="slidenum">
              <a:rPr lang="en-GB" smtClean="0"/>
              <a:pPr>
                <a:defRPr/>
              </a:pPr>
              <a:t>57</a:t>
            </a:fld>
            <a:endParaRPr lang="en-GB"/>
          </a:p>
        </p:txBody>
      </p:sp>
    </p:spTree>
    <p:extLst>
      <p:ext uri="{BB962C8B-B14F-4D97-AF65-F5344CB8AC3E}">
        <p14:creationId xmlns:p14="http://schemas.microsoft.com/office/powerpoint/2010/main" val="3073423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F1E19B83-7B88-48C7-B545-ACC2F169C06D}" type="datetimeFigureOut">
              <a:rPr lang="en-US"/>
              <a:pPr>
                <a:defRPr/>
              </a:pPr>
              <a:t>10/7/2020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E42A771-5E51-42F0-9A2E-436021C364B5}"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CADB504-C3B7-4EAE-BE7A-F9861E134D2B}" type="datetimeFigureOut">
              <a:rPr lang="en-US"/>
              <a:pPr>
                <a:defRPr/>
              </a:pPr>
              <a:t>10/7/2020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6751DDC-D33E-45AC-919A-A6622E8D2DB1}"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DDA29F7-C3FF-4215-81BA-12795D496130}" type="datetimeFigureOut">
              <a:rPr lang="en-US"/>
              <a:pPr>
                <a:defRPr/>
              </a:pPr>
              <a:t>10/7/2020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08888D1-6BF1-48A7-99ED-46BD1417F231}"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00431E14-C4E4-4F92-A8F7-CDF514ECFA94}" type="datetimeFigureOut">
              <a:rPr lang="en-US"/>
              <a:pPr>
                <a:defRPr/>
              </a:pPr>
              <a:t>10/7/2020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8080782-667A-4845-B1A0-7B89D540C834}"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A7F733-E7A7-4DC7-AD30-272758A96DAA}" type="datetimeFigureOut">
              <a:rPr lang="en-US"/>
              <a:pPr>
                <a:defRPr/>
              </a:pPr>
              <a:t>10/7/2020</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AC3E07E-8617-41BF-BAEF-56D3B78BD2EC}"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BF527A17-D912-4FAF-B309-7B7688BA9F07}" type="datetimeFigureOut">
              <a:rPr lang="en-US"/>
              <a:pPr>
                <a:defRPr/>
              </a:pPr>
              <a:t>10/7/2020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8228A70-B9A4-4CFE-AB15-4C7E0BCCBA01}"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08D12895-918A-4D9A-8EFA-C4314308F616}" type="datetimeFigureOut">
              <a:rPr lang="en-US"/>
              <a:pPr>
                <a:defRPr/>
              </a:pPr>
              <a:t>10/7/2020</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F8620534-CDBD-42A3-92D1-72EB035C53C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6FBC5B5-107A-49BA-A3CF-5AC0EF229D55}" type="datetimeFigureOut">
              <a:rPr lang="en-US"/>
              <a:pPr>
                <a:defRPr/>
              </a:pPr>
              <a:t>10/7/2020</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3B43D725-F0D9-4655-85A7-C81215237BAD}"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464E8D-45B9-4899-87E0-281AEF686A1D}" type="datetimeFigureOut">
              <a:rPr lang="en-US"/>
              <a:pPr>
                <a:defRPr/>
              </a:pPr>
              <a:t>10/7/2020</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FF0B55C2-5BFA-4F2E-A7E0-B34341C82E9F}"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4AD2F4C-31AD-450E-9DDD-94574BBCC02E}" type="datetimeFigureOut">
              <a:rPr lang="en-US"/>
              <a:pPr>
                <a:defRPr/>
              </a:pPr>
              <a:t>10/7/2020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9DF6E16D-0026-48D8-908D-B557DB53552F}"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F87CFF4-8D68-4879-9980-71FAD07D03A9}" type="datetimeFigureOut">
              <a:rPr lang="en-US"/>
              <a:pPr>
                <a:defRPr/>
              </a:pPr>
              <a:t>10/7/2020</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4221B94-CA6A-4FA6-89C3-E67298D22931}"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22"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723"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32B1802-0B99-4B33-9A0F-B7056BBA36E8}" type="datetimeFigureOut">
              <a:rPr lang="en-US"/>
              <a:pPr>
                <a:defRPr/>
              </a:pPr>
              <a:t>10/7/2020</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E817C65-9654-469D-9178-ECCCC160A76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tats.ox.ac.uk/~myers/mathgen.html" TargetMode="External"/><Relationship Id="rId2" Type="http://schemas.openxmlformats.org/officeDocument/2006/relationships/hyperlink" Target="mailto:myers@stats.ox.ac.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11.w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55.bin"/><Relationship Id="rId2" Type="http://schemas.openxmlformats.org/officeDocument/2006/relationships/slideLayout" Target="../slideLayouts/slideLayout2.xml"/><Relationship Id="rId1" Type="http://schemas.openxmlformats.org/officeDocument/2006/relationships/vmlDrawing" Target="../drawings/vmlDrawing64.vml"/><Relationship Id="rId4" Type="http://schemas.openxmlformats.org/officeDocument/2006/relationships/image" Target="../media/image156.wmf"/></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56.bin"/><Relationship Id="rId2" Type="http://schemas.openxmlformats.org/officeDocument/2006/relationships/slideLayout" Target="../slideLayouts/slideLayout2.xml"/><Relationship Id="rId1" Type="http://schemas.openxmlformats.org/officeDocument/2006/relationships/vmlDrawing" Target="../drawings/vmlDrawing65.vml"/><Relationship Id="rId4" Type="http://schemas.openxmlformats.org/officeDocument/2006/relationships/image" Target="../media/image156.wmf"/></Relationships>
</file>

<file path=ppt/slides/_rels/slide109.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oleObject" Target="../embeddings/oleObject157.bin"/><Relationship Id="rId7" Type="http://schemas.openxmlformats.org/officeDocument/2006/relationships/oleObject" Target="../embeddings/oleObject159.bin"/><Relationship Id="rId2" Type="http://schemas.openxmlformats.org/officeDocument/2006/relationships/slideLayout" Target="../slideLayouts/slideLayout2.xml"/><Relationship Id="rId1" Type="http://schemas.openxmlformats.org/officeDocument/2006/relationships/vmlDrawing" Target="../drawings/vmlDrawing66.vml"/><Relationship Id="rId6" Type="http://schemas.openxmlformats.org/officeDocument/2006/relationships/image" Target="../media/image158.wmf"/><Relationship Id="rId5" Type="http://schemas.openxmlformats.org/officeDocument/2006/relationships/oleObject" Target="../embeddings/oleObject158.bin"/><Relationship Id="rId4" Type="http://schemas.openxmlformats.org/officeDocument/2006/relationships/image" Target="../media/image157.wmf"/><Relationship Id="rId9" Type="http://schemas.openxmlformats.org/officeDocument/2006/relationships/oleObject" Target="../embeddings/oleObject160.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11.wmf"/></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slideLayout" Target="../slideLayouts/slideLayout2.xml"/><Relationship Id="rId1" Type="http://schemas.openxmlformats.org/officeDocument/2006/relationships/vmlDrawing" Target="../drawings/vmlDrawing67.vml"/><Relationship Id="rId4" Type="http://schemas.openxmlformats.org/officeDocument/2006/relationships/image" Target="../media/image160.wmf"/></Relationships>
</file>

<file path=ppt/slides/_rels/slide111.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oleObject" Target="../embeddings/oleObject162.bin"/><Relationship Id="rId7" Type="http://schemas.openxmlformats.org/officeDocument/2006/relationships/oleObject" Target="../embeddings/oleObject164.bin"/><Relationship Id="rId12" Type="http://schemas.openxmlformats.org/officeDocument/2006/relationships/image" Target="../media/image165.wmf"/><Relationship Id="rId2" Type="http://schemas.openxmlformats.org/officeDocument/2006/relationships/slideLayout" Target="../slideLayouts/slideLayout2.xml"/><Relationship Id="rId1" Type="http://schemas.openxmlformats.org/officeDocument/2006/relationships/vmlDrawing" Target="../drawings/vmlDrawing68.vml"/><Relationship Id="rId6" Type="http://schemas.openxmlformats.org/officeDocument/2006/relationships/image" Target="../media/image162.wmf"/><Relationship Id="rId11" Type="http://schemas.openxmlformats.org/officeDocument/2006/relationships/oleObject" Target="../embeddings/oleObject166.bin"/><Relationship Id="rId5" Type="http://schemas.openxmlformats.org/officeDocument/2006/relationships/oleObject" Target="../embeddings/oleObject163.bin"/><Relationship Id="rId10" Type="http://schemas.openxmlformats.org/officeDocument/2006/relationships/image" Target="../media/image164.wmf"/><Relationship Id="rId4" Type="http://schemas.openxmlformats.org/officeDocument/2006/relationships/image" Target="../media/image161.wmf"/><Relationship Id="rId9" Type="http://schemas.openxmlformats.org/officeDocument/2006/relationships/oleObject" Target="../embeddings/oleObject165.bin"/></Relationships>
</file>

<file path=ppt/slides/_rels/slide112.xml.rels><?xml version="1.0" encoding="UTF-8" standalone="yes"?>
<Relationships xmlns="http://schemas.openxmlformats.org/package/2006/relationships"><Relationship Id="rId8" Type="http://schemas.openxmlformats.org/officeDocument/2006/relationships/oleObject" Target="../embeddings/oleObject170.bin"/><Relationship Id="rId3" Type="http://schemas.openxmlformats.org/officeDocument/2006/relationships/oleObject" Target="../embeddings/oleObject167.bin"/><Relationship Id="rId7" Type="http://schemas.openxmlformats.org/officeDocument/2006/relationships/oleObject" Target="../embeddings/oleObject169.bin"/><Relationship Id="rId2" Type="http://schemas.openxmlformats.org/officeDocument/2006/relationships/slideLayout" Target="../slideLayouts/slideLayout2.xml"/><Relationship Id="rId1" Type="http://schemas.openxmlformats.org/officeDocument/2006/relationships/vmlDrawing" Target="../drawings/vmlDrawing69.vml"/><Relationship Id="rId6" Type="http://schemas.openxmlformats.org/officeDocument/2006/relationships/image" Target="../media/image166.wmf"/><Relationship Id="rId11" Type="http://schemas.openxmlformats.org/officeDocument/2006/relationships/oleObject" Target="../embeddings/oleObject172.bin"/><Relationship Id="rId5" Type="http://schemas.openxmlformats.org/officeDocument/2006/relationships/oleObject" Target="../embeddings/oleObject168.bin"/><Relationship Id="rId10" Type="http://schemas.openxmlformats.org/officeDocument/2006/relationships/oleObject" Target="../embeddings/oleObject171.bin"/><Relationship Id="rId4" Type="http://schemas.openxmlformats.org/officeDocument/2006/relationships/image" Target="../media/image162.wmf"/><Relationship Id="rId9" Type="http://schemas.openxmlformats.org/officeDocument/2006/relationships/image" Target="../media/image167.w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slideLayout" Target="../slideLayouts/slideLayout2.xml"/><Relationship Id="rId1" Type="http://schemas.openxmlformats.org/officeDocument/2006/relationships/vmlDrawing" Target="../drawings/vmlDrawing70.vml"/><Relationship Id="rId5" Type="http://schemas.openxmlformats.org/officeDocument/2006/relationships/image" Target="../media/image168.wmf"/><Relationship Id="rId4" Type="http://schemas.openxmlformats.org/officeDocument/2006/relationships/oleObject" Target="../embeddings/oleObject173.bin"/></Relationships>
</file>

<file path=ppt/slides/_rels/slide116.xml.rels><?xml version="1.0" encoding="UTF-8" standalone="yes"?>
<Relationships xmlns="http://schemas.openxmlformats.org/package/2006/relationships"><Relationship Id="rId3" Type="http://schemas.openxmlformats.org/officeDocument/2006/relationships/oleObject" Target="../embeddings/oleObject174.bin"/><Relationship Id="rId2" Type="http://schemas.openxmlformats.org/officeDocument/2006/relationships/slideLayout" Target="../slideLayouts/slideLayout2.xml"/><Relationship Id="rId1" Type="http://schemas.openxmlformats.org/officeDocument/2006/relationships/vmlDrawing" Target="../drawings/vmlDrawing71.vml"/><Relationship Id="rId6" Type="http://schemas.openxmlformats.org/officeDocument/2006/relationships/image" Target="../media/image171.wmf"/><Relationship Id="rId5" Type="http://schemas.openxmlformats.org/officeDocument/2006/relationships/oleObject" Target="../embeddings/oleObject175.bin"/><Relationship Id="rId4" Type="http://schemas.openxmlformats.org/officeDocument/2006/relationships/image" Target="../media/image170.wmf"/></Relationships>
</file>

<file path=ppt/slides/_rels/slide117.xml.rels><?xml version="1.0" encoding="UTF-8" standalone="yes"?>
<Relationships xmlns="http://schemas.openxmlformats.org/package/2006/relationships"><Relationship Id="rId8" Type="http://schemas.openxmlformats.org/officeDocument/2006/relationships/image" Target="../media/image174.wmf"/><Relationship Id="rId3" Type="http://schemas.openxmlformats.org/officeDocument/2006/relationships/oleObject" Target="../embeddings/oleObject176.bin"/><Relationship Id="rId7" Type="http://schemas.openxmlformats.org/officeDocument/2006/relationships/oleObject" Target="../embeddings/oleObject178.bin"/><Relationship Id="rId2" Type="http://schemas.openxmlformats.org/officeDocument/2006/relationships/slideLayout" Target="../slideLayouts/slideLayout2.xml"/><Relationship Id="rId1" Type="http://schemas.openxmlformats.org/officeDocument/2006/relationships/vmlDrawing" Target="../drawings/vmlDrawing72.vml"/><Relationship Id="rId6" Type="http://schemas.openxmlformats.org/officeDocument/2006/relationships/image" Target="../media/image173.wmf"/><Relationship Id="rId5" Type="http://schemas.openxmlformats.org/officeDocument/2006/relationships/oleObject" Target="../embeddings/oleObject177.bin"/><Relationship Id="rId4" Type="http://schemas.openxmlformats.org/officeDocument/2006/relationships/image" Target="../media/image172.wmf"/></Relationships>
</file>

<file path=ppt/slides/_rels/slide118.xml.rels><?xml version="1.0" encoding="UTF-8" standalone="yes"?>
<Relationships xmlns="http://schemas.openxmlformats.org/package/2006/relationships"><Relationship Id="rId3" Type="http://schemas.openxmlformats.org/officeDocument/2006/relationships/oleObject" Target="../embeddings/oleObject179.bin"/><Relationship Id="rId2" Type="http://schemas.openxmlformats.org/officeDocument/2006/relationships/slideLayout" Target="../slideLayouts/slideLayout2.xml"/><Relationship Id="rId1" Type="http://schemas.openxmlformats.org/officeDocument/2006/relationships/vmlDrawing" Target="../drawings/vmlDrawing73.vml"/><Relationship Id="rId6" Type="http://schemas.openxmlformats.org/officeDocument/2006/relationships/image" Target="../media/image176.wmf"/><Relationship Id="rId5" Type="http://schemas.openxmlformats.org/officeDocument/2006/relationships/oleObject" Target="../embeddings/oleObject180.bin"/><Relationship Id="rId4" Type="http://schemas.openxmlformats.org/officeDocument/2006/relationships/image" Target="../media/image175.wmf"/></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181.bin"/><Relationship Id="rId2" Type="http://schemas.openxmlformats.org/officeDocument/2006/relationships/slideLayout" Target="../slideLayouts/slideLayout2.xml"/><Relationship Id="rId1" Type="http://schemas.openxmlformats.org/officeDocument/2006/relationships/vmlDrawing" Target="../drawings/vmlDrawing74.vml"/><Relationship Id="rId4" Type="http://schemas.openxmlformats.org/officeDocument/2006/relationships/image" Target="../media/image177.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image" Target="../media/image11.w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oleObject" Target="../embeddings/oleObject182.bin"/><Relationship Id="rId2" Type="http://schemas.openxmlformats.org/officeDocument/2006/relationships/slideLayout" Target="../slideLayouts/slideLayout2.xml"/><Relationship Id="rId1" Type="http://schemas.openxmlformats.org/officeDocument/2006/relationships/vmlDrawing" Target="../drawings/vmlDrawing75.vml"/><Relationship Id="rId4" Type="http://schemas.openxmlformats.org/officeDocument/2006/relationships/image" Target="../media/image178.wmf"/></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183.bin"/><Relationship Id="rId2" Type="http://schemas.openxmlformats.org/officeDocument/2006/relationships/slideLayout" Target="../slideLayouts/slideLayout2.xml"/><Relationship Id="rId1" Type="http://schemas.openxmlformats.org/officeDocument/2006/relationships/vmlDrawing" Target="../drawings/vmlDrawing76.vml"/><Relationship Id="rId4" Type="http://schemas.openxmlformats.org/officeDocument/2006/relationships/image" Target="../media/image179.wmf"/></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184.bin"/><Relationship Id="rId2" Type="http://schemas.openxmlformats.org/officeDocument/2006/relationships/slideLayout" Target="../slideLayouts/slideLayout2.xml"/><Relationship Id="rId1" Type="http://schemas.openxmlformats.org/officeDocument/2006/relationships/vmlDrawing" Target="../drawings/vmlDrawing77.vml"/><Relationship Id="rId4" Type="http://schemas.openxmlformats.org/officeDocument/2006/relationships/image" Target="../media/image179.wmf"/></Relationships>
</file>

<file path=ppt/slides/_rels/slide125.xml.rels><?xml version="1.0" encoding="UTF-8" standalone="yes"?>
<Relationships xmlns="http://schemas.openxmlformats.org/package/2006/relationships"><Relationship Id="rId8" Type="http://schemas.openxmlformats.org/officeDocument/2006/relationships/oleObject" Target="../embeddings/oleObject187.bin"/><Relationship Id="rId3" Type="http://schemas.openxmlformats.org/officeDocument/2006/relationships/image" Target="../media/image184.png"/><Relationship Id="rId7" Type="http://schemas.openxmlformats.org/officeDocument/2006/relationships/image" Target="../media/image181.wmf"/><Relationship Id="rId2" Type="http://schemas.openxmlformats.org/officeDocument/2006/relationships/slideLayout" Target="../slideLayouts/slideLayout2.xml"/><Relationship Id="rId1" Type="http://schemas.openxmlformats.org/officeDocument/2006/relationships/vmlDrawing" Target="../drawings/vmlDrawing78.vml"/><Relationship Id="rId6" Type="http://schemas.openxmlformats.org/officeDocument/2006/relationships/oleObject" Target="../embeddings/oleObject186.bin"/><Relationship Id="rId11" Type="http://schemas.openxmlformats.org/officeDocument/2006/relationships/image" Target="../media/image183.wmf"/><Relationship Id="rId5" Type="http://schemas.openxmlformats.org/officeDocument/2006/relationships/image" Target="../media/image180.wmf"/><Relationship Id="rId10" Type="http://schemas.openxmlformats.org/officeDocument/2006/relationships/oleObject" Target="../embeddings/oleObject188.bin"/><Relationship Id="rId4" Type="http://schemas.openxmlformats.org/officeDocument/2006/relationships/oleObject" Target="../embeddings/oleObject185.bin"/><Relationship Id="rId9" Type="http://schemas.openxmlformats.org/officeDocument/2006/relationships/image" Target="../media/image182.wmf"/></Relationships>
</file>

<file path=ppt/slides/_rels/slide126.xml.rels><?xml version="1.0" encoding="UTF-8" standalone="yes"?>
<Relationships xmlns="http://schemas.openxmlformats.org/package/2006/relationships"><Relationship Id="rId3" Type="http://schemas.openxmlformats.org/officeDocument/2006/relationships/oleObject" Target="../embeddings/oleObject189.bin"/><Relationship Id="rId2" Type="http://schemas.openxmlformats.org/officeDocument/2006/relationships/slideLayout" Target="../slideLayouts/slideLayout2.xml"/><Relationship Id="rId1" Type="http://schemas.openxmlformats.org/officeDocument/2006/relationships/vmlDrawing" Target="../drawings/vmlDrawing79.vml"/><Relationship Id="rId4" Type="http://schemas.openxmlformats.org/officeDocument/2006/relationships/image" Target="../media/image185.wmf"/></Relationships>
</file>

<file path=ppt/slides/_rels/slide127.xml.rels><?xml version="1.0" encoding="UTF-8" standalone="yes"?>
<Relationships xmlns="http://schemas.openxmlformats.org/package/2006/relationships"><Relationship Id="rId8" Type="http://schemas.openxmlformats.org/officeDocument/2006/relationships/image" Target="../media/image188.wmf"/><Relationship Id="rId13" Type="http://schemas.openxmlformats.org/officeDocument/2006/relationships/oleObject" Target="../embeddings/oleObject195.bin"/><Relationship Id="rId18" Type="http://schemas.openxmlformats.org/officeDocument/2006/relationships/image" Target="../media/image193.wmf"/><Relationship Id="rId3" Type="http://schemas.openxmlformats.org/officeDocument/2006/relationships/oleObject" Target="../embeddings/oleObject190.bin"/><Relationship Id="rId21" Type="http://schemas.openxmlformats.org/officeDocument/2006/relationships/oleObject" Target="../embeddings/oleObject199.bin"/><Relationship Id="rId7" Type="http://schemas.openxmlformats.org/officeDocument/2006/relationships/oleObject" Target="../embeddings/oleObject192.bin"/><Relationship Id="rId12" Type="http://schemas.openxmlformats.org/officeDocument/2006/relationships/image" Target="../media/image190.wmf"/><Relationship Id="rId17" Type="http://schemas.openxmlformats.org/officeDocument/2006/relationships/oleObject" Target="../embeddings/oleObject197.bin"/><Relationship Id="rId2" Type="http://schemas.openxmlformats.org/officeDocument/2006/relationships/slideLayout" Target="../slideLayouts/slideLayout2.xml"/><Relationship Id="rId16" Type="http://schemas.openxmlformats.org/officeDocument/2006/relationships/image" Target="../media/image192.wmf"/><Relationship Id="rId20" Type="http://schemas.openxmlformats.org/officeDocument/2006/relationships/image" Target="../media/image194.wmf"/><Relationship Id="rId1" Type="http://schemas.openxmlformats.org/officeDocument/2006/relationships/vmlDrawing" Target="../drawings/vmlDrawing80.vml"/><Relationship Id="rId6" Type="http://schemas.openxmlformats.org/officeDocument/2006/relationships/image" Target="../media/image187.wmf"/><Relationship Id="rId11" Type="http://schemas.openxmlformats.org/officeDocument/2006/relationships/oleObject" Target="../embeddings/oleObject194.bin"/><Relationship Id="rId24" Type="http://schemas.openxmlformats.org/officeDocument/2006/relationships/image" Target="../media/image196.wmf"/><Relationship Id="rId5" Type="http://schemas.openxmlformats.org/officeDocument/2006/relationships/oleObject" Target="../embeddings/oleObject191.bin"/><Relationship Id="rId15" Type="http://schemas.openxmlformats.org/officeDocument/2006/relationships/oleObject" Target="../embeddings/oleObject196.bin"/><Relationship Id="rId23" Type="http://schemas.openxmlformats.org/officeDocument/2006/relationships/oleObject" Target="../embeddings/oleObject200.bin"/><Relationship Id="rId10" Type="http://schemas.openxmlformats.org/officeDocument/2006/relationships/image" Target="../media/image189.wmf"/><Relationship Id="rId19" Type="http://schemas.openxmlformats.org/officeDocument/2006/relationships/oleObject" Target="../embeddings/oleObject198.bin"/><Relationship Id="rId4" Type="http://schemas.openxmlformats.org/officeDocument/2006/relationships/image" Target="../media/image186.wmf"/><Relationship Id="rId9" Type="http://schemas.openxmlformats.org/officeDocument/2006/relationships/oleObject" Target="../embeddings/oleObject193.bin"/><Relationship Id="rId14" Type="http://schemas.openxmlformats.org/officeDocument/2006/relationships/image" Target="../media/image191.wmf"/><Relationship Id="rId22" Type="http://schemas.openxmlformats.org/officeDocument/2006/relationships/image" Target="../media/image195.w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3.wmf"/><Relationship Id="rId5" Type="http://schemas.openxmlformats.org/officeDocument/2006/relationships/oleObject" Target="../embeddings/oleObject7.bin"/><Relationship Id="rId4" Type="http://schemas.openxmlformats.org/officeDocument/2006/relationships/image" Target="../media/image12.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7.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image" Target="../media/image11.wm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23.wmf"/></Relationships>
</file>

<file path=ppt/slides/_rels/slide21.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13.bin"/><Relationship Id="rId7"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25.wmf"/><Relationship Id="rId5" Type="http://schemas.openxmlformats.org/officeDocument/2006/relationships/oleObject" Target="../embeddings/oleObject14.bin"/><Relationship Id="rId4" Type="http://schemas.openxmlformats.org/officeDocument/2006/relationships/image" Target="../media/image24.wmf"/></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2.xml"/><Relationship Id="rId7"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17.bin"/><Relationship Id="rId5" Type="http://schemas.openxmlformats.org/officeDocument/2006/relationships/image" Target="../media/image27.wmf"/><Relationship Id="rId4" Type="http://schemas.openxmlformats.org/officeDocument/2006/relationships/oleObject" Target="../embeddings/oleObject16.bin"/><Relationship Id="rId9" Type="http://schemas.openxmlformats.org/officeDocument/2006/relationships/image" Target="../media/image29.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oleObject" Target="../embeddings/oleObject24.bin"/><Relationship Id="rId3" Type="http://schemas.openxmlformats.org/officeDocument/2006/relationships/oleObject" Target="../embeddings/oleObject19.bin"/><Relationship Id="rId7" Type="http://schemas.openxmlformats.org/officeDocument/2006/relationships/oleObject" Target="../embeddings/oleObject21.bin"/><Relationship Id="rId12"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31.wmf"/><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33.wmf"/><Relationship Id="rId4" Type="http://schemas.openxmlformats.org/officeDocument/2006/relationships/image" Target="../media/image30.wmf"/><Relationship Id="rId9" Type="http://schemas.openxmlformats.org/officeDocument/2006/relationships/oleObject" Target="../embeddings/oleObject22.bin"/><Relationship Id="rId14" Type="http://schemas.openxmlformats.org/officeDocument/2006/relationships/image" Target="../media/image35.w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37.wmf"/><Relationship Id="rId5" Type="http://schemas.openxmlformats.org/officeDocument/2006/relationships/oleObject" Target="../embeddings/oleObject26.bin"/><Relationship Id="rId4" Type="http://schemas.openxmlformats.org/officeDocument/2006/relationships/image" Target="../media/image36.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38.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40.wmf"/><Relationship Id="rId5" Type="http://schemas.openxmlformats.org/officeDocument/2006/relationships/oleObject" Target="../embeddings/oleObject29.bin"/><Relationship Id="rId4" Type="http://schemas.openxmlformats.org/officeDocument/2006/relationships/image" Target="../media/image39.wmf"/></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31.bin"/><Relationship Id="rId5" Type="http://schemas.openxmlformats.org/officeDocument/2006/relationships/image" Target="../media/image41.wmf"/><Relationship Id="rId4" Type="http://schemas.openxmlformats.org/officeDocument/2006/relationships/oleObject" Target="../embeddings/oleObject30.bin"/></Relationships>
</file>

<file path=ppt/slides/_rels/slide3.xml.rels><?xml version="1.0" encoding="UTF-8" standalone="yes"?>
<Relationships xmlns="http://schemas.openxmlformats.org/package/2006/relationships"><Relationship Id="rId3" Type="http://schemas.openxmlformats.org/officeDocument/2006/relationships/hyperlink" Target="http://www.nature.com/scitable"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43.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43.wmf"/><Relationship Id="rId5" Type="http://schemas.openxmlformats.org/officeDocument/2006/relationships/oleObject" Target="../embeddings/oleObject34.bin"/><Relationship Id="rId4" Type="http://schemas.openxmlformats.org/officeDocument/2006/relationships/image" Target="../media/image44.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46.wmf"/><Relationship Id="rId5" Type="http://schemas.openxmlformats.org/officeDocument/2006/relationships/oleObject" Target="../embeddings/oleObject36.bin"/><Relationship Id="rId4" Type="http://schemas.openxmlformats.org/officeDocument/2006/relationships/image" Target="../media/image45.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47.wmf"/><Relationship Id="rId5" Type="http://schemas.openxmlformats.org/officeDocument/2006/relationships/oleObject" Target="../embeddings/oleObject38.bin"/><Relationship Id="rId4" Type="http://schemas.openxmlformats.org/officeDocument/2006/relationships/image" Target="../media/image45.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48.wmf"/><Relationship Id="rId5" Type="http://schemas.openxmlformats.org/officeDocument/2006/relationships/oleObject" Target="../embeddings/oleObject40.bin"/><Relationship Id="rId4" Type="http://schemas.openxmlformats.org/officeDocument/2006/relationships/image" Target="../media/image45.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45.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50.wmf"/><Relationship Id="rId4" Type="http://schemas.openxmlformats.org/officeDocument/2006/relationships/oleObject" Target="../embeddings/oleObject42.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45.wmf"/></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image" Target="../media/image45.wmf"/><Relationship Id="rId4" Type="http://schemas.openxmlformats.org/officeDocument/2006/relationships/oleObject" Target="../embeddings/oleObject44.bin"/></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52.wmf"/><Relationship Id="rId5" Type="http://schemas.openxmlformats.org/officeDocument/2006/relationships/oleObject" Target="../embeddings/oleObject46.bin"/><Relationship Id="rId4" Type="http://schemas.openxmlformats.org/officeDocument/2006/relationships/image" Target="../media/image51.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28.vml"/><Relationship Id="rId4" Type="http://schemas.openxmlformats.org/officeDocument/2006/relationships/image" Target="../media/image53.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29.vml"/><Relationship Id="rId4" Type="http://schemas.openxmlformats.org/officeDocument/2006/relationships/image" Target="../media/image54.wmf"/></Relationships>
</file>

<file path=ppt/slides/_rels/slide47.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49.bin"/><Relationship Id="rId7" Type="http://schemas.openxmlformats.org/officeDocument/2006/relationships/oleObject" Target="../embeddings/oleObject51.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56.wmf"/><Relationship Id="rId5" Type="http://schemas.openxmlformats.org/officeDocument/2006/relationships/oleObject" Target="../embeddings/oleObject50.bin"/><Relationship Id="rId4" Type="http://schemas.openxmlformats.org/officeDocument/2006/relationships/image" Target="../media/image55.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59.wmf"/><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oleObject" Target="../embeddings/oleObject53.bin"/><Relationship Id="rId5" Type="http://schemas.openxmlformats.org/officeDocument/2006/relationships/image" Target="../media/image58.wmf"/><Relationship Id="rId4" Type="http://schemas.openxmlformats.org/officeDocument/2006/relationships/oleObject" Target="../embeddings/oleObject52.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61.wmf"/><Relationship Id="rId5" Type="http://schemas.openxmlformats.org/officeDocument/2006/relationships/oleObject" Target="../embeddings/oleObject55.bin"/><Relationship Id="rId4" Type="http://schemas.openxmlformats.org/officeDocument/2006/relationships/image" Target="../media/image60.w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62.wmf"/><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oleObject" Target="../embeddings/oleObject57.bin"/><Relationship Id="rId5" Type="http://schemas.openxmlformats.org/officeDocument/2006/relationships/image" Target="../media/image39.wmf"/><Relationship Id="rId4" Type="http://schemas.openxmlformats.org/officeDocument/2006/relationships/oleObject" Target="../embeddings/oleObject56.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34.vml"/><Relationship Id="rId5" Type="http://schemas.openxmlformats.org/officeDocument/2006/relationships/image" Target="../media/image63.wmf"/><Relationship Id="rId4" Type="http://schemas.openxmlformats.org/officeDocument/2006/relationships/oleObject" Target="../embeddings/oleObject58.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64.wmf"/></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66.wmf"/><Relationship Id="rId5" Type="http://schemas.openxmlformats.org/officeDocument/2006/relationships/oleObject" Target="../embeddings/oleObject61.bin"/><Relationship Id="rId4" Type="http://schemas.openxmlformats.org/officeDocument/2006/relationships/image" Target="../media/image65.w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2.xml"/><Relationship Id="rId1" Type="http://schemas.openxmlformats.org/officeDocument/2006/relationships/vmlDrawing" Target="../drawings/vmlDrawing37.vml"/><Relationship Id="rId4" Type="http://schemas.openxmlformats.org/officeDocument/2006/relationships/image" Target="../media/image67.wmf"/></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notesSlide" Target="../notesSlides/notesSlide9.xml"/><Relationship Id="rId7" Type="http://schemas.openxmlformats.org/officeDocument/2006/relationships/image" Target="../media/image69.wmf"/><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oleObject" Target="../embeddings/oleObject64.bin"/><Relationship Id="rId11" Type="http://schemas.openxmlformats.org/officeDocument/2006/relationships/image" Target="../media/image71.wmf"/><Relationship Id="rId5" Type="http://schemas.openxmlformats.org/officeDocument/2006/relationships/image" Target="../media/image68.wmf"/><Relationship Id="rId10" Type="http://schemas.openxmlformats.org/officeDocument/2006/relationships/oleObject" Target="../embeddings/oleObject66.bin"/><Relationship Id="rId4" Type="http://schemas.openxmlformats.org/officeDocument/2006/relationships/oleObject" Target="../embeddings/oleObject63.bin"/><Relationship Id="rId9" Type="http://schemas.openxmlformats.org/officeDocument/2006/relationships/image" Target="../media/image70.wmf"/></Relationships>
</file>

<file path=ppt/slides/_rels/slide58.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oleObject" Target="../embeddings/oleObject67.bin"/><Relationship Id="rId7"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image" Target="../media/image72.wmf"/><Relationship Id="rId5" Type="http://schemas.openxmlformats.org/officeDocument/2006/relationships/oleObject" Target="../embeddings/oleObject68.bin"/><Relationship Id="rId4" Type="http://schemas.openxmlformats.org/officeDocument/2006/relationships/image" Target="../media/image68.wmf"/></Relationships>
</file>

<file path=ppt/slides/_rels/slide59.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oleObject" Target="../embeddings/oleObject70.bin"/><Relationship Id="rId7" Type="http://schemas.openxmlformats.org/officeDocument/2006/relationships/oleObject" Target="../embeddings/oleObject72.bin"/><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image" Target="../media/image74.wmf"/><Relationship Id="rId5" Type="http://schemas.openxmlformats.org/officeDocument/2006/relationships/oleObject" Target="../embeddings/oleObject71.bin"/><Relationship Id="rId4" Type="http://schemas.openxmlformats.org/officeDocument/2006/relationships/image" Target="../media/image68.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oleObject" Target="../embeddings/oleObject73.bin"/><Relationship Id="rId7"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openxmlformats.org/officeDocument/2006/relationships/image" Target="../media/image77.wmf"/><Relationship Id="rId5" Type="http://schemas.openxmlformats.org/officeDocument/2006/relationships/oleObject" Target="../embeddings/oleObject74.bin"/><Relationship Id="rId4" Type="http://schemas.openxmlformats.org/officeDocument/2006/relationships/image" Target="../media/image76.wmf"/></Relationships>
</file>

<file path=ppt/slides/_rels/slide6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2.xml"/><Relationship Id="rId1" Type="http://schemas.openxmlformats.org/officeDocument/2006/relationships/vmlDrawing" Target="../drawings/vmlDrawing42.vml"/><Relationship Id="rId4" Type="http://schemas.openxmlformats.org/officeDocument/2006/relationships/image" Target="../media/image80.w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77.bin"/><Relationship Id="rId2" Type="http://schemas.openxmlformats.org/officeDocument/2006/relationships/slideLayout" Target="../slideLayouts/slideLayout2.xml"/><Relationship Id="rId1" Type="http://schemas.openxmlformats.org/officeDocument/2006/relationships/vmlDrawing" Target="../drawings/vmlDrawing43.vml"/><Relationship Id="rId4" Type="http://schemas.openxmlformats.org/officeDocument/2006/relationships/image" Target="../media/image81.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oleObject" Target="../embeddings/oleObject78.bin"/><Relationship Id="rId7" Type="http://schemas.openxmlformats.org/officeDocument/2006/relationships/oleObject" Target="../embeddings/oleObject80.bin"/><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image" Target="../media/image82.wmf"/><Relationship Id="rId5" Type="http://schemas.openxmlformats.org/officeDocument/2006/relationships/oleObject" Target="../embeddings/oleObject79.bin"/><Relationship Id="rId4" Type="http://schemas.openxmlformats.org/officeDocument/2006/relationships/image" Target="../media/image81.wmf"/></Relationships>
</file>

<file path=ppt/slides/_rels/slide67.xml.rels><?xml version="1.0" encoding="UTF-8" standalone="yes"?>
<Relationships xmlns="http://schemas.openxmlformats.org/package/2006/relationships"><Relationship Id="rId8" Type="http://schemas.openxmlformats.org/officeDocument/2006/relationships/oleObject" Target="../embeddings/oleObject83.bin"/><Relationship Id="rId3" Type="http://schemas.openxmlformats.org/officeDocument/2006/relationships/notesSlide" Target="../notesSlides/notesSlide10.xml"/><Relationship Id="rId7" Type="http://schemas.openxmlformats.org/officeDocument/2006/relationships/image" Target="../media/image84.wmf"/><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oleObject" Target="../embeddings/oleObject82.bin"/><Relationship Id="rId11" Type="http://schemas.openxmlformats.org/officeDocument/2006/relationships/image" Target="../media/image86.wmf"/><Relationship Id="rId5" Type="http://schemas.openxmlformats.org/officeDocument/2006/relationships/image" Target="../media/image81.wmf"/><Relationship Id="rId10" Type="http://schemas.openxmlformats.org/officeDocument/2006/relationships/oleObject" Target="../embeddings/oleObject84.bin"/><Relationship Id="rId4" Type="http://schemas.openxmlformats.org/officeDocument/2006/relationships/oleObject" Target="../embeddings/oleObject81.bin"/><Relationship Id="rId9" Type="http://schemas.openxmlformats.org/officeDocument/2006/relationships/image" Target="../media/image85.w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mlDrawing" Target="../drawings/vmlDrawing46.vml"/><Relationship Id="rId5" Type="http://schemas.openxmlformats.org/officeDocument/2006/relationships/image" Target="../media/image87.wmf"/><Relationship Id="rId4" Type="http://schemas.openxmlformats.org/officeDocument/2006/relationships/oleObject" Target="../embeddings/oleObject85.bin"/></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notesSlide" Target="../notesSlides/notesSlide13.xml"/><Relationship Id="rId7" Type="http://schemas.openxmlformats.org/officeDocument/2006/relationships/image" Target="../media/image92.wmf"/><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oleObject" Target="../embeddings/oleObject87.bin"/><Relationship Id="rId11" Type="http://schemas.openxmlformats.org/officeDocument/2006/relationships/image" Target="../media/image94.wmf"/><Relationship Id="rId5" Type="http://schemas.openxmlformats.org/officeDocument/2006/relationships/image" Target="../media/image91.wmf"/><Relationship Id="rId10" Type="http://schemas.openxmlformats.org/officeDocument/2006/relationships/oleObject" Target="../embeddings/oleObject89.bin"/><Relationship Id="rId4" Type="http://schemas.openxmlformats.org/officeDocument/2006/relationships/oleObject" Target="../embeddings/oleObject86.bin"/><Relationship Id="rId9" Type="http://schemas.openxmlformats.org/officeDocument/2006/relationships/image" Target="../media/image93.wmf"/></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92.bin"/><Relationship Id="rId3" Type="http://schemas.openxmlformats.org/officeDocument/2006/relationships/notesSlide" Target="../notesSlides/notesSlide14.xml"/><Relationship Id="rId7" Type="http://schemas.openxmlformats.org/officeDocument/2006/relationships/image" Target="../media/image96.wmf"/><Relationship Id="rId2" Type="http://schemas.openxmlformats.org/officeDocument/2006/relationships/slideLayout" Target="../slideLayouts/slideLayout2.xml"/><Relationship Id="rId1" Type="http://schemas.openxmlformats.org/officeDocument/2006/relationships/vmlDrawing" Target="../drawings/vmlDrawing48.vml"/><Relationship Id="rId6" Type="http://schemas.openxmlformats.org/officeDocument/2006/relationships/oleObject" Target="../embeddings/oleObject91.bin"/><Relationship Id="rId5" Type="http://schemas.openxmlformats.org/officeDocument/2006/relationships/image" Target="../media/image95.wmf"/><Relationship Id="rId4" Type="http://schemas.openxmlformats.org/officeDocument/2006/relationships/oleObject" Target="../embeddings/oleObject90.bin"/><Relationship Id="rId9" Type="http://schemas.openxmlformats.org/officeDocument/2006/relationships/image" Target="../media/image97.wmf"/></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95.bin"/><Relationship Id="rId3" Type="http://schemas.openxmlformats.org/officeDocument/2006/relationships/notesSlide" Target="../notesSlides/notesSlide15.xml"/><Relationship Id="rId7" Type="http://schemas.openxmlformats.org/officeDocument/2006/relationships/image" Target="../media/image99.wmf"/><Relationship Id="rId2" Type="http://schemas.openxmlformats.org/officeDocument/2006/relationships/slideLayout" Target="../slideLayouts/slideLayout2.xml"/><Relationship Id="rId1" Type="http://schemas.openxmlformats.org/officeDocument/2006/relationships/vmlDrawing" Target="../drawings/vmlDrawing49.vml"/><Relationship Id="rId6" Type="http://schemas.openxmlformats.org/officeDocument/2006/relationships/oleObject" Target="../embeddings/oleObject94.bin"/><Relationship Id="rId5" Type="http://schemas.openxmlformats.org/officeDocument/2006/relationships/image" Target="../media/image98.wmf"/><Relationship Id="rId4" Type="http://schemas.openxmlformats.org/officeDocument/2006/relationships/oleObject" Target="../embeddings/oleObject93.bin"/><Relationship Id="rId9" Type="http://schemas.openxmlformats.org/officeDocument/2006/relationships/image" Target="../media/image100.w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oleObject" Target="../embeddings/oleObject96.bin"/><Relationship Id="rId7" Type="http://schemas.openxmlformats.org/officeDocument/2006/relationships/oleObject" Target="../embeddings/oleObject98.bin"/><Relationship Id="rId2" Type="http://schemas.openxmlformats.org/officeDocument/2006/relationships/slideLayout" Target="../slideLayouts/slideLayout2.xml"/><Relationship Id="rId1" Type="http://schemas.openxmlformats.org/officeDocument/2006/relationships/vmlDrawing" Target="../drawings/vmlDrawing50.vml"/><Relationship Id="rId6" Type="http://schemas.openxmlformats.org/officeDocument/2006/relationships/image" Target="../media/image104.wmf"/><Relationship Id="rId5" Type="http://schemas.openxmlformats.org/officeDocument/2006/relationships/oleObject" Target="../embeddings/oleObject97.bin"/><Relationship Id="rId10" Type="http://schemas.openxmlformats.org/officeDocument/2006/relationships/image" Target="../media/image106.wmf"/><Relationship Id="rId4" Type="http://schemas.openxmlformats.org/officeDocument/2006/relationships/image" Target="../media/image103.wmf"/><Relationship Id="rId9" Type="http://schemas.openxmlformats.org/officeDocument/2006/relationships/oleObject" Target="../embeddings/oleObject99.bin"/></Relationships>
</file>

<file path=ppt/slides/_rels/slide78.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oleObject" Target="../embeddings/oleObject100.bin"/><Relationship Id="rId7" Type="http://schemas.openxmlformats.org/officeDocument/2006/relationships/oleObject" Target="../embeddings/oleObject102.bin"/><Relationship Id="rId2" Type="http://schemas.openxmlformats.org/officeDocument/2006/relationships/slideLayout" Target="../slideLayouts/slideLayout2.xml"/><Relationship Id="rId1" Type="http://schemas.openxmlformats.org/officeDocument/2006/relationships/vmlDrawing" Target="../drawings/vmlDrawing51.vml"/><Relationship Id="rId6" Type="http://schemas.openxmlformats.org/officeDocument/2006/relationships/image" Target="../media/image104.wmf"/><Relationship Id="rId5" Type="http://schemas.openxmlformats.org/officeDocument/2006/relationships/oleObject" Target="../embeddings/oleObject101.bin"/><Relationship Id="rId10" Type="http://schemas.openxmlformats.org/officeDocument/2006/relationships/image" Target="../media/image109.wmf"/><Relationship Id="rId4" Type="http://schemas.openxmlformats.org/officeDocument/2006/relationships/image" Target="../media/image107.wmf"/><Relationship Id="rId9" Type="http://schemas.openxmlformats.org/officeDocument/2006/relationships/oleObject" Target="../embeddings/oleObject103.bin"/></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04.bin"/><Relationship Id="rId2" Type="http://schemas.openxmlformats.org/officeDocument/2006/relationships/slideLayout" Target="../slideLayouts/slideLayout2.xml"/><Relationship Id="rId1" Type="http://schemas.openxmlformats.org/officeDocument/2006/relationships/vmlDrawing" Target="../drawings/vmlDrawing52.vml"/><Relationship Id="rId6" Type="http://schemas.openxmlformats.org/officeDocument/2006/relationships/image" Target="../media/image111.wmf"/><Relationship Id="rId5" Type="http://schemas.openxmlformats.org/officeDocument/2006/relationships/oleObject" Target="../embeddings/oleObject105.bin"/><Relationship Id="rId4" Type="http://schemas.openxmlformats.org/officeDocument/2006/relationships/image" Target="../media/image110.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1.wmf"/></Relationships>
</file>

<file path=ppt/slides/_rels/slide80.xml.rels><?xml version="1.0" encoding="UTF-8" standalone="yes"?>
<Relationships xmlns="http://schemas.openxmlformats.org/package/2006/relationships"><Relationship Id="rId8" Type="http://schemas.openxmlformats.org/officeDocument/2006/relationships/image" Target="../media/image114.wmf"/><Relationship Id="rId3" Type="http://schemas.openxmlformats.org/officeDocument/2006/relationships/oleObject" Target="../embeddings/oleObject106.bin"/><Relationship Id="rId7" Type="http://schemas.openxmlformats.org/officeDocument/2006/relationships/oleObject" Target="../embeddings/oleObject108.bin"/><Relationship Id="rId2" Type="http://schemas.openxmlformats.org/officeDocument/2006/relationships/slideLayout" Target="../slideLayouts/slideLayout2.xml"/><Relationship Id="rId1" Type="http://schemas.openxmlformats.org/officeDocument/2006/relationships/vmlDrawing" Target="../drawings/vmlDrawing53.vml"/><Relationship Id="rId6" Type="http://schemas.openxmlformats.org/officeDocument/2006/relationships/image" Target="../media/image113.wmf"/><Relationship Id="rId5" Type="http://schemas.openxmlformats.org/officeDocument/2006/relationships/oleObject" Target="../embeddings/oleObject107.bin"/><Relationship Id="rId4" Type="http://schemas.openxmlformats.org/officeDocument/2006/relationships/image" Target="../media/image112.wmf"/></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09.bin"/><Relationship Id="rId2" Type="http://schemas.openxmlformats.org/officeDocument/2006/relationships/slideLayout" Target="../slideLayouts/slideLayout2.xml"/><Relationship Id="rId1" Type="http://schemas.openxmlformats.org/officeDocument/2006/relationships/vmlDrawing" Target="../drawings/vmlDrawing54.vml"/><Relationship Id="rId4" Type="http://schemas.openxmlformats.org/officeDocument/2006/relationships/image" Target="../media/image115.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110.bin"/><Relationship Id="rId2" Type="http://schemas.openxmlformats.org/officeDocument/2006/relationships/slideLayout" Target="../slideLayouts/slideLayout2.xml"/><Relationship Id="rId1" Type="http://schemas.openxmlformats.org/officeDocument/2006/relationships/vmlDrawing" Target="../drawings/vmlDrawing55.vml"/><Relationship Id="rId6" Type="http://schemas.openxmlformats.org/officeDocument/2006/relationships/image" Target="../media/image117.wmf"/><Relationship Id="rId5" Type="http://schemas.openxmlformats.org/officeDocument/2006/relationships/oleObject" Target="../embeddings/oleObject111.bin"/><Relationship Id="rId4" Type="http://schemas.openxmlformats.org/officeDocument/2006/relationships/image" Target="../media/image116.w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20.wmf"/><Relationship Id="rId13" Type="http://schemas.openxmlformats.org/officeDocument/2006/relationships/oleObject" Target="../embeddings/oleObject117.bin"/><Relationship Id="rId3" Type="http://schemas.openxmlformats.org/officeDocument/2006/relationships/oleObject" Target="../embeddings/oleObject112.bin"/><Relationship Id="rId7" Type="http://schemas.openxmlformats.org/officeDocument/2006/relationships/oleObject" Target="../embeddings/oleObject114.bin"/><Relationship Id="rId12" Type="http://schemas.openxmlformats.org/officeDocument/2006/relationships/image" Target="../media/image122.wmf"/><Relationship Id="rId2" Type="http://schemas.openxmlformats.org/officeDocument/2006/relationships/slideLayout" Target="../slideLayouts/slideLayout2.xml"/><Relationship Id="rId1" Type="http://schemas.openxmlformats.org/officeDocument/2006/relationships/vmlDrawing" Target="../drawings/vmlDrawing56.vml"/><Relationship Id="rId6" Type="http://schemas.openxmlformats.org/officeDocument/2006/relationships/image" Target="../media/image119.wmf"/><Relationship Id="rId11" Type="http://schemas.openxmlformats.org/officeDocument/2006/relationships/oleObject" Target="../embeddings/oleObject116.bin"/><Relationship Id="rId5" Type="http://schemas.openxmlformats.org/officeDocument/2006/relationships/oleObject" Target="../embeddings/oleObject113.bin"/><Relationship Id="rId10" Type="http://schemas.openxmlformats.org/officeDocument/2006/relationships/image" Target="../media/image121.wmf"/><Relationship Id="rId4" Type="http://schemas.openxmlformats.org/officeDocument/2006/relationships/image" Target="../media/image118.wmf"/><Relationship Id="rId9" Type="http://schemas.openxmlformats.org/officeDocument/2006/relationships/oleObject" Target="../embeddings/oleObject115.bin"/><Relationship Id="rId14" Type="http://schemas.openxmlformats.org/officeDocument/2006/relationships/image" Target="../media/image123.w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18.bin"/><Relationship Id="rId2" Type="http://schemas.openxmlformats.org/officeDocument/2006/relationships/slideLayout" Target="../slideLayouts/slideLayout2.xml"/><Relationship Id="rId1" Type="http://schemas.openxmlformats.org/officeDocument/2006/relationships/vmlDrawing" Target="../drawings/vmlDrawing57.vml"/><Relationship Id="rId6" Type="http://schemas.openxmlformats.org/officeDocument/2006/relationships/image" Target="../media/image125.wmf"/><Relationship Id="rId5" Type="http://schemas.openxmlformats.org/officeDocument/2006/relationships/oleObject" Target="../embeddings/oleObject119.bin"/><Relationship Id="rId4" Type="http://schemas.openxmlformats.org/officeDocument/2006/relationships/image" Target="../media/image124.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11.wmf"/></Relationships>
</file>

<file path=ppt/slides/_rels/slide90.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oleObject" Target="../embeddings/oleObject120.bin"/><Relationship Id="rId7" Type="http://schemas.openxmlformats.org/officeDocument/2006/relationships/oleObject" Target="../embeddings/oleObject122.bin"/><Relationship Id="rId2" Type="http://schemas.openxmlformats.org/officeDocument/2006/relationships/slideLayout" Target="../slideLayouts/slideLayout2.xml"/><Relationship Id="rId1" Type="http://schemas.openxmlformats.org/officeDocument/2006/relationships/vmlDrawing" Target="../drawings/vmlDrawing58.vml"/><Relationship Id="rId6" Type="http://schemas.openxmlformats.org/officeDocument/2006/relationships/image" Target="../media/image127.wmf"/><Relationship Id="rId5" Type="http://schemas.openxmlformats.org/officeDocument/2006/relationships/oleObject" Target="../embeddings/oleObject121.bin"/><Relationship Id="rId10" Type="http://schemas.openxmlformats.org/officeDocument/2006/relationships/image" Target="../media/image129.wmf"/><Relationship Id="rId4" Type="http://schemas.openxmlformats.org/officeDocument/2006/relationships/image" Target="../media/image126.wmf"/><Relationship Id="rId9" Type="http://schemas.openxmlformats.org/officeDocument/2006/relationships/oleObject" Target="../embeddings/oleObject123.bin"/></Relationships>
</file>

<file path=ppt/slides/_rels/slide91.xml.rels><?xml version="1.0" encoding="UTF-8" standalone="yes"?>
<Relationships xmlns="http://schemas.openxmlformats.org/package/2006/relationships"><Relationship Id="rId8" Type="http://schemas.openxmlformats.org/officeDocument/2006/relationships/image" Target="../media/image132.wmf"/><Relationship Id="rId3" Type="http://schemas.openxmlformats.org/officeDocument/2006/relationships/oleObject" Target="../embeddings/oleObject124.bin"/><Relationship Id="rId7" Type="http://schemas.openxmlformats.org/officeDocument/2006/relationships/oleObject" Target="../embeddings/oleObject126.bin"/><Relationship Id="rId2" Type="http://schemas.openxmlformats.org/officeDocument/2006/relationships/slideLayout" Target="../slideLayouts/slideLayout2.xml"/><Relationship Id="rId1" Type="http://schemas.openxmlformats.org/officeDocument/2006/relationships/vmlDrawing" Target="../drawings/vmlDrawing59.vml"/><Relationship Id="rId6" Type="http://schemas.openxmlformats.org/officeDocument/2006/relationships/image" Target="../media/image131.wmf"/><Relationship Id="rId5" Type="http://schemas.openxmlformats.org/officeDocument/2006/relationships/oleObject" Target="../embeddings/oleObject125.bin"/><Relationship Id="rId10" Type="http://schemas.openxmlformats.org/officeDocument/2006/relationships/image" Target="../media/image133.wmf"/><Relationship Id="rId4" Type="http://schemas.openxmlformats.org/officeDocument/2006/relationships/image" Target="../media/image130.wmf"/><Relationship Id="rId9" Type="http://schemas.openxmlformats.org/officeDocument/2006/relationships/oleObject" Target="../embeddings/oleObject127.bin"/></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Layout" Target="../slideLayouts/slideLayout2.xml"/><Relationship Id="rId1" Type="http://schemas.openxmlformats.org/officeDocument/2006/relationships/vmlDrawing" Target="../drawings/vmlDrawing60.vml"/><Relationship Id="rId4" Type="http://schemas.openxmlformats.org/officeDocument/2006/relationships/image" Target="../media/image134.w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137.wmf"/><Relationship Id="rId13" Type="http://schemas.openxmlformats.org/officeDocument/2006/relationships/oleObject" Target="../embeddings/oleObject134.bin"/><Relationship Id="rId3" Type="http://schemas.openxmlformats.org/officeDocument/2006/relationships/oleObject" Target="../embeddings/oleObject129.bin"/><Relationship Id="rId7" Type="http://schemas.openxmlformats.org/officeDocument/2006/relationships/oleObject" Target="../embeddings/oleObject131.bin"/><Relationship Id="rId12" Type="http://schemas.openxmlformats.org/officeDocument/2006/relationships/image" Target="../media/image139.wmf"/><Relationship Id="rId2" Type="http://schemas.openxmlformats.org/officeDocument/2006/relationships/slideLayout" Target="../slideLayouts/slideLayout2.xml"/><Relationship Id="rId16" Type="http://schemas.openxmlformats.org/officeDocument/2006/relationships/image" Target="../media/image141.wmf"/><Relationship Id="rId1" Type="http://schemas.openxmlformats.org/officeDocument/2006/relationships/vmlDrawing" Target="../drawings/vmlDrawing61.vml"/><Relationship Id="rId6" Type="http://schemas.openxmlformats.org/officeDocument/2006/relationships/image" Target="../media/image136.wmf"/><Relationship Id="rId11" Type="http://schemas.openxmlformats.org/officeDocument/2006/relationships/oleObject" Target="../embeddings/oleObject133.bin"/><Relationship Id="rId5" Type="http://schemas.openxmlformats.org/officeDocument/2006/relationships/oleObject" Target="../embeddings/oleObject130.bin"/><Relationship Id="rId15" Type="http://schemas.openxmlformats.org/officeDocument/2006/relationships/oleObject" Target="../embeddings/oleObject135.bin"/><Relationship Id="rId10" Type="http://schemas.openxmlformats.org/officeDocument/2006/relationships/image" Target="../media/image138.wmf"/><Relationship Id="rId4" Type="http://schemas.openxmlformats.org/officeDocument/2006/relationships/image" Target="../media/image135.wmf"/><Relationship Id="rId9" Type="http://schemas.openxmlformats.org/officeDocument/2006/relationships/oleObject" Target="../embeddings/oleObject132.bin"/><Relationship Id="rId14" Type="http://schemas.openxmlformats.org/officeDocument/2006/relationships/image" Target="../media/image140.wmf"/></Relationships>
</file>

<file path=ppt/slides/_rels/slide98.xml.rels><?xml version="1.0" encoding="UTF-8" standalone="yes"?>
<Relationships xmlns="http://schemas.openxmlformats.org/package/2006/relationships"><Relationship Id="rId8" Type="http://schemas.openxmlformats.org/officeDocument/2006/relationships/image" Target="../media/image144.wmf"/><Relationship Id="rId13" Type="http://schemas.openxmlformats.org/officeDocument/2006/relationships/oleObject" Target="../embeddings/oleObject141.bin"/><Relationship Id="rId18" Type="http://schemas.openxmlformats.org/officeDocument/2006/relationships/oleObject" Target="../embeddings/oleObject144.bin"/><Relationship Id="rId3" Type="http://schemas.openxmlformats.org/officeDocument/2006/relationships/oleObject" Target="../embeddings/oleObject136.bin"/><Relationship Id="rId21" Type="http://schemas.openxmlformats.org/officeDocument/2006/relationships/oleObject" Target="../embeddings/oleObject146.bin"/><Relationship Id="rId7" Type="http://schemas.openxmlformats.org/officeDocument/2006/relationships/oleObject" Target="../embeddings/oleObject138.bin"/><Relationship Id="rId12" Type="http://schemas.openxmlformats.org/officeDocument/2006/relationships/image" Target="../media/image146.wmf"/><Relationship Id="rId17" Type="http://schemas.openxmlformats.org/officeDocument/2006/relationships/oleObject" Target="../embeddings/oleObject143.bin"/><Relationship Id="rId2" Type="http://schemas.openxmlformats.org/officeDocument/2006/relationships/slideLayout" Target="../slideLayouts/slideLayout2.xml"/><Relationship Id="rId16" Type="http://schemas.openxmlformats.org/officeDocument/2006/relationships/image" Target="../media/image148.wmf"/><Relationship Id="rId20" Type="http://schemas.openxmlformats.org/officeDocument/2006/relationships/oleObject" Target="../embeddings/oleObject145.bin"/><Relationship Id="rId1" Type="http://schemas.openxmlformats.org/officeDocument/2006/relationships/vmlDrawing" Target="../drawings/vmlDrawing62.vml"/><Relationship Id="rId6" Type="http://schemas.openxmlformats.org/officeDocument/2006/relationships/image" Target="../media/image143.wmf"/><Relationship Id="rId11" Type="http://schemas.openxmlformats.org/officeDocument/2006/relationships/oleObject" Target="../embeddings/oleObject140.bin"/><Relationship Id="rId5" Type="http://schemas.openxmlformats.org/officeDocument/2006/relationships/oleObject" Target="../embeddings/oleObject137.bin"/><Relationship Id="rId15" Type="http://schemas.openxmlformats.org/officeDocument/2006/relationships/oleObject" Target="../embeddings/oleObject142.bin"/><Relationship Id="rId10" Type="http://schemas.openxmlformats.org/officeDocument/2006/relationships/image" Target="../media/image145.wmf"/><Relationship Id="rId19" Type="http://schemas.openxmlformats.org/officeDocument/2006/relationships/image" Target="../media/image149.wmf"/><Relationship Id="rId4" Type="http://schemas.openxmlformats.org/officeDocument/2006/relationships/image" Target="../media/image142.wmf"/><Relationship Id="rId9" Type="http://schemas.openxmlformats.org/officeDocument/2006/relationships/oleObject" Target="../embeddings/oleObject139.bin"/><Relationship Id="rId14" Type="http://schemas.openxmlformats.org/officeDocument/2006/relationships/image" Target="../media/image147.wmf"/><Relationship Id="rId22" Type="http://schemas.openxmlformats.org/officeDocument/2006/relationships/image" Target="../media/image150.wmf"/></Relationships>
</file>

<file path=ppt/slides/_rels/slide99.xml.rels><?xml version="1.0" encoding="UTF-8" standalone="yes"?>
<Relationships xmlns="http://schemas.openxmlformats.org/package/2006/relationships"><Relationship Id="rId8" Type="http://schemas.openxmlformats.org/officeDocument/2006/relationships/image" Target="../media/image148.wmf"/><Relationship Id="rId13" Type="http://schemas.openxmlformats.org/officeDocument/2006/relationships/oleObject" Target="../embeddings/oleObject153.bin"/><Relationship Id="rId3" Type="http://schemas.openxmlformats.org/officeDocument/2006/relationships/oleObject" Target="../embeddings/oleObject147.bin"/><Relationship Id="rId7" Type="http://schemas.openxmlformats.org/officeDocument/2006/relationships/oleObject" Target="../embeddings/oleObject149.bin"/><Relationship Id="rId12" Type="http://schemas.openxmlformats.org/officeDocument/2006/relationships/image" Target="../media/image152.wmf"/><Relationship Id="rId2" Type="http://schemas.openxmlformats.org/officeDocument/2006/relationships/slideLayout" Target="../slideLayouts/slideLayout2.xml"/><Relationship Id="rId1" Type="http://schemas.openxmlformats.org/officeDocument/2006/relationships/vmlDrawing" Target="../drawings/vmlDrawing63.vml"/><Relationship Id="rId6" Type="http://schemas.openxmlformats.org/officeDocument/2006/relationships/image" Target="../media/image150.wmf"/><Relationship Id="rId11" Type="http://schemas.openxmlformats.org/officeDocument/2006/relationships/oleObject" Target="../embeddings/oleObject152.bin"/><Relationship Id="rId5" Type="http://schemas.openxmlformats.org/officeDocument/2006/relationships/oleObject" Target="../embeddings/oleObject148.bin"/><Relationship Id="rId15" Type="http://schemas.openxmlformats.org/officeDocument/2006/relationships/oleObject" Target="../embeddings/oleObject154.bin"/><Relationship Id="rId10" Type="http://schemas.openxmlformats.org/officeDocument/2006/relationships/oleObject" Target="../embeddings/oleObject151.bin"/><Relationship Id="rId4" Type="http://schemas.openxmlformats.org/officeDocument/2006/relationships/image" Target="../media/image151.wmf"/><Relationship Id="rId9" Type="http://schemas.openxmlformats.org/officeDocument/2006/relationships/oleObject" Target="../embeddings/oleObject150.bin"/><Relationship Id="rId14" Type="http://schemas.openxmlformats.org/officeDocument/2006/relationships/image" Target="../media/image15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p:cNvSpPr txBox="1">
            <a:spLocks noChangeArrowheads="1"/>
          </p:cNvSpPr>
          <p:nvPr/>
        </p:nvSpPr>
        <p:spPr bwMode="auto">
          <a:xfrm>
            <a:off x="98631" y="0"/>
            <a:ext cx="6759369" cy="1754326"/>
          </a:xfrm>
          <a:prstGeom prst="rect">
            <a:avLst/>
          </a:prstGeom>
          <a:noFill/>
          <a:ln w="9525">
            <a:noFill/>
            <a:miter lim="800000"/>
            <a:headEnd/>
            <a:tailEnd/>
          </a:ln>
        </p:spPr>
        <p:txBody>
          <a:bodyPr wrap="square">
            <a:spAutoFit/>
          </a:bodyPr>
          <a:lstStyle/>
          <a:p>
            <a:pPr algn="ctr">
              <a:defRPr/>
            </a:pPr>
            <a:r>
              <a:rPr lang="en-GB" sz="3600" b="1" dirty="0">
                <a:latin typeface="+mj-lt"/>
              </a:rPr>
              <a:t>Stochastic models in Mathematical </a:t>
            </a:r>
            <a:r>
              <a:rPr lang="en-GB" sz="3600" b="1" dirty="0" smtClean="0">
                <a:latin typeface="+mj-lt"/>
              </a:rPr>
              <a:t>Genetics </a:t>
            </a:r>
          </a:p>
          <a:p>
            <a:pPr algn="ctr">
              <a:defRPr/>
            </a:pPr>
            <a:r>
              <a:rPr lang="en-GB" sz="3600" b="1" dirty="0" smtClean="0">
                <a:latin typeface="+mj-lt"/>
              </a:rPr>
              <a:t>(SC1/ SM11)</a:t>
            </a:r>
            <a:endParaRPr lang="en-GB" sz="3600" b="1" dirty="0">
              <a:latin typeface="+mj-lt"/>
            </a:endParaRPr>
          </a:p>
        </p:txBody>
      </p:sp>
      <p:sp>
        <p:nvSpPr>
          <p:cNvPr id="41987" name="TextBox 5"/>
          <p:cNvSpPr txBox="1">
            <a:spLocks noChangeArrowheads="1"/>
          </p:cNvSpPr>
          <p:nvPr/>
        </p:nvSpPr>
        <p:spPr bwMode="auto">
          <a:xfrm>
            <a:off x="230435" y="1916705"/>
            <a:ext cx="6357937" cy="6986528"/>
          </a:xfrm>
          <a:prstGeom prst="rect">
            <a:avLst/>
          </a:prstGeom>
          <a:noFill/>
          <a:ln w="9525">
            <a:noFill/>
            <a:miter lim="800000"/>
            <a:headEnd/>
            <a:tailEnd/>
          </a:ln>
        </p:spPr>
        <p:txBody>
          <a:bodyPr anchor="ctr">
            <a:spAutoFit/>
          </a:bodyPr>
          <a:lstStyle/>
          <a:p>
            <a:pPr>
              <a:buFont typeface="Arial" charset="0"/>
              <a:buChar char="•"/>
              <a:defRPr/>
            </a:pPr>
            <a:r>
              <a:rPr lang="en-GB" sz="2800" dirty="0" smtClean="0">
                <a:latin typeface="+mj-lt"/>
              </a:rPr>
              <a:t> Simon Myers</a:t>
            </a:r>
            <a:endParaRPr lang="en-GB" sz="2800" dirty="0">
              <a:latin typeface="+mj-lt"/>
            </a:endParaRPr>
          </a:p>
          <a:p>
            <a:pPr>
              <a:buFont typeface="Arial" charset="0"/>
              <a:buChar char="•"/>
              <a:defRPr/>
            </a:pPr>
            <a:r>
              <a:rPr lang="en-GB" sz="2800" dirty="0">
                <a:latin typeface="+mj-lt"/>
              </a:rPr>
              <a:t> </a:t>
            </a:r>
            <a:r>
              <a:rPr lang="en-GB" sz="2800" dirty="0" smtClean="0">
                <a:latin typeface="+mj-lt"/>
              </a:rPr>
              <a:t>All lecture materials are available via Canvas</a:t>
            </a:r>
          </a:p>
          <a:p>
            <a:pPr>
              <a:buFont typeface="Arial" charset="0"/>
              <a:buChar char="•"/>
              <a:defRPr/>
            </a:pPr>
            <a:endParaRPr lang="en-GB" sz="2800" dirty="0">
              <a:latin typeface="+mj-lt"/>
            </a:endParaRPr>
          </a:p>
          <a:p>
            <a:pPr>
              <a:buFont typeface="Arial" charset="0"/>
              <a:buChar char="•"/>
              <a:defRPr/>
            </a:pPr>
            <a:r>
              <a:rPr lang="en-GB" sz="2800" dirty="0" smtClean="0">
                <a:latin typeface="+mj-lt"/>
              </a:rPr>
              <a:t> Questions, use</a:t>
            </a:r>
            <a:r>
              <a:rPr lang="en-GB" sz="2800" dirty="0">
                <a:latin typeface="+mj-lt"/>
              </a:rPr>
              <a:t> Canvas or email </a:t>
            </a:r>
            <a:r>
              <a:rPr lang="en-GB" sz="2800" dirty="0">
                <a:latin typeface="+mn-lt"/>
                <a:hlinkClick r:id="rId2"/>
              </a:rPr>
              <a:t>myers@stats.ox.ac.uk</a:t>
            </a:r>
            <a:endParaRPr lang="en-GB" sz="2800" dirty="0">
              <a:latin typeface="+mn-lt"/>
            </a:endParaRPr>
          </a:p>
          <a:p>
            <a:pPr>
              <a:defRPr/>
            </a:pPr>
            <a:endParaRPr lang="en-GB" sz="2800" dirty="0" smtClean="0">
              <a:latin typeface="+mj-lt"/>
            </a:endParaRPr>
          </a:p>
          <a:p>
            <a:pPr>
              <a:buFont typeface="Arial" charset="0"/>
              <a:buChar char="•"/>
              <a:defRPr/>
            </a:pPr>
            <a:r>
              <a:rPr lang="en-GB" sz="2800" dirty="0" smtClean="0">
                <a:latin typeface="+mn-lt"/>
              </a:rPr>
              <a:t> Also, </a:t>
            </a:r>
            <a:r>
              <a:rPr lang="en-GB" sz="2800" dirty="0">
                <a:latin typeface="+mn-lt"/>
              </a:rPr>
              <a:t>c</a:t>
            </a:r>
            <a:r>
              <a:rPr lang="en-GB" sz="2800" dirty="0" smtClean="0">
                <a:latin typeface="+mn-lt"/>
              </a:rPr>
              <a:t>ourse </a:t>
            </a:r>
            <a:r>
              <a:rPr lang="en-GB" sz="2800" dirty="0">
                <a:latin typeface="+mn-lt"/>
              </a:rPr>
              <a:t>webpage: </a:t>
            </a:r>
          </a:p>
          <a:p>
            <a:pPr>
              <a:defRPr/>
            </a:pPr>
            <a:r>
              <a:rPr lang="en-GB" sz="2800" dirty="0">
                <a:latin typeface="+mn-lt"/>
                <a:hlinkClick r:id="rId3"/>
              </a:rPr>
              <a:t>www.stats.ox.ac.uk/~myers/mathgen.html</a:t>
            </a:r>
            <a:endParaRPr lang="en-GB" sz="2800" dirty="0">
              <a:latin typeface="+mn-lt"/>
            </a:endParaRPr>
          </a:p>
          <a:p>
            <a:pPr>
              <a:buFont typeface="Arial" charset="0"/>
              <a:buChar char="•"/>
              <a:defRPr/>
            </a:pPr>
            <a:endParaRPr lang="en-GB" sz="2800" dirty="0">
              <a:latin typeface="+mj-lt"/>
            </a:endParaRPr>
          </a:p>
          <a:p>
            <a:pPr>
              <a:buFont typeface="Arial" charset="0"/>
              <a:buChar char="•"/>
              <a:defRPr/>
            </a:pPr>
            <a:r>
              <a:rPr lang="en-GB" sz="2800" dirty="0">
                <a:latin typeface="+mj-lt"/>
              </a:rPr>
              <a:t> Class problem sheets </a:t>
            </a:r>
            <a:r>
              <a:rPr lang="en-GB" sz="2800" dirty="0" smtClean="0">
                <a:latin typeface="+mj-lt"/>
              </a:rPr>
              <a:t>are </a:t>
            </a:r>
            <a:r>
              <a:rPr lang="en-GB" sz="2800" dirty="0">
                <a:latin typeface="+mj-lt"/>
              </a:rPr>
              <a:t>posted </a:t>
            </a:r>
            <a:r>
              <a:rPr lang="en-GB" sz="2800" dirty="0" smtClean="0">
                <a:latin typeface="+mj-lt"/>
              </a:rPr>
              <a:t>online (separate sheets for MSc and Part C)</a:t>
            </a:r>
          </a:p>
          <a:p>
            <a:pPr>
              <a:buFont typeface="Arial" charset="0"/>
              <a:buChar char="•"/>
              <a:defRPr/>
            </a:pPr>
            <a:endParaRPr lang="en-GB" sz="2800" dirty="0">
              <a:latin typeface="+mj-lt"/>
            </a:endParaRPr>
          </a:p>
          <a:p>
            <a:pPr>
              <a:buFont typeface="Arial" charset="0"/>
              <a:buChar char="•"/>
              <a:defRPr/>
            </a:pPr>
            <a:r>
              <a:rPr lang="en-GB" sz="2800" dirty="0" smtClean="0">
                <a:latin typeface="+mj-lt"/>
              </a:rPr>
              <a:t> </a:t>
            </a:r>
            <a:r>
              <a:rPr lang="en-GB" sz="2800" dirty="0" smtClean="0">
                <a:latin typeface="+mj-lt"/>
              </a:rPr>
              <a:t>Solutions </a:t>
            </a:r>
            <a:r>
              <a:rPr lang="en-GB" sz="2800" dirty="0" smtClean="0">
                <a:latin typeface="+mj-lt"/>
              </a:rPr>
              <a:t>posted </a:t>
            </a:r>
            <a:r>
              <a:rPr lang="en-GB" sz="2800" dirty="0" smtClean="0">
                <a:latin typeface="+mj-lt"/>
              </a:rPr>
              <a:t>(after any class)</a:t>
            </a:r>
            <a:endParaRPr lang="en-GB" sz="2800" dirty="0" smtClean="0">
              <a:latin typeface="+mj-lt"/>
            </a:endParaRPr>
          </a:p>
          <a:p>
            <a:pPr>
              <a:buFont typeface="Arial" charset="0"/>
              <a:buChar char="•"/>
              <a:defRPr/>
            </a:pPr>
            <a:endParaRPr lang="en-GB" sz="2800" dirty="0">
              <a:latin typeface="+mj-lt"/>
            </a:endParaRPr>
          </a:p>
          <a:p>
            <a:pPr>
              <a:buFont typeface="Arial" charset="0"/>
              <a:buChar char="•"/>
              <a:defRPr/>
            </a:pPr>
            <a:r>
              <a:rPr lang="en-GB" sz="2800" dirty="0">
                <a:latin typeface="+mj-lt"/>
              </a:rPr>
              <a:t> </a:t>
            </a:r>
            <a:r>
              <a:rPr lang="en-GB" sz="2800" dirty="0" smtClean="0">
                <a:latin typeface="+mj-lt"/>
              </a:rPr>
              <a:t>Notes online; lectures appear online</a:t>
            </a:r>
            <a:endParaRPr lang="en-GB" sz="2800" dirty="0">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76225"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22338"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73213"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19325"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70200"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16313"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67188"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13300"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6225"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22338"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732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19325"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70200"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163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67188"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13300"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76225"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22338"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73213"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19325"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70200"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16313"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167188"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13300"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76225"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22338"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573213"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219325"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870200"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16313"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167188"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813300"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73050"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19163"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570038"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216150"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867025" y="56832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513138"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165600"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11713"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16200000" flipV="1">
            <a:off x="27305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6200000" flipV="1">
            <a:off x="922338"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6200000" flipV="1">
            <a:off x="285115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16200000" flipV="1">
            <a:off x="351790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rot="16200000" flipV="1">
            <a:off x="414020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10800000">
            <a:off x="1144588" y="3905250"/>
            <a:ext cx="639762"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2451100" y="3905250"/>
            <a:ext cx="62230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16200000" flipV="1">
            <a:off x="273050"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6200000" flipV="1">
            <a:off x="922338"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10800000">
            <a:off x="2451100" y="4349750"/>
            <a:ext cx="62230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10800000">
            <a:off x="3073400" y="4349750"/>
            <a:ext cx="66675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16200000" flipV="1">
            <a:off x="4140200"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16200000" flipV="1">
            <a:off x="1562100"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rot="16200000" flipV="1">
            <a:off x="2228057" y="4571206"/>
            <a:ext cx="444500" cy="15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rot="16200000" flipV="1">
            <a:off x="4806950"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V="1">
            <a:off x="495300" y="4794250"/>
            <a:ext cx="649288"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rot="16200000" flipV="1">
            <a:off x="922338" y="5016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16200000" flipV="1">
            <a:off x="2851150" y="5016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16200000" flipV="1">
            <a:off x="3517900" y="5016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rot="16200000" flipV="1">
            <a:off x="4140200" y="5016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1784350" y="4794250"/>
            <a:ext cx="66675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flipH="1" flipV="1">
            <a:off x="2228850" y="5016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10800000">
            <a:off x="4362450" y="4794250"/>
            <a:ext cx="66675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16200000" flipV="1">
            <a:off x="273050" y="5461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rot="10800000">
            <a:off x="495300" y="5238750"/>
            <a:ext cx="649288"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rot="16200000" flipV="1">
            <a:off x="2851150" y="5461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rot="16200000" flipV="1">
            <a:off x="3517900" y="5461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rot="10800000">
            <a:off x="3740150" y="5240338"/>
            <a:ext cx="622300" cy="4429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5400000" flipH="1" flipV="1">
            <a:off x="1562894" y="5460206"/>
            <a:ext cx="444500"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rot="5400000" flipH="1" flipV="1">
            <a:off x="2229645" y="5460206"/>
            <a:ext cx="442912" cy="31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rot="10800000">
            <a:off x="4362450" y="5238750"/>
            <a:ext cx="66675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35163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rot="16200000" flipV="1">
            <a:off x="480695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074" name="Object 2"/>
          <p:cNvGraphicFramePr>
            <a:graphicFrameLocks noChangeAspect="1"/>
          </p:cNvGraphicFramePr>
          <p:nvPr/>
        </p:nvGraphicFramePr>
        <p:xfrm>
          <a:off x="2638425" y="2124075"/>
          <a:ext cx="1581150" cy="719138"/>
        </p:xfrm>
        <a:graphic>
          <a:graphicData uri="http://schemas.openxmlformats.org/presentationml/2006/ole">
            <mc:AlternateContent xmlns:mc="http://schemas.openxmlformats.org/markup-compatibility/2006">
              <mc:Choice xmlns:v="urn:schemas-microsoft-com:vml" Requires="v">
                <p:oleObj spid="_x0000_s94294" name="Equation" r:id="rId3" imgW="1002960" imgH="457200" progId="Equation.3">
                  <p:embed/>
                </p:oleObj>
              </mc:Choice>
              <mc:Fallback>
                <p:oleObj name="Equation" r:id="rId3" imgW="1002960" imgH="457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425" y="2124075"/>
                        <a:ext cx="1581150" cy="71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8" name="Straight Connector 77"/>
          <p:cNvCxnSpPr/>
          <p:nvPr/>
        </p:nvCxnSpPr>
        <p:spPr>
          <a:xfrm>
            <a:off x="6237288" y="8216900"/>
            <a:ext cx="431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424488" y="4006850"/>
            <a:ext cx="1427162" cy="4400550"/>
          </a:xfrm>
          <a:prstGeom prst="rect">
            <a:avLst/>
          </a:prstGeom>
          <a:noFill/>
        </p:spPr>
        <p:txBody>
          <a:bodyPr>
            <a:spAutoFit/>
          </a:bodyPr>
          <a:lstStyle/>
          <a:p>
            <a:pPr>
              <a:defRPr/>
            </a:pPr>
            <a:r>
              <a:rPr lang="en-GB" sz="1400" dirty="0">
                <a:latin typeface="+mj-lt"/>
              </a:rPr>
              <a:t>Each haplotype chooses parent in previous generation</a:t>
            </a:r>
          </a:p>
          <a:p>
            <a:pPr>
              <a:defRPr/>
            </a:pPr>
            <a:endParaRPr lang="en-GB" sz="1400" dirty="0">
              <a:latin typeface="+mj-lt"/>
            </a:endParaRPr>
          </a:p>
          <a:p>
            <a:pPr>
              <a:defRPr/>
            </a:pPr>
            <a:r>
              <a:rPr lang="en-GB" sz="1400" dirty="0">
                <a:latin typeface="+mj-lt"/>
              </a:rPr>
              <a:t>If haplotypes </a:t>
            </a:r>
            <a:r>
              <a:rPr lang="en-GB" sz="1400" b="1" dirty="0">
                <a:latin typeface="+mj-lt"/>
              </a:rPr>
              <a:t>share</a:t>
            </a:r>
            <a:r>
              <a:rPr lang="en-GB" sz="1400" dirty="0">
                <a:latin typeface="+mj-lt"/>
              </a:rPr>
              <a:t> a parent back in time, this is called a </a:t>
            </a:r>
            <a:r>
              <a:rPr lang="en-GB" sz="1400" b="1" dirty="0">
                <a:latin typeface="+mj-lt"/>
              </a:rPr>
              <a:t>coalescence event</a:t>
            </a:r>
          </a:p>
          <a:p>
            <a:pPr>
              <a:defRPr/>
            </a:pPr>
            <a:r>
              <a:rPr lang="en-GB" sz="1400" dirty="0">
                <a:latin typeface="+mj-lt"/>
              </a:rPr>
              <a:t>If we continue back in time, eventually a single parent is reached, the </a:t>
            </a:r>
          </a:p>
          <a:p>
            <a:pPr>
              <a:defRPr/>
            </a:pPr>
            <a:r>
              <a:rPr lang="en-GB" sz="1400" b="1" dirty="0">
                <a:latin typeface="+mj-lt"/>
              </a:rPr>
              <a:t>Most Recent Common Ancestor (MRCA) :</a:t>
            </a:r>
          </a:p>
        </p:txBody>
      </p:sp>
      <p:sp>
        <p:nvSpPr>
          <p:cNvPr id="80" name="TextBox 79"/>
          <p:cNvSpPr txBox="1"/>
          <p:nvPr/>
        </p:nvSpPr>
        <p:spPr>
          <a:xfrm>
            <a:off x="249238" y="214313"/>
            <a:ext cx="6357937" cy="5078412"/>
          </a:xfrm>
          <a:prstGeom prst="rect">
            <a:avLst/>
          </a:prstGeom>
          <a:noFill/>
        </p:spPr>
        <p:txBody>
          <a:bodyPr anchor="ctr">
            <a:spAutoFit/>
          </a:bodyPr>
          <a:lstStyle/>
          <a:p>
            <a:pPr fontAlgn="auto">
              <a:spcBef>
                <a:spcPts val="0"/>
              </a:spcBef>
              <a:spcAft>
                <a:spcPts val="0"/>
              </a:spcAft>
              <a:defRPr/>
            </a:pPr>
            <a:r>
              <a:rPr lang="en-GB" sz="2400" dirty="0">
                <a:latin typeface="+mn-lt"/>
              </a:rPr>
              <a:t>A picture makes this clearer.</a:t>
            </a:r>
          </a:p>
          <a:p>
            <a:pPr fontAlgn="auto">
              <a:spcBef>
                <a:spcPts val="0"/>
              </a:spcBef>
              <a:spcAft>
                <a:spcPts val="0"/>
              </a:spcAft>
              <a:defRPr/>
            </a:pPr>
            <a:r>
              <a:rPr lang="en-GB" sz="2400" dirty="0">
                <a:latin typeface="+mn-lt"/>
              </a:rPr>
              <a:t>Formally, we form generation </a:t>
            </a:r>
            <a:r>
              <a:rPr lang="en-GB" sz="2400" i="1" dirty="0">
                <a:latin typeface="+mn-lt"/>
              </a:rPr>
              <a:t>k</a:t>
            </a:r>
            <a:r>
              <a:rPr lang="en-GB" sz="2400" dirty="0">
                <a:latin typeface="+mn-lt"/>
              </a:rPr>
              <a:t>+1 by choosing </a:t>
            </a:r>
            <a:r>
              <a:rPr lang="en-GB" sz="2400" i="1" dirty="0">
                <a:latin typeface="+mn-lt"/>
              </a:rPr>
              <a:t>M</a:t>
            </a:r>
            <a:r>
              <a:rPr lang="en-GB" sz="2400" dirty="0">
                <a:latin typeface="+mn-lt"/>
              </a:rPr>
              <a:t> “parents” at random in generation </a:t>
            </a:r>
            <a:r>
              <a:rPr lang="en-GB" sz="2400" i="1" dirty="0">
                <a:latin typeface="+mn-lt"/>
              </a:rPr>
              <a:t>k</a:t>
            </a:r>
            <a:r>
              <a:rPr lang="en-GB" sz="2400" dirty="0">
                <a:latin typeface="+mn-lt"/>
              </a:rPr>
              <a:t> with replacement</a:t>
            </a:r>
          </a:p>
          <a:p>
            <a:pPr fontAlgn="auto">
              <a:spcBef>
                <a:spcPts val="0"/>
              </a:spcBef>
              <a:spcAft>
                <a:spcPts val="0"/>
              </a:spcAft>
              <a:defRPr/>
            </a:pPr>
            <a:r>
              <a:rPr lang="en-GB" sz="2400" dirty="0">
                <a:latin typeface="+mn-lt"/>
              </a:rPr>
              <a:t>If parent of haplotype </a:t>
            </a:r>
            <a:r>
              <a:rPr lang="en-GB" sz="2400" i="1" dirty="0" err="1">
                <a:latin typeface="+mn-lt"/>
              </a:rPr>
              <a:t>i</a:t>
            </a:r>
            <a:r>
              <a:rPr lang="en-GB" sz="2400" dirty="0">
                <a:latin typeface="+mn-lt"/>
              </a:rPr>
              <a:t> in generation </a:t>
            </a:r>
            <a:r>
              <a:rPr lang="en-GB" sz="2400" i="1" dirty="0">
                <a:latin typeface="+mn-lt"/>
              </a:rPr>
              <a:t>k</a:t>
            </a:r>
            <a:r>
              <a:rPr lang="en-GB" sz="2400" dirty="0">
                <a:latin typeface="+mn-lt"/>
              </a:rPr>
              <a:t>+1 is </a:t>
            </a:r>
            <a:r>
              <a:rPr lang="en-GB" sz="2400" i="1" dirty="0" err="1">
                <a:latin typeface="+mn-lt"/>
              </a:rPr>
              <a:t>Z</a:t>
            </a:r>
            <a:r>
              <a:rPr lang="en-GB" sz="2400" i="1" baseline="-25000" dirty="0" err="1">
                <a:latin typeface="+mn-lt"/>
              </a:rPr>
              <a:t>i</a:t>
            </a:r>
            <a:endParaRPr lang="en-GB" sz="2400" baseline="-25000" dirty="0">
              <a:latin typeface="+mn-lt"/>
            </a:endParaRPr>
          </a:p>
          <a:p>
            <a:pPr fontAlgn="auto">
              <a:spcBef>
                <a:spcPts val="0"/>
              </a:spcBef>
              <a:spcAft>
                <a:spcPts val="0"/>
              </a:spcAft>
              <a:defRPr/>
            </a:pPr>
            <a:endParaRPr lang="en-GB" sz="2400" dirty="0">
              <a:latin typeface="+mn-lt"/>
            </a:endParaRPr>
          </a:p>
          <a:p>
            <a:pPr fontAlgn="auto">
              <a:spcBef>
                <a:spcPts val="0"/>
              </a:spcBef>
              <a:spcAft>
                <a:spcPts val="0"/>
              </a:spcAft>
              <a:defRPr/>
            </a:pPr>
            <a:endParaRPr lang="en-GB" sz="2400" dirty="0">
              <a:latin typeface="+mn-lt"/>
            </a:endParaRPr>
          </a:p>
          <a:p>
            <a:pPr fontAlgn="auto">
              <a:spcBef>
                <a:spcPts val="0"/>
              </a:spcBef>
              <a:spcAft>
                <a:spcPts val="0"/>
              </a:spcAft>
              <a:defRPr/>
            </a:pPr>
            <a:r>
              <a:rPr lang="en-GB" sz="2400" dirty="0">
                <a:latin typeface="+mn-lt"/>
              </a:rPr>
              <a:t>Some population members have 0 children, others more than 1 child:</a:t>
            </a:r>
          </a:p>
          <a:p>
            <a:pPr fontAlgn="auto">
              <a:spcBef>
                <a:spcPts val="0"/>
              </a:spcBef>
              <a:spcAft>
                <a:spcPts val="0"/>
              </a:spcAft>
              <a:defRPr/>
            </a:pPr>
            <a:endParaRPr lang="en-GB" sz="2400" dirty="0">
              <a:latin typeface="+mn-lt"/>
            </a:endParaRPr>
          </a:p>
          <a:p>
            <a:pPr fontAlgn="auto">
              <a:spcBef>
                <a:spcPts val="0"/>
              </a:spcBef>
              <a:spcAft>
                <a:spcPts val="0"/>
              </a:spcAft>
              <a:defRPr/>
            </a:pPr>
            <a:r>
              <a:rPr lang="en-GB" sz="2800" dirty="0">
                <a:latin typeface="+mn-lt"/>
              </a:rPr>
              <a:t> </a:t>
            </a:r>
          </a:p>
          <a:p>
            <a:pPr fontAlgn="auto">
              <a:spcBef>
                <a:spcPts val="0"/>
              </a:spcBef>
              <a:spcAft>
                <a:spcPts val="0"/>
              </a:spcAft>
              <a:defRPr/>
            </a:pPr>
            <a:endParaRPr lang="en-GB" sz="2800" dirty="0">
              <a:latin typeface="+mn-lt"/>
            </a:endParaRPr>
          </a:p>
          <a:p>
            <a:pPr fontAlgn="auto">
              <a:spcBef>
                <a:spcPts val="0"/>
              </a:spcBef>
              <a:spcAft>
                <a:spcPts val="0"/>
              </a:spcAft>
              <a:defRPr/>
            </a:pPr>
            <a:endParaRPr lang="en-GB" sz="2800" dirty="0">
              <a:latin typeface="+mn-l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88648"/>
            <a:ext cx="6172200" cy="1524000"/>
          </a:xfrm>
        </p:spPr>
        <p:txBody>
          <a:bodyPr/>
          <a:lstStyle/>
          <a:p>
            <a:r>
              <a:rPr lang="en-GB" dirty="0" smtClean="0"/>
              <a:t>Bells and whistles</a:t>
            </a:r>
            <a:endParaRPr lang="en-GB" dirty="0"/>
          </a:p>
        </p:txBody>
      </p:sp>
      <p:sp>
        <p:nvSpPr>
          <p:cNvPr id="3" name="Content Placeholder 2"/>
          <p:cNvSpPr>
            <a:spLocks noGrp="1"/>
          </p:cNvSpPr>
          <p:nvPr>
            <p:ph idx="1"/>
          </p:nvPr>
        </p:nvSpPr>
        <p:spPr>
          <a:xfrm>
            <a:off x="411261" y="844149"/>
            <a:ext cx="6172200" cy="6034088"/>
          </a:xfrm>
        </p:spPr>
        <p:txBody>
          <a:bodyPr/>
          <a:lstStyle/>
          <a:p>
            <a:r>
              <a:rPr lang="en-GB" sz="2000" dirty="0" smtClean="0"/>
              <a:t>Mutations with identical patterns in the sample can be randomly permuted on the edge on which they occur</a:t>
            </a:r>
          </a:p>
          <a:p>
            <a:endParaRPr lang="en-GB" sz="2000" dirty="0" smtClean="0"/>
          </a:p>
          <a:p>
            <a:endParaRPr lang="en-GB" sz="2000" dirty="0" smtClean="0"/>
          </a:p>
          <a:p>
            <a:endParaRPr lang="en-GB" sz="2000" dirty="0" smtClean="0"/>
          </a:p>
          <a:p>
            <a:endParaRPr lang="en-GB" sz="2000" dirty="0" smtClean="0"/>
          </a:p>
          <a:p>
            <a:endParaRPr lang="en-GB" sz="2000" dirty="0" smtClean="0"/>
          </a:p>
          <a:p>
            <a:endParaRPr lang="en-GB" sz="2000" dirty="0" smtClean="0"/>
          </a:p>
          <a:p>
            <a:endParaRPr lang="en-GB" sz="2000" dirty="0" smtClean="0"/>
          </a:p>
          <a:p>
            <a:endParaRPr lang="en-GB" sz="2000" dirty="0" smtClean="0"/>
          </a:p>
          <a:p>
            <a:endParaRPr lang="en-GB" sz="2000" dirty="0" smtClean="0"/>
          </a:p>
          <a:p>
            <a:r>
              <a:rPr lang="en-GB" sz="2000" dirty="0" smtClean="0"/>
              <a:t>Identical sequences by convention share a single edge, labelled with multiplicity of the sequence</a:t>
            </a:r>
          </a:p>
          <a:p>
            <a:r>
              <a:rPr lang="en-GB" sz="2000" i="1" dirty="0" err="1" smtClean="0"/>
              <a:t>Unrooted</a:t>
            </a:r>
            <a:r>
              <a:rPr lang="en-GB" sz="2000" dirty="0" smtClean="0"/>
              <a:t> trees do not assume we know the ancestral type at each mutation</a:t>
            </a:r>
          </a:p>
          <a:p>
            <a:pPr lvl="1"/>
            <a:r>
              <a:rPr lang="en-GB" sz="2000" dirty="0" smtClean="0"/>
              <a:t>Given say A/G types at a site, we may not be able to infer which is ancestral</a:t>
            </a:r>
          </a:p>
          <a:p>
            <a:pPr lvl="1"/>
            <a:r>
              <a:rPr lang="en-GB" sz="2000" dirty="0" smtClean="0"/>
              <a:t>An </a:t>
            </a:r>
            <a:r>
              <a:rPr lang="en-GB" sz="2000" dirty="0" err="1" smtClean="0"/>
              <a:t>unrooted</a:t>
            </a:r>
            <a:r>
              <a:rPr lang="en-GB" sz="2000" dirty="0" smtClean="0"/>
              <a:t> tree incorporates the set of all possible rooted trees.</a:t>
            </a:r>
          </a:p>
          <a:p>
            <a:endParaRPr lang="en-GB" dirty="0"/>
          </a:p>
        </p:txBody>
      </p:sp>
      <p:grpSp>
        <p:nvGrpSpPr>
          <p:cNvPr id="4" name="Group 3"/>
          <p:cNvGrpSpPr/>
          <p:nvPr/>
        </p:nvGrpSpPr>
        <p:grpSpPr>
          <a:xfrm>
            <a:off x="98556" y="2103865"/>
            <a:ext cx="3127917" cy="2173021"/>
            <a:chOff x="572187" y="2501723"/>
            <a:chExt cx="5353579" cy="3519760"/>
          </a:xfrm>
        </p:grpSpPr>
        <p:grpSp>
          <p:nvGrpSpPr>
            <p:cNvPr id="5" name="Group 49"/>
            <p:cNvGrpSpPr/>
            <p:nvPr/>
          </p:nvGrpSpPr>
          <p:grpSpPr>
            <a:xfrm>
              <a:off x="728640" y="2501723"/>
              <a:ext cx="5040673" cy="3150428"/>
              <a:chOff x="728640" y="1961647"/>
              <a:chExt cx="5040673" cy="3150428"/>
            </a:xfrm>
          </p:grpSpPr>
          <p:cxnSp>
            <p:nvCxnSpPr>
              <p:cNvPr id="13" name="Straight Connector 12"/>
              <p:cNvCxnSpPr>
                <a:endCxn id="27" idx="1"/>
              </p:cNvCxnSpPr>
              <p:nvPr/>
            </p:nvCxnSpPr>
            <p:spPr>
              <a:xfrm rot="10800000" flipV="1">
                <a:off x="3293768" y="1961647"/>
                <a:ext cx="675312" cy="450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1088688" y="2951784"/>
                <a:ext cx="2700360" cy="1620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1898796" y="4391976"/>
                <a:ext cx="1170156" cy="270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638628" y="2501724"/>
                <a:ext cx="2700360" cy="2520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V="1">
                <a:off x="2213838" y="4076933"/>
                <a:ext cx="1170156" cy="900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2258845" y="3401844"/>
                <a:ext cx="2700360" cy="7200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3698876" y="4121940"/>
                <a:ext cx="1440357" cy="990134"/>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259161" y="3856863"/>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TextBox 20"/>
              <p:cNvSpPr txBox="1"/>
              <p:nvPr/>
            </p:nvSpPr>
            <p:spPr>
              <a:xfrm>
                <a:off x="2393646" y="3761892"/>
                <a:ext cx="312906" cy="369332"/>
              </a:xfrm>
              <a:prstGeom prst="rect">
                <a:avLst/>
              </a:prstGeom>
              <a:noFill/>
            </p:spPr>
            <p:txBody>
              <a:bodyPr wrap="none" rtlCol="0">
                <a:spAutoFit/>
              </a:bodyPr>
              <a:lstStyle/>
              <a:p>
                <a:r>
                  <a:rPr lang="en-GB" dirty="0" smtClean="0"/>
                  <a:t>5</a:t>
                </a:r>
                <a:endParaRPr lang="en-GB" dirty="0"/>
              </a:p>
            </p:txBody>
          </p:sp>
          <p:sp>
            <p:nvSpPr>
              <p:cNvPr id="22" name="Oval 21"/>
              <p:cNvSpPr/>
              <p:nvPr/>
            </p:nvSpPr>
            <p:spPr>
              <a:xfrm>
                <a:off x="3653815" y="4041530"/>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TextBox 22"/>
              <p:cNvSpPr txBox="1"/>
              <p:nvPr/>
            </p:nvSpPr>
            <p:spPr>
              <a:xfrm>
                <a:off x="3788300" y="3946559"/>
                <a:ext cx="312906" cy="369332"/>
              </a:xfrm>
              <a:prstGeom prst="rect">
                <a:avLst/>
              </a:prstGeom>
              <a:noFill/>
            </p:spPr>
            <p:txBody>
              <a:bodyPr wrap="square" rtlCol="0">
                <a:spAutoFit/>
              </a:bodyPr>
              <a:lstStyle/>
              <a:p>
                <a:r>
                  <a:rPr lang="en-GB" dirty="0" smtClean="0"/>
                  <a:t>9</a:t>
                </a:r>
                <a:endParaRPr lang="en-GB" dirty="0"/>
              </a:p>
            </p:txBody>
          </p:sp>
          <p:sp>
            <p:nvSpPr>
              <p:cNvPr id="24" name="Oval 23"/>
              <p:cNvSpPr/>
              <p:nvPr/>
            </p:nvSpPr>
            <p:spPr>
              <a:xfrm>
                <a:off x="4509462" y="4662330"/>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TextBox 24"/>
              <p:cNvSpPr txBox="1"/>
              <p:nvPr/>
            </p:nvSpPr>
            <p:spPr>
              <a:xfrm>
                <a:off x="4643947" y="4567359"/>
                <a:ext cx="312906" cy="369332"/>
              </a:xfrm>
              <a:prstGeom prst="rect">
                <a:avLst/>
              </a:prstGeom>
              <a:noFill/>
            </p:spPr>
            <p:txBody>
              <a:bodyPr wrap="none" rtlCol="0">
                <a:spAutoFit/>
              </a:bodyPr>
              <a:lstStyle/>
              <a:p>
                <a:r>
                  <a:rPr lang="en-GB" dirty="0" smtClean="0"/>
                  <a:t>7</a:t>
                </a:r>
                <a:endParaRPr lang="en-GB" dirty="0"/>
              </a:p>
            </p:txBody>
          </p:sp>
          <p:sp>
            <p:nvSpPr>
              <p:cNvPr id="26" name="Oval 25"/>
              <p:cNvSpPr/>
              <p:nvPr/>
            </p:nvSpPr>
            <p:spPr>
              <a:xfrm>
                <a:off x="3159283" y="2322018"/>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TextBox 26"/>
              <p:cNvSpPr txBox="1"/>
              <p:nvPr/>
            </p:nvSpPr>
            <p:spPr>
              <a:xfrm>
                <a:off x="3293768" y="2227047"/>
                <a:ext cx="312906" cy="369332"/>
              </a:xfrm>
              <a:prstGeom prst="rect">
                <a:avLst/>
              </a:prstGeom>
              <a:noFill/>
            </p:spPr>
            <p:txBody>
              <a:bodyPr wrap="none" rtlCol="0">
                <a:spAutoFit/>
              </a:bodyPr>
              <a:lstStyle/>
              <a:p>
                <a:r>
                  <a:rPr lang="en-GB" dirty="0" smtClean="0"/>
                  <a:t>2</a:t>
                </a:r>
                <a:endParaRPr lang="en-GB" dirty="0"/>
              </a:p>
            </p:txBody>
          </p:sp>
          <p:sp>
            <p:nvSpPr>
              <p:cNvPr id="28" name="Oval 27"/>
              <p:cNvSpPr/>
              <p:nvPr/>
            </p:nvSpPr>
            <p:spPr>
              <a:xfrm>
                <a:off x="3338671" y="2951784"/>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TextBox 28"/>
              <p:cNvSpPr txBox="1"/>
              <p:nvPr/>
            </p:nvSpPr>
            <p:spPr>
              <a:xfrm>
                <a:off x="3473156" y="2856813"/>
                <a:ext cx="312906" cy="369332"/>
              </a:xfrm>
              <a:prstGeom prst="rect">
                <a:avLst/>
              </a:prstGeom>
              <a:noFill/>
            </p:spPr>
            <p:txBody>
              <a:bodyPr wrap="none" rtlCol="0">
                <a:spAutoFit/>
              </a:bodyPr>
              <a:lstStyle/>
              <a:p>
                <a:r>
                  <a:rPr lang="en-GB" dirty="0" smtClean="0"/>
                  <a:t>8</a:t>
                </a:r>
                <a:endParaRPr lang="en-GB" dirty="0"/>
              </a:p>
            </p:txBody>
          </p:sp>
          <p:sp>
            <p:nvSpPr>
              <p:cNvPr id="30" name="Oval 29"/>
              <p:cNvSpPr/>
              <p:nvPr/>
            </p:nvSpPr>
            <p:spPr>
              <a:xfrm>
                <a:off x="3473156" y="3487531"/>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TextBox 30"/>
              <p:cNvSpPr txBox="1"/>
              <p:nvPr/>
            </p:nvSpPr>
            <p:spPr>
              <a:xfrm>
                <a:off x="3607641" y="3392560"/>
                <a:ext cx="312906" cy="369332"/>
              </a:xfrm>
              <a:prstGeom prst="rect">
                <a:avLst/>
              </a:prstGeom>
              <a:noFill/>
            </p:spPr>
            <p:txBody>
              <a:bodyPr wrap="none" rtlCol="0">
                <a:spAutoFit/>
              </a:bodyPr>
              <a:lstStyle/>
              <a:p>
                <a:r>
                  <a:rPr lang="en-GB" dirty="0" smtClean="0"/>
                  <a:t>4</a:t>
                </a:r>
                <a:endParaRPr lang="en-GB" dirty="0"/>
              </a:p>
            </p:txBody>
          </p:sp>
          <p:sp>
            <p:nvSpPr>
              <p:cNvPr id="32" name="Oval 31"/>
              <p:cNvSpPr/>
              <p:nvPr/>
            </p:nvSpPr>
            <p:spPr>
              <a:xfrm>
                <a:off x="1946255" y="3649462"/>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TextBox 32"/>
              <p:cNvSpPr txBox="1"/>
              <p:nvPr/>
            </p:nvSpPr>
            <p:spPr>
              <a:xfrm>
                <a:off x="1746734" y="3189270"/>
                <a:ext cx="312905" cy="369331"/>
              </a:xfrm>
              <a:prstGeom prst="rect">
                <a:avLst/>
              </a:prstGeom>
              <a:noFill/>
            </p:spPr>
            <p:txBody>
              <a:bodyPr wrap="none" rtlCol="0">
                <a:spAutoFit/>
              </a:bodyPr>
              <a:lstStyle/>
              <a:p>
                <a:r>
                  <a:rPr lang="en-GB" dirty="0" smtClean="0"/>
                  <a:t>3</a:t>
                </a:r>
                <a:endParaRPr lang="en-GB" dirty="0"/>
              </a:p>
            </p:txBody>
          </p:sp>
          <p:sp>
            <p:nvSpPr>
              <p:cNvPr id="34" name="Oval 33"/>
              <p:cNvSpPr/>
              <p:nvPr/>
            </p:nvSpPr>
            <p:spPr>
              <a:xfrm>
                <a:off x="2711892" y="4477663"/>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TextBox 34"/>
              <p:cNvSpPr txBox="1"/>
              <p:nvPr/>
            </p:nvSpPr>
            <p:spPr>
              <a:xfrm>
                <a:off x="2846377" y="4382692"/>
                <a:ext cx="312906" cy="369332"/>
              </a:xfrm>
              <a:prstGeom prst="rect">
                <a:avLst/>
              </a:prstGeom>
              <a:noFill/>
            </p:spPr>
            <p:txBody>
              <a:bodyPr wrap="none" rtlCol="0">
                <a:spAutoFit/>
              </a:bodyPr>
              <a:lstStyle/>
              <a:p>
                <a:r>
                  <a:rPr lang="en-GB" dirty="0" smtClean="0"/>
                  <a:t>6</a:t>
                </a:r>
                <a:endParaRPr lang="en-GB" dirty="0"/>
              </a:p>
            </p:txBody>
          </p:sp>
          <p:sp>
            <p:nvSpPr>
              <p:cNvPr id="36" name="Oval 35"/>
              <p:cNvSpPr/>
              <p:nvPr/>
            </p:nvSpPr>
            <p:spPr>
              <a:xfrm>
                <a:off x="1901464" y="4482942"/>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TextBox 36"/>
              <p:cNvSpPr txBox="1"/>
              <p:nvPr/>
            </p:nvSpPr>
            <p:spPr>
              <a:xfrm>
                <a:off x="2035949" y="4387971"/>
                <a:ext cx="312906" cy="369332"/>
              </a:xfrm>
              <a:prstGeom prst="rect">
                <a:avLst/>
              </a:prstGeom>
              <a:noFill/>
            </p:spPr>
            <p:txBody>
              <a:bodyPr wrap="none" rtlCol="0">
                <a:spAutoFit/>
              </a:bodyPr>
              <a:lstStyle/>
              <a:p>
                <a:r>
                  <a:rPr lang="en-GB" dirty="0" smtClean="0"/>
                  <a:t>1</a:t>
                </a:r>
                <a:endParaRPr lang="en-GB" dirty="0"/>
              </a:p>
            </p:txBody>
          </p:sp>
          <p:cxnSp>
            <p:nvCxnSpPr>
              <p:cNvPr id="38" name="Straight Connector 37"/>
              <p:cNvCxnSpPr/>
              <p:nvPr/>
            </p:nvCxnSpPr>
            <p:spPr>
              <a:xfrm rot="16200000" flipV="1">
                <a:off x="3293983" y="2636745"/>
                <a:ext cx="3150422" cy="18002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6" name="TextBox 5"/>
            <p:cNvSpPr txBox="1"/>
            <p:nvPr/>
          </p:nvSpPr>
          <p:spPr>
            <a:xfrm>
              <a:off x="572187" y="5652151"/>
              <a:ext cx="248786" cy="369332"/>
            </a:xfrm>
            <a:prstGeom prst="rect">
              <a:avLst/>
            </a:prstGeom>
            <a:noFill/>
          </p:spPr>
          <p:txBody>
            <a:bodyPr wrap="none" rtlCol="0">
              <a:spAutoFit/>
            </a:bodyPr>
            <a:lstStyle/>
            <a:p>
              <a:r>
                <a:rPr lang="en-GB" dirty="0" smtClean="0"/>
                <a:t>f</a:t>
              </a:r>
              <a:endParaRPr lang="en-GB" dirty="0"/>
            </a:p>
          </p:txBody>
        </p:sp>
        <p:sp>
          <p:nvSpPr>
            <p:cNvPr id="7" name="TextBox 6"/>
            <p:cNvSpPr txBox="1"/>
            <p:nvPr/>
          </p:nvSpPr>
          <p:spPr>
            <a:xfrm>
              <a:off x="1495878" y="5642860"/>
              <a:ext cx="312906" cy="369332"/>
            </a:xfrm>
            <a:prstGeom prst="rect">
              <a:avLst/>
            </a:prstGeom>
            <a:noFill/>
          </p:spPr>
          <p:txBody>
            <a:bodyPr wrap="none" rtlCol="0">
              <a:spAutoFit/>
            </a:bodyPr>
            <a:lstStyle/>
            <a:p>
              <a:r>
                <a:rPr lang="en-GB" dirty="0" smtClean="0"/>
                <a:t>b</a:t>
              </a:r>
              <a:endParaRPr lang="en-GB" dirty="0"/>
            </a:p>
          </p:txBody>
        </p:sp>
        <p:sp>
          <p:nvSpPr>
            <p:cNvPr id="8" name="TextBox 7"/>
            <p:cNvSpPr txBox="1"/>
            <p:nvPr/>
          </p:nvSpPr>
          <p:spPr>
            <a:xfrm>
              <a:off x="2486010" y="5642860"/>
              <a:ext cx="300082" cy="369332"/>
            </a:xfrm>
            <a:prstGeom prst="rect">
              <a:avLst/>
            </a:prstGeom>
            <a:noFill/>
          </p:spPr>
          <p:txBody>
            <a:bodyPr wrap="none" rtlCol="0">
              <a:spAutoFit/>
            </a:bodyPr>
            <a:lstStyle/>
            <a:p>
              <a:r>
                <a:rPr lang="en-GB" dirty="0" smtClean="0"/>
                <a:t>c</a:t>
              </a:r>
              <a:endParaRPr lang="en-GB" dirty="0"/>
            </a:p>
          </p:txBody>
        </p:sp>
        <p:sp>
          <p:nvSpPr>
            <p:cNvPr id="9" name="TextBox 8"/>
            <p:cNvSpPr txBox="1"/>
            <p:nvPr/>
          </p:nvSpPr>
          <p:spPr>
            <a:xfrm>
              <a:off x="3158964" y="5642860"/>
              <a:ext cx="312906" cy="369332"/>
            </a:xfrm>
            <a:prstGeom prst="rect">
              <a:avLst/>
            </a:prstGeom>
            <a:noFill/>
          </p:spPr>
          <p:txBody>
            <a:bodyPr wrap="none" rtlCol="0">
              <a:spAutoFit/>
            </a:bodyPr>
            <a:lstStyle/>
            <a:p>
              <a:r>
                <a:rPr lang="en-GB" dirty="0" smtClean="0"/>
                <a:t>a</a:t>
              </a:r>
              <a:endParaRPr lang="en-GB" dirty="0"/>
            </a:p>
          </p:txBody>
        </p:sp>
        <p:sp>
          <p:nvSpPr>
            <p:cNvPr id="10" name="TextBox 9"/>
            <p:cNvSpPr txBox="1"/>
            <p:nvPr/>
          </p:nvSpPr>
          <p:spPr>
            <a:xfrm>
              <a:off x="3836190" y="5642860"/>
              <a:ext cx="312906" cy="369332"/>
            </a:xfrm>
            <a:prstGeom prst="rect">
              <a:avLst/>
            </a:prstGeom>
            <a:noFill/>
          </p:spPr>
          <p:txBody>
            <a:bodyPr wrap="none" rtlCol="0">
              <a:spAutoFit/>
            </a:bodyPr>
            <a:lstStyle/>
            <a:p>
              <a:r>
                <a:rPr lang="en-GB" dirty="0" smtClean="0"/>
                <a:t>e</a:t>
              </a:r>
              <a:endParaRPr lang="en-GB" dirty="0"/>
            </a:p>
          </p:txBody>
        </p:sp>
        <p:sp>
          <p:nvSpPr>
            <p:cNvPr id="11" name="TextBox 10"/>
            <p:cNvSpPr txBox="1"/>
            <p:nvPr/>
          </p:nvSpPr>
          <p:spPr>
            <a:xfrm>
              <a:off x="5006346" y="5642860"/>
              <a:ext cx="312906" cy="369332"/>
            </a:xfrm>
            <a:prstGeom prst="rect">
              <a:avLst/>
            </a:prstGeom>
            <a:noFill/>
          </p:spPr>
          <p:txBody>
            <a:bodyPr wrap="none" rtlCol="0">
              <a:spAutoFit/>
            </a:bodyPr>
            <a:lstStyle/>
            <a:p>
              <a:r>
                <a:rPr lang="en-GB" dirty="0" smtClean="0"/>
                <a:t>d</a:t>
              </a:r>
              <a:endParaRPr lang="en-GB" dirty="0"/>
            </a:p>
          </p:txBody>
        </p:sp>
        <p:sp>
          <p:nvSpPr>
            <p:cNvPr id="12" name="TextBox 11"/>
            <p:cNvSpPr txBox="1"/>
            <p:nvPr/>
          </p:nvSpPr>
          <p:spPr>
            <a:xfrm>
              <a:off x="5612860" y="5642860"/>
              <a:ext cx="312906" cy="369332"/>
            </a:xfrm>
            <a:prstGeom prst="rect">
              <a:avLst/>
            </a:prstGeom>
            <a:noFill/>
          </p:spPr>
          <p:txBody>
            <a:bodyPr wrap="none" rtlCol="0">
              <a:spAutoFit/>
            </a:bodyPr>
            <a:lstStyle/>
            <a:p>
              <a:r>
                <a:rPr lang="en-GB" dirty="0" smtClean="0"/>
                <a:t>g</a:t>
              </a:r>
              <a:endParaRPr lang="en-GB" dirty="0"/>
            </a:p>
          </p:txBody>
        </p:sp>
      </p:grpSp>
      <p:grpSp>
        <p:nvGrpSpPr>
          <p:cNvPr id="39" name="Group 38"/>
          <p:cNvGrpSpPr/>
          <p:nvPr/>
        </p:nvGrpSpPr>
        <p:grpSpPr>
          <a:xfrm>
            <a:off x="3699036" y="2141676"/>
            <a:ext cx="3127917" cy="2173021"/>
            <a:chOff x="572187" y="2501723"/>
            <a:chExt cx="5353579" cy="3519760"/>
          </a:xfrm>
        </p:grpSpPr>
        <p:grpSp>
          <p:nvGrpSpPr>
            <p:cNvPr id="40" name="Group 49"/>
            <p:cNvGrpSpPr/>
            <p:nvPr/>
          </p:nvGrpSpPr>
          <p:grpSpPr>
            <a:xfrm>
              <a:off x="728640" y="2501723"/>
              <a:ext cx="5040673" cy="3150428"/>
              <a:chOff x="728640" y="1961647"/>
              <a:chExt cx="5040673" cy="3150428"/>
            </a:xfrm>
          </p:grpSpPr>
          <p:cxnSp>
            <p:nvCxnSpPr>
              <p:cNvPr id="48" name="Straight Connector 47"/>
              <p:cNvCxnSpPr>
                <a:endCxn id="62" idx="1"/>
              </p:cNvCxnSpPr>
              <p:nvPr/>
            </p:nvCxnSpPr>
            <p:spPr>
              <a:xfrm rot="10800000" flipV="1">
                <a:off x="3293768" y="1961647"/>
                <a:ext cx="675312" cy="450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flipH="1" flipV="1">
                <a:off x="1088688" y="2951784"/>
                <a:ext cx="2700360" cy="1620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1898796" y="4391976"/>
                <a:ext cx="1170156" cy="270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638628" y="2501724"/>
                <a:ext cx="2700360" cy="2520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6200000" flipV="1">
                <a:off x="2213838" y="4076933"/>
                <a:ext cx="1170156" cy="900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flipV="1">
                <a:off x="2258845" y="3401844"/>
                <a:ext cx="2700360" cy="72009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0800000">
                <a:off x="3698876" y="4121940"/>
                <a:ext cx="1440357" cy="990134"/>
              </a:xfrm>
              <a:prstGeom prst="line">
                <a:avLst/>
              </a:prstGeom>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2259161" y="3856863"/>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6" name="TextBox 55"/>
              <p:cNvSpPr txBox="1"/>
              <p:nvPr/>
            </p:nvSpPr>
            <p:spPr>
              <a:xfrm>
                <a:off x="2393646" y="3761892"/>
                <a:ext cx="312906" cy="369332"/>
              </a:xfrm>
              <a:prstGeom prst="rect">
                <a:avLst/>
              </a:prstGeom>
              <a:noFill/>
            </p:spPr>
            <p:txBody>
              <a:bodyPr wrap="none" rtlCol="0">
                <a:spAutoFit/>
              </a:bodyPr>
              <a:lstStyle/>
              <a:p>
                <a:r>
                  <a:rPr lang="en-GB" dirty="0" smtClean="0"/>
                  <a:t>5</a:t>
                </a:r>
                <a:endParaRPr lang="en-GB" dirty="0"/>
              </a:p>
            </p:txBody>
          </p:sp>
          <p:sp>
            <p:nvSpPr>
              <p:cNvPr id="57" name="Oval 56"/>
              <p:cNvSpPr/>
              <p:nvPr/>
            </p:nvSpPr>
            <p:spPr>
              <a:xfrm>
                <a:off x="3653815" y="4041530"/>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TextBox 57"/>
              <p:cNvSpPr txBox="1"/>
              <p:nvPr/>
            </p:nvSpPr>
            <p:spPr>
              <a:xfrm>
                <a:off x="3788301" y="3946558"/>
                <a:ext cx="312905" cy="598227"/>
              </a:xfrm>
              <a:prstGeom prst="rect">
                <a:avLst/>
              </a:prstGeom>
              <a:noFill/>
            </p:spPr>
            <p:txBody>
              <a:bodyPr wrap="square" rtlCol="0">
                <a:spAutoFit/>
              </a:bodyPr>
              <a:lstStyle/>
              <a:p>
                <a:r>
                  <a:rPr lang="en-GB" dirty="0" smtClean="0"/>
                  <a:t>8</a:t>
                </a:r>
                <a:endParaRPr lang="en-GB" dirty="0"/>
              </a:p>
            </p:txBody>
          </p:sp>
          <p:sp>
            <p:nvSpPr>
              <p:cNvPr id="59" name="Oval 58"/>
              <p:cNvSpPr/>
              <p:nvPr/>
            </p:nvSpPr>
            <p:spPr>
              <a:xfrm>
                <a:off x="4509462" y="4662330"/>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 name="TextBox 59"/>
              <p:cNvSpPr txBox="1"/>
              <p:nvPr/>
            </p:nvSpPr>
            <p:spPr>
              <a:xfrm>
                <a:off x="4643947" y="4567359"/>
                <a:ext cx="312906" cy="369332"/>
              </a:xfrm>
              <a:prstGeom prst="rect">
                <a:avLst/>
              </a:prstGeom>
              <a:noFill/>
            </p:spPr>
            <p:txBody>
              <a:bodyPr wrap="none" rtlCol="0">
                <a:spAutoFit/>
              </a:bodyPr>
              <a:lstStyle/>
              <a:p>
                <a:r>
                  <a:rPr lang="en-GB" dirty="0" smtClean="0"/>
                  <a:t>7</a:t>
                </a:r>
                <a:endParaRPr lang="en-GB" dirty="0"/>
              </a:p>
            </p:txBody>
          </p:sp>
          <p:sp>
            <p:nvSpPr>
              <p:cNvPr id="61" name="Oval 60"/>
              <p:cNvSpPr/>
              <p:nvPr/>
            </p:nvSpPr>
            <p:spPr>
              <a:xfrm>
                <a:off x="3159283" y="2322018"/>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2" name="TextBox 61"/>
              <p:cNvSpPr txBox="1"/>
              <p:nvPr/>
            </p:nvSpPr>
            <p:spPr>
              <a:xfrm>
                <a:off x="3293768" y="2227047"/>
                <a:ext cx="312906" cy="369332"/>
              </a:xfrm>
              <a:prstGeom prst="rect">
                <a:avLst/>
              </a:prstGeom>
              <a:noFill/>
            </p:spPr>
            <p:txBody>
              <a:bodyPr wrap="none" rtlCol="0">
                <a:spAutoFit/>
              </a:bodyPr>
              <a:lstStyle/>
              <a:p>
                <a:r>
                  <a:rPr lang="en-GB" dirty="0" smtClean="0"/>
                  <a:t>2</a:t>
                </a:r>
                <a:endParaRPr lang="en-GB" dirty="0"/>
              </a:p>
            </p:txBody>
          </p:sp>
          <p:sp>
            <p:nvSpPr>
              <p:cNvPr id="63" name="Oval 62"/>
              <p:cNvSpPr/>
              <p:nvPr/>
            </p:nvSpPr>
            <p:spPr>
              <a:xfrm>
                <a:off x="3338671" y="2951784"/>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4" name="TextBox 63"/>
              <p:cNvSpPr txBox="1"/>
              <p:nvPr/>
            </p:nvSpPr>
            <p:spPr>
              <a:xfrm>
                <a:off x="3473157" y="2856814"/>
                <a:ext cx="535554" cy="598227"/>
              </a:xfrm>
              <a:prstGeom prst="rect">
                <a:avLst/>
              </a:prstGeom>
              <a:noFill/>
            </p:spPr>
            <p:txBody>
              <a:bodyPr wrap="none" rtlCol="0">
                <a:spAutoFit/>
              </a:bodyPr>
              <a:lstStyle/>
              <a:p>
                <a:r>
                  <a:rPr lang="en-GB" dirty="0" smtClean="0"/>
                  <a:t>4</a:t>
                </a:r>
              </a:p>
            </p:txBody>
          </p:sp>
          <p:sp>
            <p:nvSpPr>
              <p:cNvPr id="65" name="Oval 64"/>
              <p:cNvSpPr/>
              <p:nvPr/>
            </p:nvSpPr>
            <p:spPr>
              <a:xfrm>
                <a:off x="3473156" y="3487531"/>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6" name="TextBox 65"/>
              <p:cNvSpPr txBox="1"/>
              <p:nvPr/>
            </p:nvSpPr>
            <p:spPr>
              <a:xfrm>
                <a:off x="3607642" y="3392560"/>
                <a:ext cx="535554" cy="598227"/>
              </a:xfrm>
              <a:prstGeom prst="rect">
                <a:avLst/>
              </a:prstGeom>
              <a:noFill/>
            </p:spPr>
            <p:txBody>
              <a:bodyPr wrap="none" rtlCol="0">
                <a:spAutoFit/>
              </a:bodyPr>
              <a:lstStyle/>
              <a:p>
                <a:r>
                  <a:rPr lang="en-GB" dirty="0" smtClean="0"/>
                  <a:t>9</a:t>
                </a:r>
                <a:endParaRPr lang="en-GB" dirty="0"/>
              </a:p>
            </p:txBody>
          </p:sp>
          <p:sp>
            <p:nvSpPr>
              <p:cNvPr id="67" name="Oval 66"/>
              <p:cNvSpPr/>
              <p:nvPr/>
            </p:nvSpPr>
            <p:spPr>
              <a:xfrm>
                <a:off x="1946255" y="3649462"/>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8" name="TextBox 67"/>
              <p:cNvSpPr txBox="1"/>
              <p:nvPr/>
            </p:nvSpPr>
            <p:spPr>
              <a:xfrm>
                <a:off x="1766151" y="3148650"/>
                <a:ext cx="312905" cy="369331"/>
              </a:xfrm>
              <a:prstGeom prst="rect">
                <a:avLst/>
              </a:prstGeom>
              <a:noFill/>
            </p:spPr>
            <p:txBody>
              <a:bodyPr wrap="none" rtlCol="0">
                <a:spAutoFit/>
              </a:bodyPr>
              <a:lstStyle/>
              <a:p>
                <a:r>
                  <a:rPr lang="en-GB" dirty="0" smtClean="0"/>
                  <a:t>3</a:t>
                </a:r>
                <a:endParaRPr lang="en-GB" dirty="0"/>
              </a:p>
            </p:txBody>
          </p:sp>
          <p:sp>
            <p:nvSpPr>
              <p:cNvPr id="69" name="Oval 68"/>
              <p:cNvSpPr/>
              <p:nvPr/>
            </p:nvSpPr>
            <p:spPr>
              <a:xfrm>
                <a:off x="2711892" y="4477663"/>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0" name="TextBox 69"/>
              <p:cNvSpPr txBox="1"/>
              <p:nvPr/>
            </p:nvSpPr>
            <p:spPr>
              <a:xfrm>
                <a:off x="2846377" y="4382692"/>
                <a:ext cx="312906" cy="369332"/>
              </a:xfrm>
              <a:prstGeom prst="rect">
                <a:avLst/>
              </a:prstGeom>
              <a:noFill/>
            </p:spPr>
            <p:txBody>
              <a:bodyPr wrap="none" rtlCol="0">
                <a:spAutoFit/>
              </a:bodyPr>
              <a:lstStyle/>
              <a:p>
                <a:r>
                  <a:rPr lang="en-GB" dirty="0" smtClean="0"/>
                  <a:t>6</a:t>
                </a:r>
                <a:endParaRPr lang="en-GB" dirty="0"/>
              </a:p>
            </p:txBody>
          </p:sp>
          <p:sp>
            <p:nvSpPr>
              <p:cNvPr id="71" name="Oval 70"/>
              <p:cNvSpPr/>
              <p:nvPr/>
            </p:nvSpPr>
            <p:spPr>
              <a:xfrm>
                <a:off x="1901464" y="4482942"/>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2" name="TextBox 71"/>
              <p:cNvSpPr txBox="1"/>
              <p:nvPr/>
            </p:nvSpPr>
            <p:spPr>
              <a:xfrm>
                <a:off x="2035949" y="4387971"/>
                <a:ext cx="312906" cy="369332"/>
              </a:xfrm>
              <a:prstGeom prst="rect">
                <a:avLst/>
              </a:prstGeom>
              <a:noFill/>
            </p:spPr>
            <p:txBody>
              <a:bodyPr wrap="none" rtlCol="0">
                <a:spAutoFit/>
              </a:bodyPr>
              <a:lstStyle/>
              <a:p>
                <a:r>
                  <a:rPr lang="en-GB" dirty="0" smtClean="0"/>
                  <a:t>1</a:t>
                </a:r>
                <a:endParaRPr lang="en-GB" dirty="0"/>
              </a:p>
            </p:txBody>
          </p:sp>
          <p:cxnSp>
            <p:nvCxnSpPr>
              <p:cNvPr id="73" name="Straight Connector 72"/>
              <p:cNvCxnSpPr/>
              <p:nvPr/>
            </p:nvCxnSpPr>
            <p:spPr>
              <a:xfrm rot="16200000" flipV="1">
                <a:off x="3293983" y="2636745"/>
                <a:ext cx="3150422" cy="18002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572187" y="5652151"/>
              <a:ext cx="248786" cy="369332"/>
            </a:xfrm>
            <a:prstGeom prst="rect">
              <a:avLst/>
            </a:prstGeom>
            <a:noFill/>
          </p:spPr>
          <p:txBody>
            <a:bodyPr wrap="none" rtlCol="0">
              <a:spAutoFit/>
            </a:bodyPr>
            <a:lstStyle/>
            <a:p>
              <a:r>
                <a:rPr lang="en-GB" dirty="0" smtClean="0"/>
                <a:t>f</a:t>
              </a:r>
              <a:endParaRPr lang="en-GB" dirty="0"/>
            </a:p>
          </p:txBody>
        </p:sp>
        <p:sp>
          <p:nvSpPr>
            <p:cNvPr id="42" name="TextBox 41"/>
            <p:cNvSpPr txBox="1"/>
            <p:nvPr/>
          </p:nvSpPr>
          <p:spPr>
            <a:xfrm>
              <a:off x="1495878" y="5642860"/>
              <a:ext cx="312906" cy="369332"/>
            </a:xfrm>
            <a:prstGeom prst="rect">
              <a:avLst/>
            </a:prstGeom>
            <a:noFill/>
          </p:spPr>
          <p:txBody>
            <a:bodyPr wrap="none" rtlCol="0">
              <a:spAutoFit/>
            </a:bodyPr>
            <a:lstStyle/>
            <a:p>
              <a:r>
                <a:rPr lang="en-GB" dirty="0" smtClean="0"/>
                <a:t>b</a:t>
              </a:r>
              <a:endParaRPr lang="en-GB" dirty="0"/>
            </a:p>
          </p:txBody>
        </p:sp>
        <p:sp>
          <p:nvSpPr>
            <p:cNvPr id="43" name="TextBox 42"/>
            <p:cNvSpPr txBox="1"/>
            <p:nvPr/>
          </p:nvSpPr>
          <p:spPr>
            <a:xfrm>
              <a:off x="2486010" y="5642860"/>
              <a:ext cx="300082" cy="369332"/>
            </a:xfrm>
            <a:prstGeom prst="rect">
              <a:avLst/>
            </a:prstGeom>
            <a:noFill/>
          </p:spPr>
          <p:txBody>
            <a:bodyPr wrap="none" rtlCol="0">
              <a:spAutoFit/>
            </a:bodyPr>
            <a:lstStyle/>
            <a:p>
              <a:r>
                <a:rPr lang="en-GB" dirty="0" smtClean="0"/>
                <a:t>c</a:t>
              </a:r>
              <a:endParaRPr lang="en-GB" dirty="0"/>
            </a:p>
          </p:txBody>
        </p:sp>
        <p:sp>
          <p:nvSpPr>
            <p:cNvPr id="44" name="TextBox 43"/>
            <p:cNvSpPr txBox="1"/>
            <p:nvPr/>
          </p:nvSpPr>
          <p:spPr>
            <a:xfrm>
              <a:off x="3158964" y="5642860"/>
              <a:ext cx="312906" cy="369332"/>
            </a:xfrm>
            <a:prstGeom prst="rect">
              <a:avLst/>
            </a:prstGeom>
            <a:noFill/>
          </p:spPr>
          <p:txBody>
            <a:bodyPr wrap="none" rtlCol="0">
              <a:spAutoFit/>
            </a:bodyPr>
            <a:lstStyle/>
            <a:p>
              <a:r>
                <a:rPr lang="en-GB" dirty="0" smtClean="0"/>
                <a:t>a</a:t>
              </a:r>
              <a:endParaRPr lang="en-GB" dirty="0"/>
            </a:p>
          </p:txBody>
        </p:sp>
        <p:sp>
          <p:nvSpPr>
            <p:cNvPr id="45" name="TextBox 44"/>
            <p:cNvSpPr txBox="1"/>
            <p:nvPr/>
          </p:nvSpPr>
          <p:spPr>
            <a:xfrm>
              <a:off x="3836190" y="5642860"/>
              <a:ext cx="312906" cy="369332"/>
            </a:xfrm>
            <a:prstGeom prst="rect">
              <a:avLst/>
            </a:prstGeom>
            <a:noFill/>
          </p:spPr>
          <p:txBody>
            <a:bodyPr wrap="none" rtlCol="0">
              <a:spAutoFit/>
            </a:bodyPr>
            <a:lstStyle/>
            <a:p>
              <a:r>
                <a:rPr lang="en-GB" dirty="0" smtClean="0"/>
                <a:t>e</a:t>
              </a:r>
              <a:endParaRPr lang="en-GB" dirty="0"/>
            </a:p>
          </p:txBody>
        </p:sp>
        <p:sp>
          <p:nvSpPr>
            <p:cNvPr id="46" name="TextBox 45"/>
            <p:cNvSpPr txBox="1"/>
            <p:nvPr/>
          </p:nvSpPr>
          <p:spPr>
            <a:xfrm>
              <a:off x="5006346" y="5642860"/>
              <a:ext cx="312906" cy="369332"/>
            </a:xfrm>
            <a:prstGeom prst="rect">
              <a:avLst/>
            </a:prstGeom>
            <a:noFill/>
          </p:spPr>
          <p:txBody>
            <a:bodyPr wrap="none" rtlCol="0">
              <a:spAutoFit/>
            </a:bodyPr>
            <a:lstStyle/>
            <a:p>
              <a:r>
                <a:rPr lang="en-GB" dirty="0" smtClean="0"/>
                <a:t>d</a:t>
              </a:r>
              <a:endParaRPr lang="en-GB" dirty="0"/>
            </a:p>
          </p:txBody>
        </p:sp>
        <p:sp>
          <p:nvSpPr>
            <p:cNvPr id="47" name="TextBox 46"/>
            <p:cNvSpPr txBox="1"/>
            <p:nvPr/>
          </p:nvSpPr>
          <p:spPr>
            <a:xfrm>
              <a:off x="5612860" y="5642860"/>
              <a:ext cx="312906" cy="369332"/>
            </a:xfrm>
            <a:prstGeom prst="rect">
              <a:avLst/>
            </a:prstGeom>
            <a:noFill/>
          </p:spPr>
          <p:txBody>
            <a:bodyPr wrap="none" rtlCol="0">
              <a:spAutoFit/>
            </a:bodyPr>
            <a:lstStyle/>
            <a:p>
              <a:r>
                <a:rPr lang="en-GB" dirty="0" smtClean="0"/>
                <a:t>g</a:t>
              </a:r>
              <a:endParaRPr lang="en-GB" dirty="0"/>
            </a:p>
          </p:txBody>
        </p:sp>
      </p:grpSp>
      <p:sp>
        <p:nvSpPr>
          <p:cNvPr id="74" name="TextBox 73"/>
          <p:cNvSpPr txBox="1"/>
          <p:nvPr/>
        </p:nvSpPr>
        <p:spPr>
          <a:xfrm>
            <a:off x="2438868" y="4391976"/>
            <a:ext cx="2236510" cy="369332"/>
          </a:xfrm>
          <a:prstGeom prst="rect">
            <a:avLst/>
          </a:prstGeom>
          <a:noFill/>
        </p:spPr>
        <p:txBody>
          <a:bodyPr wrap="none" rtlCol="0">
            <a:spAutoFit/>
          </a:bodyPr>
          <a:lstStyle/>
          <a:p>
            <a:r>
              <a:rPr lang="en-GB" dirty="0" smtClean="0"/>
              <a:t>8, 4, 9 all equivalent</a:t>
            </a:r>
            <a:endParaRPr lang="en-GB"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Connector 81"/>
          <p:cNvCxnSpPr>
            <a:endCxn id="138" idx="4"/>
          </p:cNvCxnSpPr>
          <p:nvPr/>
        </p:nvCxnSpPr>
        <p:spPr>
          <a:xfrm rot="16200000" flipH="1">
            <a:off x="3326228" y="6629517"/>
            <a:ext cx="3420456" cy="25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134" idx="2"/>
          </p:cNvCxnSpPr>
          <p:nvPr/>
        </p:nvCxnSpPr>
        <p:spPr>
          <a:xfrm rot="10800000" flipV="1">
            <a:off x="4177080" y="6355740"/>
            <a:ext cx="1862269" cy="838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161412"/>
            <a:ext cx="6172200" cy="1524000"/>
          </a:xfrm>
        </p:spPr>
        <p:txBody>
          <a:bodyPr/>
          <a:lstStyle/>
          <a:p>
            <a:r>
              <a:rPr lang="en-GB" dirty="0" err="1" smtClean="0"/>
              <a:t>Unrooted</a:t>
            </a:r>
            <a:r>
              <a:rPr lang="en-GB" dirty="0" smtClean="0"/>
              <a:t> trees</a:t>
            </a:r>
            <a:endParaRPr lang="en-GB" dirty="0"/>
          </a:p>
        </p:txBody>
      </p:sp>
      <p:sp>
        <p:nvSpPr>
          <p:cNvPr id="3" name="Content Placeholder 2"/>
          <p:cNvSpPr>
            <a:spLocks noGrp="1"/>
          </p:cNvSpPr>
          <p:nvPr>
            <p:ph idx="1"/>
          </p:nvPr>
        </p:nvSpPr>
        <p:spPr>
          <a:xfrm>
            <a:off x="548226" y="1444725"/>
            <a:ext cx="6172200" cy="6034088"/>
          </a:xfrm>
        </p:spPr>
        <p:txBody>
          <a:bodyPr/>
          <a:lstStyle/>
          <a:p>
            <a:r>
              <a:rPr lang="en-GB" sz="2000" dirty="0" smtClean="0"/>
              <a:t>An </a:t>
            </a:r>
            <a:r>
              <a:rPr lang="en-GB" sz="2000" u="sng" dirty="0" err="1" smtClean="0"/>
              <a:t>unrooted</a:t>
            </a:r>
            <a:r>
              <a:rPr lang="en-GB" sz="2000" dirty="0" smtClean="0"/>
              <a:t> tree has </a:t>
            </a:r>
            <a:r>
              <a:rPr lang="en-GB" sz="2000" u="sng" dirty="0" smtClean="0"/>
              <a:t>sequence</a:t>
            </a:r>
            <a:r>
              <a:rPr lang="en-GB" sz="2000" dirty="0" smtClean="0"/>
              <a:t>s (instead of sites) as vertices. Some sequences are inferred in general</a:t>
            </a:r>
          </a:p>
          <a:p>
            <a:r>
              <a:rPr lang="en-GB" sz="2000" dirty="0" smtClean="0"/>
              <a:t>Edges between sequences contain the mutations separating them</a:t>
            </a:r>
          </a:p>
          <a:p>
            <a:r>
              <a:rPr lang="en-GB" sz="2000" dirty="0" smtClean="0"/>
              <a:t>A simple way to construct an </a:t>
            </a:r>
            <a:r>
              <a:rPr lang="en-GB" sz="2000" dirty="0" err="1" smtClean="0"/>
              <a:t>unrooted</a:t>
            </a:r>
            <a:r>
              <a:rPr lang="en-GB" sz="2000" dirty="0" smtClean="0"/>
              <a:t> tree from data is to construct a </a:t>
            </a:r>
            <a:r>
              <a:rPr lang="en-GB" sz="2000" i="1" dirty="0" smtClean="0"/>
              <a:t>rooted</a:t>
            </a:r>
            <a:r>
              <a:rPr lang="en-GB" sz="2000" dirty="0" smtClean="0"/>
              <a:t> tree, then “remove” root</a:t>
            </a:r>
          </a:p>
          <a:p>
            <a:r>
              <a:rPr lang="en-GB" sz="2000" dirty="0" smtClean="0"/>
              <a:t>In general, multiple (rooted) gene trees can give the same </a:t>
            </a:r>
            <a:r>
              <a:rPr lang="en-GB" sz="2000" dirty="0" err="1" smtClean="0"/>
              <a:t>unrooted</a:t>
            </a:r>
            <a:r>
              <a:rPr lang="en-GB" sz="2000" dirty="0" smtClean="0"/>
              <a:t> tree.</a:t>
            </a:r>
          </a:p>
          <a:p>
            <a:r>
              <a:rPr lang="en-GB" sz="2000" dirty="0" smtClean="0"/>
              <a:t>Straighten line to root, slide each mutation up from its vertex, and collapse edges with no mutations:</a:t>
            </a:r>
          </a:p>
          <a:p>
            <a:endParaRPr lang="en-GB" sz="2000" dirty="0" smtClean="0"/>
          </a:p>
          <a:p>
            <a:pPr>
              <a:buNone/>
            </a:pPr>
            <a:r>
              <a:rPr lang="en-GB" sz="2000" b="1" dirty="0" smtClean="0"/>
              <a:t>Example 1</a:t>
            </a:r>
          </a:p>
          <a:p>
            <a:pPr>
              <a:buNone/>
            </a:pPr>
            <a:endParaRPr lang="en-GB" sz="2000" dirty="0"/>
          </a:p>
        </p:txBody>
      </p:sp>
      <p:cxnSp>
        <p:nvCxnSpPr>
          <p:cNvPr id="13" name="Straight Connector 12"/>
          <p:cNvCxnSpPr>
            <a:endCxn id="27" idx="1"/>
          </p:cNvCxnSpPr>
          <p:nvPr/>
        </p:nvCxnSpPr>
        <p:spPr>
          <a:xfrm rot="10800000" flipV="1">
            <a:off x="1598672" y="5811472"/>
            <a:ext cx="394562" cy="277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265612" y="6449584"/>
            <a:ext cx="1667142" cy="946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764264" y="7316374"/>
            <a:ext cx="722428" cy="157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2657" y="6186629"/>
            <a:ext cx="1667142" cy="1472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V="1">
            <a:off x="948333" y="7132304"/>
            <a:ext cx="722428" cy="525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949295" y="6712539"/>
            <a:ext cx="1667142" cy="420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1835363" y="7145189"/>
            <a:ext cx="841552" cy="611287"/>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994186" y="6981536"/>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TextBox 20"/>
          <p:cNvSpPr txBox="1"/>
          <p:nvPr/>
        </p:nvSpPr>
        <p:spPr>
          <a:xfrm>
            <a:off x="1072761" y="6922903"/>
            <a:ext cx="182820" cy="228017"/>
          </a:xfrm>
          <a:prstGeom prst="rect">
            <a:avLst/>
          </a:prstGeom>
          <a:noFill/>
        </p:spPr>
        <p:txBody>
          <a:bodyPr wrap="none" rtlCol="0">
            <a:spAutoFit/>
          </a:bodyPr>
          <a:lstStyle/>
          <a:p>
            <a:r>
              <a:rPr lang="en-GB" dirty="0" smtClean="0"/>
              <a:t>5</a:t>
            </a:r>
            <a:endParaRPr lang="en-GB" dirty="0"/>
          </a:p>
        </p:txBody>
      </p:sp>
      <p:sp>
        <p:nvSpPr>
          <p:cNvPr id="22" name="Oval 21"/>
          <p:cNvSpPr/>
          <p:nvPr/>
        </p:nvSpPr>
        <p:spPr>
          <a:xfrm>
            <a:off x="1809036" y="7095545"/>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TextBox 22"/>
          <p:cNvSpPr txBox="1"/>
          <p:nvPr/>
        </p:nvSpPr>
        <p:spPr>
          <a:xfrm>
            <a:off x="1887611" y="7036912"/>
            <a:ext cx="182820" cy="369332"/>
          </a:xfrm>
          <a:prstGeom prst="rect">
            <a:avLst/>
          </a:prstGeom>
          <a:noFill/>
        </p:spPr>
        <p:txBody>
          <a:bodyPr wrap="square" rtlCol="0">
            <a:spAutoFit/>
          </a:bodyPr>
          <a:lstStyle/>
          <a:p>
            <a:r>
              <a:rPr lang="en-GB" dirty="0" smtClean="0"/>
              <a:t>8</a:t>
            </a:r>
            <a:endParaRPr lang="en-GB" dirty="0"/>
          </a:p>
        </p:txBody>
      </p:sp>
      <p:sp>
        <p:nvSpPr>
          <p:cNvPr id="24" name="Oval 23"/>
          <p:cNvSpPr/>
          <p:nvPr/>
        </p:nvSpPr>
        <p:spPr>
          <a:xfrm>
            <a:off x="2308961" y="7478813"/>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TextBox 24"/>
          <p:cNvSpPr txBox="1"/>
          <p:nvPr/>
        </p:nvSpPr>
        <p:spPr>
          <a:xfrm>
            <a:off x="2387536" y="7420180"/>
            <a:ext cx="182820" cy="228017"/>
          </a:xfrm>
          <a:prstGeom prst="rect">
            <a:avLst/>
          </a:prstGeom>
          <a:noFill/>
        </p:spPr>
        <p:txBody>
          <a:bodyPr wrap="none" rtlCol="0">
            <a:spAutoFit/>
          </a:bodyPr>
          <a:lstStyle/>
          <a:p>
            <a:r>
              <a:rPr lang="en-GB" dirty="0" smtClean="0"/>
              <a:t>7</a:t>
            </a:r>
            <a:endParaRPr lang="en-GB" dirty="0"/>
          </a:p>
        </p:txBody>
      </p:sp>
      <p:sp>
        <p:nvSpPr>
          <p:cNvPr id="26" name="Oval 25"/>
          <p:cNvSpPr/>
          <p:nvPr/>
        </p:nvSpPr>
        <p:spPr>
          <a:xfrm>
            <a:off x="1520097" y="60339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TextBox 26"/>
          <p:cNvSpPr txBox="1"/>
          <p:nvPr/>
        </p:nvSpPr>
        <p:spPr>
          <a:xfrm>
            <a:off x="1598672" y="5975324"/>
            <a:ext cx="182820" cy="228017"/>
          </a:xfrm>
          <a:prstGeom prst="rect">
            <a:avLst/>
          </a:prstGeom>
          <a:noFill/>
        </p:spPr>
        <p:txBody>
          <a:bodyPr wrap="none" rtlCol="0">
            <a:spAutoFit/>
          </a:bodyPr>
          <a:lstStyle/>
          <a:p>
            <a:r>
              <a:rPr lang="en-GB" dirty="0" smtClean="0"/>
              <a:t>2</a:t>
            </a:r>
            <a:endParaRPr lang="en-GB" dirty="0"/>
          </a:p>
        </p:txBody>
      </p:sp>
      <p:sp>
        <p:nvSpPr>
          <p:cNvPr id="28" name="Oval 27"/>
          <p:cNvSpPr/>
          <p:nvPr/>
        </p:nvSpPr>
        <p:spPr>
          <a:xfrm>
            <a:off x="1624907" y="6422761"/>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TextBox 28"/>
          <p:cNvSpPr txBox="1"/>
          <p:nvPr/>
        </p:nvSpPr>
        <p:spPr>
          <a:xfrm>
            <a:off x="1703483" y="6282228"/>
            <a:ext cx="312906" cy="369332"/>
          </a:xfrm>
          <a:prstGeom prst="rect">
            <a:avLst/>
          </a:prstGeom>
          <a:noFill/>
        </p:spPr>
        <p:txBody>
          <a:bodyPr wrap="none" rtlCol="0">
            <a:spAutoFit/>
          </a:bodyPr>
          <a:lstStyle/>
          <a:p>
            <a:r>
              <a:rPr lang="en-GB" dirty="0" smtClean="0"/>
              <a:t>4</a:t>
            </a:r>
          </a:p>
        </p:txBody>
      </p:sp>
      <p:sp>
        <p:nvSpPr>
          <p:cNvPr id="30" name="Oval 29"/>
          <p:cNvSpPr/>
          <p:nvPr/>
        </p:nvSpPr>
        <p:spPr>
          <a:xfrm>
            <a:off x="1703483" y="6753519"/>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TextBox 30"/>
          <p:cNvSpPr txBox="1"/>
          <p:nvPr/>
        </p:nvSpPr>
        <p:spPr>
          <a:xfrm>
            <a:off x="1782058" y="6694886"/>
            <a:ext cx="312906" cy="369332"/>
          </a:xfrm>
          <a:prstGeom prst="rect">
            <a:avLst/>
          </a:prstGeom>
          <a:noFill/>
        </p:spPr>
        <p:txBody>
          <a:bodyPr wrap="none" rtlCol="0">
            <a:spAutoFit/>
          </a:bodyPr>
          <a:lstStyle/>
          <a:p>
            <a:r>
              <a:rPr lang="en-GB" dirty="0" smtClean="0"/>
              <a:t>9</a:t>
            </a:r>
            <a:endParaRPr lang="en-GB" dirty="0"/>
          </a:p>
        </p:txBody>
      </p:sp>
      <p:sp>
        <p:nvSpPr>
          <p:cNvPr id="32" name="Oval 31"/>
          <p:cNvSpPr/>
          <p:nvPr/>
        </p:nvSpPr>
        <p:spPr>
          <a:xfrm>
            <a:off x="811366" y="6853491"/>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TextBox 32"/>
          <p:cNvSpPr txBox="1"/>
          <p:nvPr/>
        </p:nvSpPr>
        <p:spPr>
          <a:xfrm>
            <a:off x="706137" y="6544301"/>
            <a:ext cx="182820" cy="228017"/>
          </a:xfrm>
          <a:prstGeom prst="rect">
            <a:avLst/>
          </a:prstGeom>
          <a:noFill/>
        </p:spPr>
        <p:txBody>
          <a:bodyPr wrap="none" rtlCol="0">
            <a:spAutoFit/>
          </a:bodyPr>
          <a:lstStyle/>
          <a:p>
            <a:r>
              <a:rPr lang="en-GB" dirty="0" smtClean="0"/>
              <a:t>3</a:t>
            </a:r>
            <a:endParaRPr lang="en-GB" dirty="0"/>
          </a:p>
        </p:txBody>
      </p:sp>
      <p:sp>
        <p:nvSpPr>
          <p:cNvPr id="34" name="Oval 33"/>
          <p:cNvSpPr/>
          <p:nvPr/>
        </p:nvSpPr>
        <p:spPr>
          <a:xfrm>
            <a:off x="1258702" y="7364804"/>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TextBox 34"/>
          <p:cNvSpPr txBox="1"/>
          <p:nvPr/>
        </p:nvSpPr>
        <p:spPr>
          <a:xfrm>
            <a:off x="1337277" y="7306171"/>
            <a:ext cx="182820" cy="228017"/>
          </a:xfrm>
          <a:prstGeom prst="rect">
            <a:avLst/>
          </a:prstGeom>
          <a:noFill/>
        </p:spPr>
        <p:txBody>
          <a:bodyPr wrap="none" rtlCol="0">
            <a:spAutoFit/>
          </a:bodyPr>
          <a:lstStyle/>
          <a:p>
            <a:r>
              <a:rPr lang="en-GB" dirty="0" smtClean="0"/>
              <a:t>6</a:t>
            </a:r>
            <a:endParaRPr lang="en-GB" dirty="0"/>
          </a:p>
        </p:txBody>
      </p:sp>
      <p:sp>
        <p:nvSpPr>
          <p:cNvPr id="36" name="Oval 35"/>
          <p:cNvSpPr/>
          <p:nvPr/>
        </p:nvSpPr>
        <p:spPr>
          <a:xfrm>
            <a:off x="785196" y="7368063"/>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TextBox 36"/>
          <p:cNvSpPr txBox="1"/>
          <p:nvPr/>
        </p:nvSpPr>
        <p:spPr>
          <a:xfrm>
            <a:off x="863771" y="7309430"/>
            <a:ext cx="182820" cy="228017"/>
          </a:xfrm>
          <a:prstGeom prst="rect">
            <a:avLst/>
          </a:prstGeom>
          <a:noFill/>
        </p:spPr>
        <p:txBody>
          <a:bodyPr wrap="none" rtlCol="0">
            <a:spAutoFit/>
          </a:bodyPr>
          <a:lstStyle/>
          <a:p>
            <a:r>
              <a:rPr lang="en-GB" dirty="0" smtClean="0"/>
              <a:t>1</a:t>
            </a:r>
            <a:endParaRPr lang="en-GB" dirty="0"/>
          </a:p>
        </p:txBody>
      </p:sp>
      <p:cxnSp>
        <p:nvCxnSpPr>
          <p:cNvPr id="38" name="Straight Connector 37"/>
          <p:cNvCxnSpPr/>
          <p:nvPr/>
        </p:nvCxnSpPr>
        <p:spPr>
          <a:xfrm rot="16200000" flipV="1">
            <a:off x="1546641" y="6258067"/>
            <a:ext cx="1945000" cy="1051819"/>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544" y="7756476"/>
            <a:ext cx="145357" cy="228017"/>
          </a:xfrm>
          <a:prstGeom prst="rect">
            <a:avLst/>
          </a:prstGeom>
          <a:noFill/>
        </p:spPr>
        <p:txBody>
          <a:bodyPr wrap="none" rtlCol="0">
            <a:spAutoFit/>
          </a:bodyPr>
          <a:lstStyle/>
          <a:p>
            <a:r>
              <a:rPr lang="en-GB" dirty="0" smtClean="0"/>
              <a:t>f</a:t>
            </a:r>
            <a:endParaRPr lang="en-GB" dirty="0"/>
          </a:p>
        </p:txBody>
      </p:sp>
      <p:sp>
        <p:nvSpPr>
          <p:cNvPr id="7" name="TextBox 6"/>
          <p:cNvSpPr txBox="1"/>
          <p:nvPr/>
        </p:nvSpPr>
        <p:spPr>
          <a:xfrm>
            <a:off x="548226" y="7750740"/>
            <a:ext cx="312906" cy="369332"/>
          </a:xfrm>
          <a:prstGeom prst="rect">
            <a:avLst/>
          </a:prstGeom>
          <a:noFill/>
        </p:spPr>
        <p:txBody>
          <a:bodyPr wrap="none" rtlCol="0">
            <a:spAutoFit/>
          </a:bodyPr>
          <a:lstStyle/>
          <a:p>
            <a:r>
              <a:rPr lang="en-GB" dirty="0" smtClean="0"/>
              <a:t>b</a:t>
            </a:r>
            <a:endParaRPr lang="en-GB" dirty="0"/>
          </a:p>
        </p:txBody>
      </p:sp>
      <p:sp>
        <p:nvSpPr>
          <p:cNvPr id="8" name="TextBox 7"/>
          <p:cNvSpPr txBox="1"/>
          <p:nvPr/>
        </p:nvSpPr>
        <p:spPr>
          <a:xfrm>
            <a:off x="1126727" y="7750740"/>
            <a:ext cx="175328" cy="228017"/>
          </a:xfrm>
          <a:prstGeom prst="rect">
            <a:avLst/>
          </a:prstGeom>
          <a:noFill/>
        </p:spPr>
        <p:txBody>
          <a:bodyPr wrap="none" rtlCol="0">
            <a:spAutoFit/>
          </a:bodyPr>
          <a:lstStyle/>
          <a:p>
            <a:r>
              <a:rPr lang="en-GB" dirty="0" smtClean="0"/>
              <a:t>c</a:t>
            </a:r>
            <a:endParaRPr lang="en-GB" dirty="0"/>
          </a:p>
        </p:txBody>
      </p:sp>
      <p:sp>
        <p:nvSpPr>
          <p:cNvPr id="9" name="TextBox 8"/>
          <p:cNvSpPr txBox="1"/>
          <p:nvPr/>
        </p:nvSpPr>
        <p:spPr>
          <a:xfrm>
            <a:off x="1519911" y="7750740"/>
            <a:ext cx="182821" cy="228017"/>
          </a:xfrm>
          <a:prstGeom prst="rect">
            <a:avLst/>
          </a:prstGeom>
          <a:noFill/>
        </p:spPr>
        <p:txBody>
          <a:bodyPr wrap="none" rtlCol="0">
            <a:spAutoFit/>
          </a:bodyPr>
          <a:lstStyle/>
          <a:p>
            <a:r>
              <a:rPr lang="en-GB" dirty="0" smtClean="0"/>
              <a:t>a</a:t>
            </a:r>
            <a:endParaRPr lang="en-GB" dirty="0"/>
          </a:p>
        </p:txBody>
      </p:sp>
      <p:sp>
        <p:nvSpPr>
          <p:cNvPr id="10" name="TextBox 9"/>
          <p:cNvSpPr txBox="1"/>
          <p:nvPr/>
        </p:nvSpPr>
        <p:spPr>
          <a:xfrm>
            <a:off x="1915592" y="7750740"/>
            <a:ext cx="182821" cy="228017"/>
          </a:xfrm>
          <a:prstGeom prst="rect">
            <a:avLst/>
          </a:prstGeom>
          <a:noFill/>
        </p:spPr>
        <p:txBody>
          <a:bodyPr wrap="none" rtlCol="0">
            <a:spAutoFit/>
          </a:bodyPr>
          <a:lstStyle/>
          <a:p>
            <a:r>
              <a:rPr lang="en-GB" dirty="0" smtClean="0"/>
              <a:t>e</a:t>
            </a:r>
            <a:endParaRPr lang="en-GB" dirty="0"/>
          </a:p>
        </p:txBody>
      </p:sp>
      <p:sp>
        <p:nvSpPr>
          <p:cNvPr id="11" name="TextBox 10"/>
          <p:cNvSpPr txBox="1"/>
          <p:nvPr/>
        </p:nvSpPr>
        <p:spPr>
          <a:xfrm>
            <a:off x="2599275" y="7750740"/>
            <a:ext cx="182821" cy="228017"/>
          </a:xfrm>
          <a:prstGeom prst="rect">
            <a:avLst/>
          </a:prstGeom>
          <a:noFill/>
        </p:spPr>
        <p:txBody>
          <a:bodyPr wrap="none" rtlCol="0">
            <a:spAutoFit/>
          </a:bodyPr>
          <a:lstStyle/>
          <a:p>
            <a:r>
              <a:rPr lang="en-GB" dirty="0" smtClean="0"/>
              <a:t>d</a:t>
            </a:r>
            <a:endParaRPr lang="en-GB" dirty="0"/>
          </a:p>
        </p:txBody>
      </p:sp>
      <p:sp>
        <p:nvSpPr>
          <p:cNvPr id="12" name="TextBox 11"/>
          <p:cNvSpPr txBox="1"/>
          <p:nvPr/>
        </p:nvSpPr>
        <p:spPr>
          <a:xfrm>
            <a:off x="2953640" y="7750740"/>
            <a:ext cx="182821" cy="228017"/>
          </a:xfrm>
          <a:prstGeom prst="rect">
            <a:avLst/>
          </a:prstGeom>
          <a:noFill/>
        </p:spPr>
        <p:txBody>
          <a:bodyPr wrap="none" rtlCol="0">
            <a:spAutoFit/>
          </a:bodyPr>
          <a:lstStyle/>
          <a:p>
            <a:r>
              <a:rPr lang="en-GB" dirty="0" smtClean="0"/>
              <a:t>g</a:t>
            </a:r>
            <a:endParaRPr lang="en-GB" dirty="0"/>
          </a:p>
        </p:txBody>
      </p:sp>
      <p:sp>
        <p:nvSpPr>
          <p:cNvPr id="39" name="TextBox 38"/>
          <p:cNvSpPr txBox="1"/>
          <p:nvPr/>
        </p:nvSpPr>
        <p:spPr>
          <a:xfrm>
            <a:off x="957844" y="8172450"/>
            <a:ext cx="928459" cy="369332"/>
          </a:xfrm>
          <a:prstGeom prst="rect">
            <a:avLst/>
          </a:prstGeom>
          <a:noFill/>
        </p:spPr>
        <p:txBody>
          <a:bodyPr wrap="none" rtlCol="0">
            <a:spAutoFit/>
          </a:bodyPr>
          <a:lstStyle/>
          <a:p>
            <a:r>
              <a:rPr lang="en-GB" dirty="0" smtClean="0"/>
              <a:t>Rooted</a:t>
            </a:r>
            <a:endParaRPr lang="en-GB" dirty="0"/>
          </a:p>
        </p:txBody>
      </p:sp>
      <p:grpSp>
        <p:nvGrpSpPr>
          <p:cNvPr id="4" name="Group 84"/>
          <p:cNvGrpSpPr/>
          <p:nvPr/>
        </p:nvGrpSpPr>
        <p:grpSpPr>
          <a:xfrm>
            <a:off x="5005734" y="5652144"/>
            <a:ext cx="261395" cy="228017"/>
            <a:chOff x="3707677" y="6127724"/>
            <a:chExt cx="261395" cy="228017"/>
          </a:xfrm>
        </p:grpSpPr>
        <p:sp>
          <p:nvSpPr>
            <p:cNvPr id="83" name="Oval 82"/>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4" name="TextBox 83"/>
            <p:cNvSpPr txBox="1"/>
            <p:nvPr/>
          </p:nvSpPr>
          <p:spPr>
            <a:xfrm>
              <a:off x="3786252" y="6127724"/>
              <a:ext cx="182820" cy="228017"/>
            </a:xfrm>
            <a:prstGeom prst="rect">
              <a:avLst/>
            </a:prstGeom>
            <a:noFill/>
          </p:spPr>
          <p:txBody>
            <a:bodyPr wrap="none" rtlCol="0">
              <a:spAutoFit/>
            </a:bodyPr>
            <a:lstStyle/>
            <a:p>
              <a:r>
                <a:rPr lang="en-GB" dirty="0" smtClean="0"/>
                <a:t>2</a:t>
              </a:r>
              <a:endParaRPr lang="en-GB" dirty="0"/>
            </a:p>
          </p:txBody>
        </p:sp>
      </p:grpSp>
      <p:grpSp>
        <p:nvGrpSpPr>
          <p:cNvPr id="5" name="Group 89"/>
          <p:cNvGrpSpPr/>
          <p:nvPr/>
        </p:nvGrpSpPr>
        <p:grpSpPr>
          <a:xfrm>
            <a:off x="5005734" y="6642276"/>
            <a:ext cx="391481" cy="369332"/>
            <a:chOff x="3707677" y="6127724"/>
            <a:chExt cx="391481" cy="369332"/>
          </a:xfrm>
        </p:grpSpPr>
        <p:sp>
          <p:nvSpPr>
            <p:cNvPr id="91" name="Oval 90"/>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2" name="TextBox 91"/>
            <p:cNvSpPr txBox="1"/>
            <p:nvPr/>
          </p:nvSpPr>
          <p:spPr>
            <a:xfrm>
              <a:off x="3786252" y="6127724"/>
              <a:ext cx="312906" cy="369332"/>
            </a:xfrm>
            <a:prstGeom prst="rect">
              <a:avLst/>
            </a:prstGeom>
            <a:noFill/>
          </p:spPr>
          <p:txBody>
            <a:bodyPr wrap="none" rtlCol="0">
              <a:spAutoFit/>
            </a:bodyPr>
            <a:lstStyle/>
            <a:p>
              <a:r>
                <a:rPr lang="en-GB" dirty="0" smtClean="0"/>
                <a:t>4</a:t>
              </a:r>
              <a:endParaRPr lang="en-GB" dirty="0"/>
            </a:p>
          </p:txBody>
        </p:sp>
      </p:grpSp>
      <p:grpSp>
        <p:nvGrpSpPr>
          <p:cNvPr id="40" name="Group 92"/>
          <p:cNvGrpSpPr/>
          <p:nvPr/>
        </p:nvGrpSpPr>
        <p:grpSpPr>
          <a:xfrm>
            <a:off x="5001549" y="7173064"/>
            <a:ext cx="391481" cy="369332"/>
            <a:chOff x="3707677" y="6127724"/>
            <a:chExt cx="391481" cy="369332"/>
          </a:xfrm>
        </p:grpSpPr>
        <p:sp>
          <p:nvSpPr>
            <p:cNvPr id="94" name="Oval 93"/>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5" name="TextBox 94"/>
            <p:cNvSpPr txBox="1"/>
            <p:nvPr/>
          </p:nvSpPr>
          <p:spPr>
            <a:xfrm>
              <a:off x="3786252" y="6127724"/>
              <a:ext cx="312906" cy="369332"/>
            </a:xfrm>
            <a:prstGeom prst="rect">
              <a:avLst/>
            </a:prstGeom>
            <a:noFill/>
          </p:spPr>
          <p:txBody>
            <a:bodyPr wrap="none" rtlCol="0">
              <a:spAutoFit/>
            </a:bodyPr>
            <a:lstStyle/>
            <a:p>
              <a:r>
                <a:rPr lang="en-GB" dirty="0" smtClean="0"/>
                <a:t>9</a:t>
              </a:r>
              <a:endParaRPr lang="en-GB" dirty="0"/>
            </a:p>
          </p:txBody>
        </p:sp>
      </p:grpSp>
      <p:grpSp>
        <p:nvGrpSpPr>
          <p:cNvPr id="41" name="Group 95"/>
          <p:cNvGrpSpPr/>
          <p:nvPr/>
        </p:nvGrpSpPr>
        <p:grpSpPr>
          <a:xfrm>
            <a:off x="5005734" y="7632408"/>
            <a:ext cx="391481" cy="369332"/>
            <a:chOff x="3707677" y="6127724"/>
            <a:chExt cx="391481" cy="369332"/>
          </a:xfrm>
        </p:grpSpPr>
        <p:sp>
          <p:nvSpPr>
            <p:cNvPr id="97" name="Oval 96"/>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8" name="TextBox 97"/>
            <p:cNvSpPr txBox="1"/>
            <p:nvPr/>
          </p:nvSpPr>
          <p:spPr>
            <a:xfrm>
              <a:off x="3786252" y="6127724"/>
              <a:ext cx="312906" cy="369332"/>
            </a:xfrm>
            <a:prstGeom prst="rect">
              <a:avLst/>
            </a:prstGeom>
            <a:noFill/>
          </p:spPr>
          <p:txBody>
            <a:bodyPr wrap="none" rtlCol="0">
              <a:spAutoFit/>
            </a:bodyPr>
            <a:lstStyle/>
            <a:p>
              <a:r>
                <a:rPr lang="en-GB" dirty="0" smtClean="0"/>
                <a:t>8</a:t>
              </a:r>
              <a:endParaRPr lang="en-GB" dirty="0"/>
            </a:p>
          </p:txBody>
        </p:sp>
      </p:grpSp>
      <p:cxnSp>
        <p:nvCxnSpPr>
          <p:cNvPr id="99" name="Straight Connector 98"/>
          <p:cNvCxnSpPr/>
          <p:nvPr/>
        </p:nvCxnSpPr>
        <p:spPr>
          <a:xfrm rot="10800000">
            <a:off x="5110544" y="8187193"/>
            <a:ext cx="92880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2" name="Group 104"/>
          <p:cNvGrpSpPr/>
          <p:nvPr/>
        </p:nvGrpSpPr>
        <p:grpSpPr>
          <a:xfrm>
            <a:off x="5409264" y="8131817"/>
            <a:ext cx="312906" cy="490723"/>
            <a:chOff x="3617665" y="6186357"/>
            <a:chExt cx="312906" cy="490723"/>
          </a:xfrm>
        </p:grpSpPr>
        <p:sp>
          <p:nvSpPr>
            <p:cNvPr id="106" name="Oval 105"/>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7" name="TextBox 106"/>
            <p:cNvSpPr txBox="1"/>
            <p:nvPr/>
          </p:nvSpPr>
          <p:spPr>
            <a:xfrm>
              <a:off x="3617665" y="6307748"/>
              <a:ext cx="312906" cy="369332"/>
            </a:xfrm>
            <a:prstGeom prst="rect">
              <a:avLst/>
            </a:prstGeom>
            <a:noFill/>
          </p:spPr>
          <p:txBody>
            <a:bodyPr wrap="none" rtlCol="0">
              <a:spAutoFit/>
            </a:bodyPr>
            <a:lstStyle/>
            <a:p>
              <a:r>
                <a:rPr lang="en-GB" dirty="0" smtClean="0"/>
                <a:t>7</a:t>
              </a:r>
              <a:endParaRPr lang="en-GB" dirty="0"/>
            </a:p>
          </p:txBody>
        </p:sp>
      </p:grpSp>
      <p:grpSp>
        <p:nvGrpSpPr>
          <p:cNvPr id="43" name="Group 108"/>
          <p:cNvGrpSpPr/>
          <p:nvPr/>
        </p:nvGrpSpPr>
        <p:grpSpPr>
          <a:xfrm>
            <a:off x="5409264" y="6326935"/>
            <a:ext cx="312906" cy="495365"/>
            <a:chOff x="3609024" y="6186357"/>
            <a:chExt cx="312906" cy="495365"/>
          </a:xfrm>
        </p:grpSpPr>
        <p:sp>
          <p:nvSpPr>
            <p:cNvPr id="110" name="Oval 109"/>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 name="TextBox 110"/>
            <p:cNvSpPr txBox="1"/>
            <p:nvPr/>
          </p:nvSpPr>
          <p:spPr>
            <a:xfrm>
              <a:off x="3609024" y="6312390"/>
              <a:ext cx="312906" cy="369332"/>
            </a:xfrm>
            <a:prstGeom prst="rect">
              <a:avLst/>
            </a:prstGeom>
            <a:noFill/>
          </p:spPr>
          <p:txBody>
            <a:bodyPr wrap="none" rtlCol="0">
              <a:spAutoFit/>
            </a:bodyPr>
            <a:lstStyle/>
            <a:p>
              <a:r>
                <a:rPr lang="en-GB" dirty="0" smtClean="0"/>
                <a:t>3</a:t>
              </a:r>
              <a:endParaRPr lang="en-GB" dirty="0"/>
            </a:p>
          </p:txBody>
        </p:sp>
      </p:grpSp>
      <p:cxnSp>
        <p:nvCxnSpPr>
          <p:cNvPr id="115" name="Straight Connector 114"/>
          <p:cNvCxnSpPr/>
          <p:nvPr/>
        </p:nvCxnSpPr>
        <p:spPr>
          <a:xfrm rot="5400000">
            <a:off x="3397804" y="6313424"/>
            <a:ext cx="1865428" cy="2796"/>
          </a:xfrm>
          <a:prstGeom prst="line">
            <a:avLst/>
          </a:prstGeom>
        </p:spPr>
        <p:style>
          <a:lnRef idx="1">
            <a:schemeClr val="accent1"/>
          </a:lnRef>
          <a:fillRef idx="0">
            <a:schemeClr val="accent1"/>
          </a:fillRef>
          <a:effectRef idx="0">
            <a:schemeClr val="accent1"/>
          </a:effectRef>
          <a:fontRef idx="minor">
            <a:schemeClr val="tx1"/>
          </a:fontRef>
        </p:style>
      </p:cxnSp>
      <p:grpSp>
        <p:nvGrpSpPr>
          <p:cNvPr id="44" name="Group 115"/>
          <p:cNvGrpSpPr/>
          <p:nvPr/>
        </p:nvGrpSpPr>
        <p:grpSpPr>
          <a:xfrm>
            <a:off x="4599156" y="6308752"/>
            <a:ext cx="312906" cy="513548"/>
            <a:chOff x="3617665" y="6186357"/>
            <a:chExt cx="312906" cy="513548"/>
          </a:xfrm>
        </p:grpSpPr>
        <p:sp>
          <p:nvSpPr>
            <p:cNvPr id="117" name="Oval 116"/>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TextBox 117"/>
            <p:cNvSpPr txBox="1"/>
            <p:nvPr/>
          </p:nvSpPr>
          <p:spPr>
            <a:xfrm>
              <a:off x="3617665" y="6330573"/>
              <a:ext cx="312906" cy="369332"/>
            </a:xfrm>
            <a:prstGeom prst="rect">
              <a:avLst/>
            </a:prstGeom>
            <a:noFill/>
          </p:spPr>
          <p:txBody>
            <a:bodyPr wrap="none" rtlCol="0">
              <a:spAutoFit/>
            </a:bodyPr>
            <a:lstStyle/>
            <a:p>
              <a:r>
                <a:rPr lang="en-GB" dirty="0" smtClean="0"/>
                <a:t>5</a:t>
              </a:r>
              <a:endParaRPr lang="en-GB" dirty="0"/>
            </a:p>
          </p:txBody>
        </p:sp>
      </p:grpSp>
      <p:grpSp>
        <p:nvGrpSpPr>
          <p:cNvPr id="45" name="Group 119"/>
          <p:cNvGrpSpPr/>
          <p:nvPr/>
        </p:nvGrpSpPr>
        <p:grpSpPr>
          <a:xfrm>
            <a:off x="4285419" y="6772318"/>
            <a:ext cx="391481" cy="369332"/>
            <a:chOff x="3707677" y="6127724"/>
            <a:chExt cx="391481" cy="369332"/>
          </a:xfrm>
        </p:grpSpPr>
        <p:sp>
          <p:nvSpPr>
            <p:cNvPr id="121" name="Oval 120"/>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 name="TextBox 121"/>
            <p:cNvSpPr txBox="1"/>
            <p:nvPr/>
          </p:nvSpPr>
          <p:spPr>
            <a:xfrm>
              <a:off x="3786252" y="6127724"/>
              <a:ext cx="312906" cy="369332"/>
            </a:xfrm>
            <a:prstGeom prst="rect">
              <a:avLst/>
            </a:prstGeom>
            <a:noFill/>
          </p:spPr>
          <p:txBody>
            <a:bodyPr wrap="none" rtlCol="0">
              <a:spAutoFit/>
            </a:bodyPr>
            <a:lstStyle/>
            <a:p>
              <a:r>
                <a:rPr lang="en-GB" dirty="0" smtClean="0"/>
                <a:t>6</a:t>
              </a:r>
              <a:endParaRPr lang="en-GB" dirty="0"/>
            </a:p>
          </p:txBody>
        </p:sp>
      </p:grpSp>
      <p:grpSp>
        <p:nvGrpSpPr>
          <p:cNvPr id="46" name="Group 124"/>
          <p:cNvGrpSpPr/>
          <p:nvPr/>
        </p:nvGrpSpPr>
        <p:grpSpPr>
          <a:xfrm>
            <a:off x="4285419" y="5626810"/>
            <a:ext cx="391481" cy="369332"/>
            <a:chOff x="3707677" y="6127724"/>
            <a:chExt cx="391481" cy="369332"/>
          </a:xfrm>
        </p:grpSpPr>
        <p:sp>
          <p:nvSpPr>
            <p:cNvPr id="126" name="Oval 125"/>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7" name="TextBox 126"/>
            <p:cNvSpPr txBox="1"/>
            <p:nvPr/>
          </p:nvSpPr>
          <p:spPr>
            <a:xfrm>
              <a:off x="3786252" y="6127724"/>
              <a:ext cx="312906" cy="369332"/>
            </a:xfrm>
            <a:prstGeom prst="rect">
              <a:avLst/>
            </a:prstGeom>
            <a:noFill/>
          </p:spPr>
          <p:txBody>
            <a:bodyPr wrap="none" rtlCol="0">
              <a:spAutoFit/>
            </a:bodyPr>
            <a:lstStyle/>
            <a:p>
              <a:r>
                <a:rPr lang="en-GB" dirty="0" smtClean="0"/>
                <a:t>1</a:t>
              </a:r>
              <a:endParaRPr lang="en-GB" dirty="0"/>
            </a:p>
          </p:txBody>
        </p:sp>
      </p:grpSp>
      <p:sp>
        <p:nvSpPr>
          <p:cNvPr id="131" name="TextBox 130"/>
          <p:cNvSpPr txBox="1"/>
          <p:nvPr/>
        </p:nvSpPr>
        <p:spPr>
          <a:xfrm>
            <a:off x="3789048" y="8172450"/>
            <a:ext cx="1133644" cy="369332"/>
          </a:xfrm>
          <a:prstGeom prst="rect">
            <a:avLst/>
          </a:prstGeom>
          <a:noFill/>
        </p:spPr>
        <p:txBody>
          <a:bodyPr wrap="none" rtlCol="0">
            <a:spAutoFit/>
          </a:bodyPr>
          <a:lstStyle/>
          <a:p>
            <a:r>
              <a:rPr lang="en-GB" dirty="0" err="1" smtClean="0"/>
              <a:t>Unrooted</a:t>
            </a:r>
            <a:endParaRPr lang="en-GB" dirty="0"/>
          </a:p>
        </p:txBody>
      </p:sp>
      <p:sp>
        <p:nvSpPr>
          <p:cNvPr id="132" name="Oval 131"/>
          <p:cNvSpPr>
            <a:spLocks noChangeAspect="1"/>
          </p:cNvSpPr>
          <p:nvPr/>
        </p:nvSpPr>
        <p:spPr>
          <a:xfrm>
            <a:off x="4871656" y="4932047"/>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a:t>
            </a:r>
            <a:endParaRPr lang="en-GB" dirty="0"/>
          </a:p>
        </p:txBody>
      </p:sp>
      <p:sp>
        <p:nvSpPr>
          <p:cNvPr id="133" name="Oval 132"/>
          <p:cNvSpPr>
            <a:spLocks noChangeAspect="1"/>
          </p:cNvSpPr>
          <p:nvPr/>
        </p:nvSpPr>
        <p:spPr>
          <a:xfrm>
            <a:off x="6005303" y="6220723"/>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a:t>
            </a:r>
            <a:endParaRPr lang="en-GB" dirty="0"/>
          </a:p>
        </p:txBody>
      </p:sp>
      <p:sp>
        <p:nvSpPr>
          <p:cNvPr id="134" name="Oval 133"/>
          <p:cNvSpPr>
            <a:spLocks noChangeAspect="1"/>
          </p:cNvSpPr>
          <p:nvPr/>
        </p:nvSpPr>
        <p:spPr>
          <a:xfrm>
            <a:off x="4177079" y="6229110"/>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t>
            </a:r>
            <a:endParaRPr lang="en-GB" dirty="0"/>
          </a:p>
        </p:txBody>
      </p:sp>
      <p:sp>
        <p:nvSpPr>
          <p:cNvPr id="136" name="Oval 135"/>
          <p:cNvSpPr>
            <a:spLocks noChangeAspect="1"/>
          </p:cNvSpPr>
          <p:nvPr/>
        </p:nvSpPr>
        <p:spPr>
          <a:xfrm>
            <a:off x="4177079" y="5202084"/>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a:t>
            </a:r>
            <a:endParaRPr lang="en-GB" dirty="0"/>
          </a:p>
        </p:txBody>
      </p:sp>
      <p:sp>
        <p:nvSpPr>
          <p:cNvPr id="137" name="Oval 136"/>
          <p:cNvSpPr>
            <a:spLocks noChangeAspect="1"/>
          </p:cNvSpPr>
          <p:nvPr/>
        </p:nvSpPr>
        <p:spPr>
          <a:xfrm>
            <a:off x="4177079" y="7182348"/>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sp>
        <p:nvSpPr>
          <p:cNvPr id="138" name="Oval 137"/>
          <p:cNvSpPr>
            <a:spLocks noChangeAspect="1"/>
          </p:cNvSpPr>
          <p:nvPr/>
        </p:nvSpPr>
        <p:spPr>
          <a:xfrm>
            <a:off x="4897174" y="8082468"/>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a:t>
            </a:r>
            <a:endParaRPr lang="en-GB" dirty="0"/>
          </a:p>
        </p:txBody>
      </p:sp>
      <p:sp>
        <p:nvSpPr>
          <p:cNvPr id="142" name="Oval 141"/>
          <p:cNvSpPr>
            <a:spLocks noChangeAspect="1"/>
          </p:cNvSpPr>
          <p:nvPr/>
        </p:nvSpPr>
        <p:spPr>
          <a:xfrm>
            <a:off x="6005303" y="8073184"/>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a:t>
            </a:r>
            <a:endParaRPr lang="en-GB" dirty="0"/>
          </a:p>
        </p:txBody>
      </p:sp>
      <p:sp>
        <p:nvSpPr>
          <p:cNvPr id="143" name="Oval 142"/>
          <p:cNvSpPr>
            <a:spLocks noChangeAspect="1"/>
          </p:cNvSpPr>
          <p:nvPr/>
        </p:nvSpPr>
        <p:spPr>
          <a:xfrm>
            <a:off x="4897174" y="6229110"/>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Connector 81"/>
          <p:cNvCxnSpPr>
            <a:endCxn id="138" idx="4"/>
          </p:cNvCxnSpPr>
          <p:nvPr/>
        </p:nvCxnSpPr>
        <p:spPr>
          <a:xfrm rot="16200000" flipH="1">
            <a:off x="3326228" y="6629517"/>
            <a:ext cx="3420456" cy="25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134" idx="2"/>
          </p:cNvCxnSpPr>
          <p:nvPr/>
        </p:nvCxnSpPr>
        <p:spPr>
          <a:xfrm rot="10800000" flipV="1">
            <a:off x="4177080" y="6355740"/>
            <a:ext cx="1862269" cy="838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42900" y="161412"/>
            <a:ext cx="6172200" cy="1524000"/>
          </a:xfrm>
        </p:spPr>
        <p:txBody>
          <a:bodyPr/>
          <a:lstStyle/>
          <a:p>
            <a:r>
              <a:rPr lang="en-GB" dirty="0" err="1" smtClean="0"/>
              <a:t>Unrooted</a:t>
            </a:r>
            <a:r>
              <a:rPr lang="en-GB" dirty="0" smtClean="0"/>
              <a:t> trees</a:t>
            </a:r>
            <a:endParaRPr lang="en-GB" dirty="0"/>
          </a:p>
        </p:txBody>
      </p:sp>
      <p:sp>
        <p:nvSpPr>
          <p:cNvPr id="3" name="Content Placeholder 2"/>
          <p:cNvSpPr>
            <a:spLocks noGrp="1"/>
          </p:cNvSpPr>
          <p:nvPr>
            <p:ph idx="1"/>
          </p:nvPr>
        </p:nvSpPr>
        <p:spPr>
          <a:xfrm>
            <a:off x="188568" y="971520"/>
            <a:ext cx="6172200" cy="6034088"/>
          </a:xfrm>
        </p:spPr>
        <p:txBody>
          <a:bodyPr/>
          <a:lstStyle/>
          <a:p>
            <a:pPr>
              <a:buNone/>
            </a:pPr>
            <a:endParaRPr lang="en-GB" sz="2000" dirty="0" smtClean="0"/>
          </a:p>
          <a:p>
            <a:pPr>
              <a:buNone/>
            </a:pPr>
            <a:r>
              <a:rPr lang="en-GB" sz="2000" b="1" dirty="0" smtClean="0"/>
              <a:t>Example 1</a:t>
            </a:r>
          </a:p>
          <a:p>
            <a:pPr>
              <a:buNone/>
            </a:pPr>
            <a:endParaRPr lang="en-GB" sz="2000" dirty="0"/>
          </a:p>
        </p:txBody>
      </p:sp>
      <p:grpSp>
        <p:nvGrpSpPr>
          <p:cNvPr id="4" name="Group 77"/>
          <p:cNvGrpSpPr/>
          <p:nvPr/>
        </p:nvGrpSpPr>
        <p:grpSpPr>
          <a:xfrm>
            <a:off x="31047" y="1546750"/>
            <a:ext cx="3127917" cy="2714850"/>
            <a:chOff x="8544" y="5811472"/>
            <a:chExt cx="3127917" cy="2714850"/>
          </a:xfrm>
        </p:grpSpPr>
        <p:cxnSp>
          <p:nvCxnSpPr>
            <p:cNvPr id="13" name="Straight Connector 12"/>
            <p:cNvCxnSpPr/>
            <p:nvPr/>
          </p:nvCxnSpPr>
          <p:spPr>
            <a:xfrm rot="10800000" flipV="1">
              <a:off x="1598672" y="5811472"/>
              <a:ext cx="394562" cy="2778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265612" y="6449584"/>
              <a:ext cx="1667142" cy="946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764264" y="7316374"/>
              <a:ext cx="722428" cy="157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2657" y="6186629"/>
              <a:ext cx="1667142" cy="1472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V="1">
              <a:off x="948333" y="7132304"/>
              <a:ext cx="722428" cy="525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949295" y="6712539"/>
              <a:ext cx="1667142" cy="420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0800000">
              <a:off x="1835363" y="7145189"/>
              <a:ext cx="841552" cy="611287"/>
            </a:xfrm>
            <a:prstGeom prst="line">
              <a:avLst/>
            </a:prstGeom>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994186" y="6981536"/>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TextBox 20"/>
            <p:cNvSpPr txBox="1"/>
            <p:nvPr/>
          </p:nvSpPr>
          <p:spPr>
            <a:xfrm>
              <a:off x="1072761" y="6922903"/>
              <a:ext cx="182820" cy="228017"/>
            </a:xfrm>
            <a:prstGeom prst="rect">
              <a:avLst/>
            </a:prstGeom>
            <a:noFill/>
          </p:spPr>
          <p:txBody>
            <a:bodyPr wrap="none" rtlCol="0">
              <a:spAutoFit/>
            </a:bodyPr>
            <a:lstStyle/>
            <a:p>
              <a:r>
                <a:rPr lang="en-GB" dirty="0" smtClean="0"/>
                <a:t>5</a:t>
              </a:r>
              <a:endParaRPr lang="en-GB" dirty="0"/>
            </a:p>
          </p:txBody>
        </p:sp>
        <p:sp>
          <p:nvSpPr>
            <p:cNvPr id="22" name="Oval 21"/>
            <p:cNvSpPr/>
            <p:nvPr/>
          </p:nvSpPr>
          <p:spPr>
            <a:xfrm>
              <a:off x="1809036" y="7095545"/>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TextBox 22"/>
            <p:cNvSpPr txBox="1"/>
            <p:nvPr/>
          </p:nvSpPr>
          <p:spPr>
            <a:xfrm>
              <a:off x="1887611" y="7036912"/>
              <a:ext cx="182820" cy="369332"/>
            </a:xfrm>
            <a:prstGeom prst="rect">
              <a:avLst/>
            </a:prstGeom>
            <a:noFill/>
          </p:spPr>
          <p:txBody>
            <a:bodyPr wrap="square" rtlCol="0">
              <a:spAutoFit/>
            </a:bodyPr>
            <a:lstStyle/>
            <a:p>
              <a:r>
                <a:rPr lang="en-GB" dirty="0" smtClean="0"/>
                <a:t>8</a:t>
              </a:r>
              <a:endParaRPr lang="en-GB" dirty="0"/>
            </a:p>
          </p:txBody>
        </p:sp>
        <p:sp>
          <p:nvSpPr>
            <p:cNvPr id="24" name="Oval 23"/>
            <p:cNvSpPr/>
            <p:nvPr/>
          </p:nvSpPr>
          <p:spPr>
            <a:xfrm>
              <a:off x="2308961" y="7478813"/>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TextBox 24"/>
            <p:cNvSpPr txBox="1"/>
            <p:nvPr/>
          </p:nvSpPr>
          <p:spPr>
            <a:xfrm>
              <a:off x="2387536" y="7420180"/>
              <a:ext cx="182820" cy="228017"/>
            </a:xfrm>
            <a:prstGeom prst="rect">
              <a:avLst/>
            </a:prstGeom>
            <a:noFill/>
          </p:spPr>
          <p:txBody>
            <a:bodyPr wrap="none" rtlCol="0">
              <a:spAutoFit/>
            </a:bodyPr>
            <a:lstStyle/>
            <a:p>
              <a:r>
                <a:rPr lang="en-GB" dirty="0" smtClean="0"/>
                <a:t>7</a:t>
              </a:r>
              <a:endParaRPr lang="en-GB" dirty="0"/>
            </a:p>
          </p:txBody>
        </p:sp>
        <p:sp>
          <p:nvSpPr>
            <p:cNvPr id="26" name="Oval 25"/>
            <p:cNvSpPr/>
            <p:nvPr/>
          </p:nvSpPr>
          <p:spPr>
            <a:xfrm>
              <a:off x="1520097" y="60339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TextBox 26"/>
            <p:cNvSpPr txBox="1"/>
            <p:nvPr/>
          </p:nvSpPr>
          <p:spPr>
            <a:xfrm>
              <a:off x="1598672" y="5975324"/>
              <a:ext cx="182820" cy="228017"/>
            </a:xfrm>
            <a:prstGeom prst="rect">
              <a:avLst/>
            </a:prstGeom>
            <a:noFill/>
          </p:spPr>
          <p:txBody>
            <a:bodyPr wrap="none" rtlCol="0">
              <a:spAutoFit/>
            </a:bodyPr>
            <a:lstStyle/>
            <a:p>
              <a:r>
                <a:rPr lang="en-GB" dirty="0" smtClean="0"/>
                <a:t>2</a:t>
              </a:r>
              <a:endParaRPr lang="en-GB" dirty="0"/>
            </a:p>
          </p:txBody>
        </p:sp>
        <p:sp>
          <p:nvSpPr>
            <p:cNvPr id="28" name="Oval 27"/>
            <p:cNvSpPr/>
            <p:nvPr/>
          </p:nvSpPr>
          <p:spPr>
            <a:xfrm>
              <a:off x="1624907" y="6422761"/>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TextBox 28"/>
            <p:cNvSpPr txBox="1"/>
            <p:nvPr/>
          </p:nvSpPr>
          <p:spPr>
            <a:xfrm>
              <a:off x="1703483" y="6364128"/>
              <a:ext cx="312906" cy="369332"/>
            </a:xfrm>
            <a:prstGeom prst="rect">
              <a:avLst/>
            </a:prstGeom>
            <a:noFill/>
          </p:spPr>
          <p:txBody>
            <a:bodyPr wrap="none" rtlCol="0">
              <a:spAutoFit/>
            </a:bodyPr>
            <a:lstStyle/>
            <a:p>
              <a:r>
                <a:rPr lang="en-GB" dirty="0" smtClean="0"/>
                <a:t>4</a:t>
              </a:r>
            </a:p>
          </p:txBody>
        </p:sp>
        <p:sp>
          <p:nvSpPr>
            <p:cNvPr id="30" name="Oval 29"/>
            <p:cNvSpPr/>
            <p:nvPr/>
          </p:nvSpPr>
          <p:spPr>
            <a:xfrm>
              <a:off x="1703483" y="6753519"/>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TextBox 30"/>
            <p:cNvSpPr txBox="1"/>
            <p:nvPr/>
          </p:nvSpPr>
          <p:spPr>
            <a:xfrm>
              <a:off x="1782058" y="6694886"/>
              <a:ext cx="312906" cy="369332"/>
            </a:xfrm>
            <a:prstGeom prst="rect">
              <a:avLst/>
            </a:prstGeom>
            <a:noFill/>
          </p:spPr>
          <p:txBody>
            <a:bodyPr wrap="none" rtlCol="0">
              <a:spAutoFit/>
            </a:bodyPr>
            <a:lstStyle/>
            <a:p>
              <a:r>
                <a:rPr lang="en-GB" dirty="0" smtClean="0"/>
                <a:t>9</a:t>
              </a:r>
              <a:endParaRPr lang="en-GB" dirty="0"/>
            </a:p>
          </p:txBody>
        </p:sp>
        <p:sp>
          <p:nvSpPr>
            <p:cNvPr id="32" name="Oval 31"/>
            <p:cNvSpPr/>
            <p:nvPr/>
          </p:nvSpPr>
          <p:spPr>
            <a:xfrm>
              <a:off x="811366" y="6853491"/>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TextBox 32"/>
            <p:cNvSpPr txBox="1"/>
            <p:nvPr/>
          </p:nvSpPr>
          <p:spPr>
            <a:xfrm>
              <a:off x="706137" y="6544301"/>
              <a:ext cx="182820" cy="228017"/>
            </a:xfrm>
            <a:prstGeom prst="rect">
              <a:avLst/>
            </a:prstGeom>
            <a:noFill/>
          </p:spPr>
          <p:txBody>
            <a:bodyPr wrap="none" rtlCol="0">
              <a:spAutoFit/>
            </a:bodyPr>
            <a:lstStyle/>
            <a:p>
              <a:r>
                <a:rPr lang="en-GB" dirty="0" smtClean="0"/>
                <a:t>3</a:t>
              </a:r>
              <a:endParaRPr lang="en-GB" dirty="0"/>
            </a:p>
          </p:txBody>
        </p:sp>
        <p:sp>
          <p:nvSpPr>
            <p:cNvPr id="34" name="Oval 33"/>
            <p:cNvSpPr/>
            <p:nvPr/>
          </p:nvSpPr>
          <p:spPr>
            <a:xfrm>
              <a:off x="1258702" y="7364804"/>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TextBox 34"/>
            <p:cNvSpPr txBox="1"/>
            <p:nvPr/>
          </p:nvSpPr>
          <p:spPr>
            <a:xfrm>
              <a:off x="1337277" y="7306171"/>
              <a:ext cx="182820" cy="228017"/>
            </a:xfrm>
            <a:prstGeom prst="rect">
              <a:avLst/>
            </a:prstGeom>
            <a:noFill/>
          </p:spPr>
          <p:txBody>
            <a:bodyPr wrap="none" rtlCol="0">
              <a:spAutoFit/>
            </a:bodyPr>
            <a:lstStyle/>
            <a:p>
              <a:r>
                <a:rPr lang="en-GB" dirty="0" smtClean="0"/>
                <a:t>6</a:t>
              </a:r>
              <a:endParaRPr lang="en-GB" dirty="0"/>
            </a:p>
          </p:txBody>
        </p:sp>
        <p:sp>
          <p:nvSpPr>
            <p:cNvPr id="36" name="Oval 35"/>
            <p:cNvSpPr/>
            <p:nvPr/>
          </p:nvSpPr>
          <p:spPr>
            <a:xfrm>
              <a:off x="785196" y="7368063"/>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TextBox 36"/>
            <p:cNvSpPr txBox="1"/>
            <p:nvPr/>
          </p:nvSpPr>
          <p:spPr>
            <a:xfrm>
              <a:off x="863771" y="7309430"/>
              <a:ext cx="182820" cy="228017"/>
            </a:xfrm>
            <a:prstGeom prst="rect">
              <a:avLst/>
            </a:prstGeom>
            <a:noFill/>
          </p:spPr>
          <p:txBody>
            <a:bodyPr wrap="none" rtlCol="0">
              <a:spAutoFit/>
            </a:bodyPr>
            <a:lstStyle/>
            <a:p>
              <a:r>
                <a:rPr lang="en-GB" dirty="0" smtClean="0"/>
                <a:t>1</a:t>
              </a:r>
              <a:endParaRPr lang="en-GB" dirty="0"/>
            </a:p>
          </p:txBody>
        </p:sp>
        <p:cxnSp>
          <p:nvCxnSpPr>
            <p:cNvPr id="38" name="Straight Connector 37"/>
            <p:cNvCxnSpPr/>
            <p:nvPr/>
          </p:nvCxnSpPr>
          <p:spPr>
            <a:xfrm rot="16200000" flipV="1">
              <a:off x="1546641" y="6258067"/>
              <a:ext cx="1945000" cy="1051819"/>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544" y="7756476"/>
              <a:ext cx="145357" cy="228017"/>
            </a:xfrm>
            <a:prstGeom prst="rect">
              <a:avLst/>
            </a:prstGeom>
            <a:noFill/>
          </p:spPr>
          <p:txBody>
            <a:bodyPr wrap="none" rtlCol="0">
              <a:spAutoFit/>
            </a:bodyPr>
            <a:lstStyle/>
            <a:p>
              <a:r>
                <a:rPr lang="en-GB" dirty="0" smtClean="0"/>
                <a:t>f</a:t>
              </a:r>
              <a:endParaRPr lang="en-GB" dirty="0"/>
            </a:p>
          </p:txBody>
        </p:sp>
        <p:sp>
          <p:nvSpPr>
            <p:cNvPr id="7" name="TextBox 6"/>
            <p:cNvSpPr txBox="1"/>
            <p:nvPr/>
          </p:nvSpPr>
          <p:spPr>
            <a:xfrm>
              <a:off x="548226" y="7750740"/>
              <a:ext cx="312906" cy="369332"/>
            </a:xfrm>
            <a:prstGeom prst="rect">
              <a:avLst/>
            </a:prstGeom>
            <a:noFill/>
          </p:spPr>
          <p:txBody>
            <a:bodyPr wrap="none" rtlCol="0">
              <a:spAutoFit/>
            </a:bodyPr>
            <a:lstStyle/>
            <a:p>
              <a:r>
                <a:rPr lang="en-GB" dirty="0" smtClean="0"/>
                <a:t>b</a:t>
              </a:r>
              <a:endParaRPr lang="en-GB" dirty="0"/>
            </a:p>
          </p:txBody>
        </p:sp>
        <p:sp>
          <p:nvSpPr>
            <p:cNvPr id="8" name="TextBox 7"/>
            <p:cNvSpPr txBox="1"/>
            <p:nvPr/>
          </p:nvSpPr>
          <p:spPr>
            <a:xfrm>
              <a:off x="1126727" y="7750740"/>
              <a:ext cx="175328" cy="228017"/>
            </a:xfrm>
            <a:prstGeom prst="rect">
              <a:avLst/>
            </a:prstGeom>
            <a:noFill/>
          </p:spPr>
          <p:txBody>
            <a:bodyPr wrap="none" rtlCol="0">
              <a:spAutoFit/>
            </a:bodyPr>
            <a:lstStyle/>
            <a:p>
              <a:r>
                <a:rPr lang="en-GB" dirty="0" smtClean="0"/>
                <a:t>c</a:t>
              </a:r>
              <a:endParaRPr lang="en-GB" dirty="0"/>
            </a:p>
          </p:txBody>
        </p:sp>
        <p:sp>
          <p:nvSpPr>
            <p:cNvPr id="9" name="TextBox 8"/>
            <p:cNvSpPr txBox="1"/>
            <p:nvPr/>
          </p:nvSpPr>
          <p:spPr>
            <a:xfrm>
              <a:off x="1519911" y="7750740"/>
              <a:ext cx="182821" cy="228017"/>
            </a:xfrm>
            <a:prstGeom prst="rect">
              <a:avLst/>
            </a:prstGeom>
            <a:noFill/>
          </p:spPr>
          <p:txBody>
            <a:bodyPr wrap="none" rtlCol="0">
              <a:spAutoFit/>
            </a:bodyPr>
            <a:lstStyle/>
            <a:p>
              <a:r>
                <a:rPr lang="en-GB" dirty="0" smtClean="0"/>
                <a:t>a</a:t>
              </a:r>
              <a:endParaRPr lang="en-GB" dirty="0"/>
            </a:p>
          </p:txBody>
        </p:sp>
        <p:sp>
          <p:nvSpPr>
            <p:cNvPr id="10" name="TextBox 9"/>
            <p:cNvSpPr txBox="1"/>
            <p:nvPr/>
          </p:nvSpPr>
          <p:spPr>
            <a:xfrm>
              <a:off x="1915592" y="7750740"/>
              <a:ext cx="182821" cy="228017"/>
            </a:xfrm>
            <a:prstGeom prst="rect">
              <a:avLst/>
            </a:prstGeom>
            <a:noFill/>
          </p:spPr>
          <p:txBody>
            <a:bodyPr wrap="none" rtlCol="0">
              <a:spAutoFit/>
            </a:bodyPr>
            <a:lstStyle/>
            <a:p>
              <a:r>
                <a:rPr lang="en-GB" dirty="0" smtClean="0"/>
                <a:t>e</a:t>
              </a:r>
              <a:endParaRPr lang="en-GB" dirty="0"/>
            </a:p>
          </p:txBody>
        </p:sp>
        <p:sp>
          <p:nvSpPr>
            <p:cNvPr id="11" name="TextBox 10"/>
            <p:cNvSpPr txBox="1"/>
            <p:nvPr/>
          </p:nvSpPr>
          <p:spPr>
            <a:xfrm>
              <a:off x="2599275" y="7750740"/>
              <a:ext cx="182821" cy="228017"/>
            </a:xfrm>
            <a:prstGeom prst="rect">
              <a:avLst/>
            </a:prstGeom>
            <a:noFill/>
          </p:spPr>
          <p:txBody>
            <a:bodyPr wrap="none" rtlCol="0">
              <a:spAutoFit/>
            </a:bodyPr>
            <a:lstStyle/>
            <a:p>
              <a:r>
                <a:rPr lang="en-GB" dirty="0" smtClean="0"/>
                <a:t>d</a:t>
              </a:r>
              <a:endParaRPr lang="en-GB" dirty="0"/>
            </a:p>
          </p:txBody>
        </p:sp>
        <p:sp>
          <p:nvSpPr>
            <p:cNvPr id="12" name="TextBox 11"/>
            <p:cNvSpPr txBox="1"/>
            <p:nvPr/>
          </p:nvSpPr>
          <p:spPr>
            <a:xfrm>
              <a:off x="2953640" y="7750740"/>
              <a:ext cx="182821" cy="228017"/>
            </a:xfrm>
            <a:prstGeom prst="rect">
              <a:avLst/>
            </a:prstGeom>
            <a:noFill/>
          </p:spPr>
          <p:txBody>
            <a:bodyPr wrap="none" rtlCol="0">
              <a:spAutoFit/>
            </a:bodyPr>
            <a:lstStyle/>
            <a:p>
              <a:r>
                <a:rPr lang="en-GB" dirty="0" smtClean="0"/>
                <a:t>g</a:t>
              </a:r>
              <a:endParaRPr lang="en-GB" dirty="0"/>
            </a:p>
          </p:txBody>
        </p:sp>
        <p:sp>
          <p:nvSpPr>
            <p:cNvPr id="39" name="TextBox 38"/>
            <p:cNvSpPr txBox="1"/>
            <p:nvPr/>
          </p:nvSpPr>
          <p:spPr>
            <a:xfrm>
              <a:off x="886161" y="8156990"/>
              <a:ext cx="1390124" cy="369332"/>
            </a:xfrm>
            <a:prstGeom prst="rect">
              <a:avLst/>
            </a:prstGeom>
            <a:noFill/>
          </p:spPr>
          <p:txBody>
            <a:bodyPr wrap="none" rtlCol="0">
              <a:spAutoFit/>
            </a:bodyPr>
            <a:lstStyle/>
            <a:p>
              <a:r>
                <a:rPr lang="en-GB" dirty="0" smtClean="0"/>
                <a:t>Rooted tree</a:t>
              </a:r>
              <a:endParaRPr lang="en-GB" dirty="0"/>
            </a:p>
          </p:txBody>
        </p:sp>
      </p:grpSp>
      <p:grpSp>
        <p:nvGrpSpPr>
          <p:cNvPr id="5" name="Group 84"/>
          <p:cNvGrpSpPr/>
          <p:nvPr/>
        </p:nvGrpSpPr>
        <p:grpSpPr>
          <a:xfrm>
            <a:off x="5005734" y="5652144"/>
            <a:ext cx="261395" cy="228017"/>
            <a:chOff x="3707677" y="6127724"/>
            <a:chExt cx="261395" cy="228017"/>
          </a:xfrm>
        </p:grpSpPr>
        <p:sp>
          <p:nvSpPr>
            <p:cNvPr id="83" name="Oval 82"/>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4" name="TextBox 83"/>
            <p:cNvSpPr txBox="1"/>
            <p:nvPr/>
          </p:nvSpPr>
          <p:spPr>
            <a:xfrm>
              <a:off x="3786252" y="6127724"/>
              <a:ext cx="182820" cy="228017"/>
            </a:xfrm>
            <a:prstGeom prst="rect">
              <a:avLst/>
            </a:prstGeom>
            <a:noFill/>
          </p:spPr>
          <p:txBody>
            <a:bodyPr wrap="none" rtlCol="0">
              <a:spAutoFit/>
            </a:bodyPr>
            <a:lstStyle/>
            <a:p>
              <a:r>
                <a:rPr lang="en-GB" dirty="0" smtClean="0"/>
                <a:t>2</a:t>
              </a:r>
              <a:endParaRPr lang="en-GB" dirty="0"/>
            </a:p>
          </p:txBody>
        </p:sp>
      </p:grpSp>
      <p:grpSp>
        <p:nvGrpSpPr>
          <p:cNvPr id="40" name="Group 89"/>
          <p:cNvGrpSpPr/>
          <p:nvPr/>
        </p:nvGrpSpPr>
        <p:grpSpPr>
          <a:xfrm>
            <a:off x="5005734" y="6642276"/>
            <a:ext cx="391481" cy="369332"/>
            <a:chOff x="3707677" y="6127724"/>
            <a:chExt cx="391481" cy="369332"/>
          </a:xfrm>
        </p:grpSpPr>
        <p:sp>
          <p:nvSpPr>
            <p:cNvPr id="91" name="Oval 90"/>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2" name="TextBox 91"/>
            <p:cNvSpPr txBox="1"/>
            <p:nvPr/>
          </p:nvSpPr>
          <p:spPr>
            <a:xfrm>
              <a:off x="3786252" y="6127724"/>
              <a:ext cx="312906" cy="369332"/>
            </a:xfrm>
            <a:prstGeom prst="rect">
              <a:avLst/>
            </a:prstGeom>
            <a:noFill/>
          </p:spPr>
          <p:txBody>
            <a:bodyPr wrap="none" rtlCol="0">
              <a:spAutoFit/>
            </a:bodyPr>
            <a:lstStyle/>
            <a:p>
              <a:r>
                <a:rPr lang="en-GB" dirty="0" smtClean="0"/>
                <a:t>4</a:t>
              </a:r>
              <a:endParaRPr lang="en-GB" dirty="0"/>
            </a:p>
          </p:txBody>
        </p:sp>
      </p:grpSp>
      <p:grpSp>
        <p:nvGrpSpPr>
          <p:cNvPr id="41" name="Group 92"/>
          <p:cNvGrpSpPr/>
          <p:nvPr/>
        </p:nvGrpSpPr>
        <p:grpSpPr>
          <a:xfrm>
            <a:off x="5001549" y="7173064"/>
            <a:ext cx="391481" cy="369332"/>
            <a:chOff x="3707677" y="6127724"/>
            <a:chExt cx="391481" cy="369332"/>
          </a:xfrm>
        </p:grpSpPr>
        <p:sp>
          <p:nvSpPr>
            <p:cNvPr id="94" name="Oval 93"/>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5" name="TextBox 94"/>
            <p:cNvSpPr txBox="1"/>
            <p:nvPr/>
          </p:nvSpPr>
          <p:spPr>
            <a:xfrm>
              <a:off x="3786252" y="6127724"/>
              <a:ext cx="312906" cy="369332"/>
            </a:xfrm>
            <a:prstGeom prst="rect">
              <a:avLst/>
            </a:prstGeom>
            <a:noFill/>
          </p:spPr>
          <p:txBody>
            <a:bodyPr wrap="none" rtlCol="0">
              <a:spAutoFit/>
            </a:bodyPr>
            <a:lstStyle/>
            <a:p>
              <a:r>
                <a:rPr lang="en-GB" dirty="0" smtClean="0"/>
                <a:t>9</a:t>
              </a:r>
              <a:endParaRPr lang="en-GB" dirty="0"/>
            </a:p>
          </p:txBody>
        </p:sp>
      </p:grpSp>
      <p:grpSp>
        <p:nvGrpSpPr>
          <p:cNvPr id="42" name="Group 95"/>
          <p:cNvGrpSpPr/>
          <p:nvPr/>
        </p:nvGrpSpPr>
        <p:grpSpPr>
          <a:xfrm>
            <a:off x="5005734" y="7632408"/>
            <a:ext cx="391481" cy="369332"/>
            <a:chOff x="3707677" y="6127724"/>
            <a:chExt cx="391481" cy="369332"/>
          </a:xfrm>
        </p:grpSpPr>
        <p:sp>
          <p:nvSpPr>
            <p:cNvPr id="97" name="Oval 96"/>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8" name="TextBox 97"/>
            <p:cNvSpPr txBox="1"/>
            <p:nvPr/>
          </p:nvSpPr>
          <p:spPr>
            <a:xfrm>
              <a:off x="3786252" y="6127724"/>
              <a:ext cx="312906" cy="369332"/>
            </a:xfrm>
            <a:prstGeom prst="rect">
              <a:avLst/>
            </a:prstGeom>
            <a:noFill/>
          </p:spPr>
          <p:txBody>
            <a:bodyPr wrap="none" rtlCol="0">
              <a:spAutoFit/>
            </a:bodyPr>
            <a:lstStyle/>
            <a:p>
              <a:r>
                <a:rPr lang="en-GB" dirty="0" smtClean="0"/>
                <a:t>8</a:t>
              </a:r>
              <a:endParaRPr lang="en-GB" dirty="0"/>
            </a:p>
          </p:txBody>
        </p:sp>
      </p:grpSp>
      <p:cxnSp>
        <p:nvCxnSpPr>
          <p:cNvPr id="99" name="Straight Connector 98"/>
          <p:cNvCxnSpPr/>
          <p:nvPr/>
        </p:nvCxnSpPr>
        <p:spPr>
          <a:xfrm rot="10800000">
            <a:off x="5110544" y="8187193"/>
            <a:ext cx="92880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3" name="Group 104"/>
          <p:cNvGrpSpPr/>
          <p:nvPr/>
        </p:nvGrpSpPr>
        <p:grpSpPr>
          <a:xfrm>
            <a:off x="5409264" y="8131817"/>
            <a:ext cx="312906" cy="490723"/>
            <a:chOff x="3617665" y="6186357"/>
            <a:chExt cx="312906" cy="490723"/>
          </a:xfrm>
        </p:grpSpPr>
        <p:sp>
          <p:nvSpPr>
            <p:cNvPr id="106" name="Oval 105"/>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7" name="TextBox 106"/>
            <p:cNvSpPr txBox="1"/>
            <p:nvPr/>
          </p:nvSpPr>
          <p:spPr>
            <a:xfrm>
              <a:off x="3617665" y="6307748"/>
              <a:ext cx="312906" cy="369332"/>
            </a:xfrm>
            <a:prstGeom prst="rect">
              <a:avLst/>
            </a:prstGeom>
            <a:noFill/>
          </p:spPr>
          <p:txBody>
            <a:bodyPr wrap="none" rtlCol="0">
              <a:spAutoFit/>
            </a:bodyPr>
            <a:lstStyle/>
            <a:p>
              <a:r>
                <a:rPr lang="en-GB" dirty="0" smtClean="0"/>
                <a:t>7</a:t>
              </a:r>
              <a:endParaRPr lang="en-GB" dirty="0"/>
            </a:p>
          </p:txBody>
        </p:sp>
      </p:grpSp>
      <p:grpSp>
        <p:nvGrpSpPr>
          <p:cNvPr id="44" name="Group 108"/>
          <p:cNvGrpSpPr/>
          <p:nvPr/>
        </p:nvGrpSpPr>
        <p:grpSpPr>
          <a:xfrm>
            <a:off x="5409264" y="6326935"/>
            <a:ext cx="312906" cy="495365"/>
            <a:chOff x="3609024" y="6186357"/>
            <a:chExt cx="312906" cy="495365"/>
          </a:xfrm>
        </p:grpSpPr>
        <p:sp>
          <p:nvSpPr>
            <p:cNvPr id="110" name="Oval 109"/>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1" name="TextBox 110"/>
            <p:cNvSpPr txBox="1"/>
            <p:nvPr/>
          </p:nvSpPr>
          <p:spPr>
            <a:xfrm>
              <a:off x="3609024" y="6312390"/>
              <a:ext cx="312906" cy="369332"/>
            </a:xfrm>
            <a:prstGeom prst="rect">
              <a:avLst/>
            </a:prstGeom>
            <a:noFill/>
          </p:spPr>
          <p:txBody>
            <a:bodyPr wrap="none" rtlCol="0">
              <a:spAutoFit/>
            </a:bodyPr>
            <a:lstStyle/>
            <a:p>
              <a:r>
                <a:rPr lang="en-GB" dirty="0" smtClean="0"/>
                <a:t>3</a:t>
              </a:r>
              <a:endParaRPr lang="en-GB" dirty="0"/>
            </a:p>
          </p:txBody>
        </p:sp>
      </p:grpSp>
      <p:cxnSp>
        <p:nvCxnSpPr>
          <p:cNvPr id="115" name="Straight Connector 114"/>
          <p:cNvCxnSpPr/>
          <p:nvPr/>
        </p:nvCxnSpPr>
        <p:spPr>
          <a:xfrm rot="5400000">
            <a:off x="3397804" y="6313424"/>
            <a:ext cx="1865428" cy="2796"/>
          </a:xfrm>
          <a:prstGeom prst="line">
            <a:avLst/>
          </a:prstGeom>
        </p:spPr>
        <p:style>
          <a:lnRef idx="1">
            <a:schemeClr val="accent1"/>
          </a:lnRef>
          <a:fillRef idx="0">
            <a:schemeClr val="accent1"/>
          </a:fillRef>
          <a:effectRef idx="0">
            <a:schemeClr val="accent1"/>
          </a:effectRef>
          <a:fontRef idx="minor">
            <a:schemeClr val="tx1"/>
          </a:fontRef>
        </p:style>
      </p:cxnSp>
      <p:grpSp>
        <p:nvGrpSpPr>
          <p:cNvPr id="45" name="Group 115"/>
          <p:cNvGrpSpPr/>
          <p:nvPr/>
        </p:nvGrpSpPr>
        <p:grpSpPr>
          <a:xfrm>
            <a:off x="4599156" y="6308752"/>
            <a:ext cx="312906" cy="513548"/>
            <a:chOff x="3617665" y="6186357"/>
            <a:chExt cx="312906" cy="513548"/>
          </a:xfrm>
        </p:grpSpPr>
        <p:sp>
          <p:nvSpPr>
            <p:cNvPr id="117" name="Oval 116"/>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TextBox 117"/>
            <p:cNvSpPr txBox="1"/>
            <p:nvPr/>
          </p:nvSpPr>
          <p:spPr>
            <a:xfrm>
              <a:off x="3617665" y="6330573"/>
              <a:ext cx="312906" cy="369332"/>
            </a:xfrm>
            <a:prstGeom prst="rect">
              <a:avLst/>
            </a:prstGeom>
            <a:noFill/>
          </p:spPr>
          <p:txBody>
            <a:bodyPr wrap="none" rtlCol="0">
              <a:spAutoFit/>
            </a:bodyPr>
            <a:lstStyle/>
            <a:p>
              <a:r>
                <a:rPr lang="en-GB" dirty="0" smtClean="0"/>
                <a:t>5</a:t>
              </a:r>
              <a:endParaRPr lang="en-GB" dirty="0"/>
            </a:p>
          </p:txBody>
        </p:sp>
      </p:grpSp>
      <p:grpSp>
        <p:nvGrpSpPr>
          <p:cNvPr id="46" name="Group 119"/>
          <p:cNvGrpSpPr/>
          <p:nvPr/>
        </p:nvGrpSpPr>
        <p:grpSpPr>
          <a:xfrm>
            <a:off x="4285419" y="6772318"/>
            <a:ext cx="391481" cy="369332"/>
            <a:chOff x="3707677" y="6127724"/>
            <a:chExt cx="391481" cy="369332"/>
          </a:xfrm>
        </p:grpSpPr>
        <p:sp>
          <p:nvSpPr>
            <p:cNvPr id="121" name="Oval 120"/>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 name="TextBox 121"/>
            <p:cNvSpPr txBox="1"/>
            <p:nvPr/>
          </p:nvSpPr>
          <p:spPr>
            <a:xfrm>
              <a:off x="3786252" y="6127724"/>
              <a:ext cx="312906" cy="369332"/>
            </a:xfrm>
            <a:prstGeom prst="rect">
              <a:avLst/>
            </a:prstGeom>
            <a:noFill/>
          </p:spPr>
          <p:txBody>
            <a:bodyPr wrap="none" rtlCol="0">
              <a:spAutoFit/>
            </a:bodyPr>
            <a:lstStyle/>
            <a:p>
              <a:r>
                <a:rPr lang="en-GB" dirty="0" smtClean="0"/>
                <a:t>6</a:t>
              </a:r>
              <a:endParaRPr lang="en-GB" dirty="0"/>
            </a:p>
          </p:txBody>
        </p:sp>
      </p:grpSp>
      <p:grpSp>
        <p:nvGrpSpPr>
          <p:cNvPr id="47" name="Group 124"/>
          <p:cNvGrpSpPr/>
          <p:nvPr/>
        </p:nvGrpSpPr>
        <p:grpSpPr>
          <a:xfrm>
            <a:off x="4285419" y="5626810"/>
            <a:ext cx="391481" cy="369332"/>
            <a:chOff x="3707677" y="6127724"/>
            <a:chExt cx="391481" cy="369332"/>
          </a:xfrm>
        </p:grpSpPr>
        <p:sp>
          <p:nvSpPr>
            <p:cNvPr id="126" name="Oval 125"/>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7" name="TextBox 126"/>
            <p:cNvSpPr txBox="1"/>
            <p:nvPr/>
          </p:nvSpPr>
          <p:spPr>
            <a:xfrm>
              <a:off x="3786252" y="6127724"/>
              <a:ext cx="312906" cy="369332"/>
            </a:xfrm>
            <a:prstGeom prst="rect">
              <a:avLst/>
            </a:prstGeom>
            <a:noFill/>
          </p:spPr>
          <p:txBody>
            <a:bodyPr wrap="none" rtlCol="0">
              <a:spAutoFit/>
            </a:bodyPr>
            <a:lstStyle/>
            <a:p>
              <a:r>
                <a:rPr lang="en-GB" dirty="0" smtClean="0"/>
                <a:t>1</a:t>
              </a:r>
              <a:endParaRPr lang="en-GB" dirty="0"/>
            </a:p>
          </p:txBody>
        </p:sp>
      </p:grpSp>
      <p:sp>
        <p:nvSpPr>
          <p:cNvPr id="131" name="TextBox 130"/>
          <p:cNvSpPr txBox="1"/>
          <p:nvPr/>
        </p:nvSpPr>
        <p:spPr>
          <a:xfrm>
            <a:off x="4354027" y="8523244"/>
            <a:ext cx="1851789" cy="369332"/>
          </a:xfrm>
          <a:prstGeom prst="rect">
            <a:avLst/>
          </a:prstGeom>
          <a:noFill/>
        </p:spPr>
        <p:txBody>
          <a:bodyPr wrap="none" rtlCol="0">
            <a:spAutoFit/>
          </a:bodyPr>
          <a:lstStyle/>
          <a:p>
            <a:r>
              <a:rPr lang="en-GB" dirty="0" smtClean="0"/>
              <a:t>3. </a:t>
            </a:r>
            <a:r>
              <a:rPr lang="en-GB" dirty="0" err="1" smtClean="0"/>
              <a:t>Unrooted</a:t>
            </a:r>
            <a:r>
              <a:rPr lang="en-GB" dirty="0" smtClean="0"/>
              <a:t> tree</a:t>
            </a:r>
            <a:endParaRPr lang="en-GB" dirty="0"/>
          </a:p>
        </p:txBody>
      </p:sp>
      <p:sp>
        <p:nvSpPr>
          <p:cNvPr id="132" name="Oval 131"/>
          <p:cNvSpPr>
            <a:spLocks noChangeAspect="1"/>
          </p:cNvSpPr>
          <p:nvPr/>
        </p:nvSpPr>
        <p:spPr>
          <a:xfrm>
            <a:off x="4871656" y="4932047"/>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a:t>
            </a:r>
            <a:endParaRPr lang="en-GB" dirty="0"/>
          </a:p>
        </p:txBody>
      </p:sp>
      <p:sp>
        <p:nvSpPr>
          <p:cNvPr id="133" name="Oval 132"/>
          <p:cNvSpPr>
            <a:spLocks noChangeAspect="1"/>
          </p:cNvSpPr>
          <p:nvPr/>
        </p:nvSpPr>
        <p:spPr>
          <a:xfrm>
            <a:off x="6005303" y="6220723"/>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a:t>
            </a:r>
            <a:endParaRPr lang="en-GB" dirty="0"/>
          </a:p>
        </p:txBody>
      </p:sp>
      <p:sp>
        <p:nvSpPr>
          <p:cNvPr id="134" name="Oval 133"/>
          <p:cNvSpPr>
            <a:spLocks noChangeAspect="1"/>
          </p:cNvSpPr>
          <p:nvPr/>
        </p:nvSpPr>
        <p:spPr>
          <a:xfrm>
            <a:off x="4177079" y="6229110"/>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t>
            </a:r>
            <a:endParaRPr lang="en-GB" dirty="0"/>
          </a:p>
        </p:txBody>
      </p:sp>
      <p:sp>
        <p:nvSpPr>
          <p:cNvPr id="136" name="Oval 135"/>
          <p:cNvSpPr>
            <a:spLocks noChangeAspect="1"/>
          </p:cNvSpPr>
          <p:nvPr/>
        </p:nvSpPr>
        <p:spPr>
          <a:xfrm>
            <a:off x="4177079" y="5202084"/>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a:t>
            </a:r>
            <a:endParaRPr lang="en-GB" dirty="0"/>
          </a:p>
        </p:txBody>
      </p:sp>
      <p:sp>
        <p:nvSpPr>
          <p:cNvPr id="137" name="Oval 136"/>
          <p:cNvSpPr>
            <a:spLocks noChangeAspect="1"/>
          </p:cNvSpPr>
          <p:nvPr/>
        </p:nvSpPr>
        <p:spPr>
          <a:xfrm>
            <a:off x="4177079" y="7182348"/>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sp>
        <p:nvSpPr>
          <p:cNvPr id="138" name="Oval 137"/>
          <p:cNvSpPr>
            <a:spLocks noChangeAspect="1"/>
          </p:cNvSpPr>
          <p:nvPr/>
        </p:nvSpPr>
        <p:spPr>
          <a:xfrm>
            <a:off x="4897174" y="8082468"/>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a:t>
            </a:r>
            <a:endParaRPr lang="en-GB" dirty="0"/>
          </a:p>
        </p:txBody>
      </p:sp>
      <p:sp>
        <p:nvSpPr>
          <p:cNvPr id="142" name="Oval 141"/>
          <p:cNvSpPr>
            <a:spLocks noChangeAspect="1"/>
          </p:cNvSpPr>
          <p:nvPr/>
        </p:nvSpPr>
        <p:spPr>
          <a:xfrm>
            <a:off x="6005303" y="8073184"/>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a:t>
            </a:r>
            <a:endParaRPr lang="en-GB" dirty="0"/>
          </a:p>
        </p:txBody>
      </p:sp>
      <p:sp>
        <p:nvSpPr>
          <p:cNvPr id="143" name="Oval 142"/>
          <p:cNvSpPr>
            <a:spLocks noChangeAspect="1"/>
          </p:cNvSpPr>
          <p:nvPr/>
        </p:nvSpPr>
        <p:spPr>
          <a:xfrm>
            <a:off x="4897174" y="6229110"/>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grpSp>
        <p:nvGrpSpPr>
          <p:cNvPr id="48" name="Group 78"/>
          <p:cNvGrpSpPr/>
          <p:nvPr/>
        </p:nvGrpSpPr>
        <p:grpSpPr>
          <a:xfrm>
            <a:off x="3535832" y="1331568"/>
            <a:ext cx="2773552" cy="2970396"/>
            <a:chOff x="8544" y="5571386"/>
            <a:chExt cx="2773552" cy="2970396"/>
          </a:xfrm>
        </p:grpSpPr>
        <p:cxnSp>
          <p:nvCxnSpPr>
            <p:cNvPr id="80" name="Straight Connector 79"/>
            <p:cNvCxnSpPr/>
            <p:nvPr/>
          </p:nvCxnSpPr>
          <p:spPr>
            <a:xfrm rot="10800000" flipV="1">
              <a:off x="1598673" y="5571386"/>
              <a:ext cx="656641" cy="517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flipH="1" flipV="1">
              <a:off x="265612" y="6449584"/>
              <a:ext cx="1667142" cy="946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764264" y="7316374"/>
              <a:ext cx="722428" cy="157773"/>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2657" y="6186629"/>
              <a:ext cx="1667142" cy="1472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V="1">
              <a:off x="948333" y="7132304"/>
              <a:ext cx="722428" cy="525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6200000" flipV="1">
              <a:off x="949295" y="6712539"/>
              <a:ext cx="1667142" cy="420727"/>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1835363" y="7145189"/>
              <a:ext cx="841552" cy="611287"/>
            </a:xfrm>
            <a:prstGeom prst="line">
              <a:avLst/>
            </a:prstGeom>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1163902" y="6720804"/>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6" name="TextBox 95"/>
            <p:cNvSpPr txBox="1"/>
            <p:nvPr/>
          </p:nvSpPr>
          <p:spPr>
            <a:xfrm>
              <a:off x="1265916" y="6651530"/>
              <a:ext cx="182820" cy="228017"/>
            </a:xfrm>
            <a:prstGeom prst="rect">
              <a:avLst/>
            </a:prstGeom>
            <a:noFill/>
          </p:spPr>
          <p:txBody>
            <a:bodyPr wrap="none" rtlCol="0">
              <a:spAutoFit/>
            </a:bodyPr>
            <a:lstStyle/>
            <a:p>
              <a:r>
                <a:rPr lang="en-GB" dirty="0" smtClean="0"/>
                <a:t>5</a:t>
              </a:r>
              <a:endParaRPr lang="en-GB" dirty="0"/>
            </a:p>
          </p:txBody>
        </p:sp>
        <p:sp>
          <p:nvSpPr>
            <p:cNvPr id="100" name="Oval 99"/>
            <p:cNvSpPr/>
            <p:nvPr/>
          </p:nvSpPr>
          <p:spPr>
            <a:xfrm>
              <a:off x="1777166" y="6921566"/>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1" name="TextBox 100"/>
            <p:cNvSpPr txBox="1"/>
            <p:nvPr/>
          </p:nvSpPr>
          <p:spPr>
            <a:xfrm>
              <a:off x="1887611" y="6831554"/>
              <a:ext cx="182820" cy="369332"/>
            </a:xfrm>
            <a:prstGeom prst="rect">
              <a:avLst/>
            </a:prstGeom>
            <a:noFill/>
          </p:spPr>
          <p:txBody>
            <a:bodyPr wrap="square" rtlCol="0">
              <a:spAutoFit/>
            </a:bodyPr>
            <a:lstStyle/>
            <a:p>
              <a:r>
                <a:rPr lang="en-GB" dirty="0" smtClean="0"/>
                <a:t>8</a:t>
              </a:r>
              <a:endParaRPr lang="en-GB" dirty="0"/>
            </a:p>
          </p:txBody>
        </p:sp>
        <p:sp>
          <p:nvSpPr>
            <p:cNvPr id="102" name="Oval 101"/>
            <p:cNvSpPr/>
            <p:nvPr/>
          </p:nvSpPr>
          <p:spPr>
            <a:xfrm>
              <a:off x="2308961" y="7478813"/>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3" name="TextBox 102"/>
            <p:cNvSpPr txBox="1"/>
            <p:nvPr/>
          </p:nvSpPr>
          <p:spPr>
            <a:xfrm>
              <a:off x="2387536" y="7420180"/>
              <a:ext cx="182820" cy="228017"/>
            </a:xfrm>
            <a:prstGeom prst="rect">
              <a:avLst/>
            </a:prstGeom>
            <a:noFill/>
          </p:spPr>
          <p:txBody>
            <a:bodyPr wrap="none" rtlCol="0">
              <a:spAutoFit/>
            </a:bodyPr>
            <a:lstStyle/>
            <a:p>
              <a:r>
                <a:rPr lang="en-GB" dirty="0" smtClean="0"/>
                <a:t>7</a:t>
              </a:r>
              <a:endParaRPr lang="en-GB" dirty="0"/>
            </a:p>
          </p:txBody>
        </p:sp>
        <p:sp>
          <p:nvSpPr>
            <p:cNvPr id="104" name="Oval 103"/>
            <p:cNvSpPr/>
            <p:nvPr/>
          </p:nvSpPr>
          <p:spPr>
            <a:xfrm>
              <a:off x="1793986" y="5841422"/>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5" name="TextBox 104"/>
            <p:cNvSpPr txBox="1"/>
            <p:nvPr/>
          </p:nvSpPr>
          <p:spPr>
            <a:xfrm>
              <a:off x="1805988" y="5841422"/>
              <a:ext cx="182820" cy="228017"/>
            </a:xfrm>
            <a:prstGeom prst="rect">
              <a:avLst/>
            </a:prstGeom>
            <a:noFill/>
          </p:spPr>
          <p:txBody>
            <a:bodyPr wrap="none" rtlCol="0">
              <a:spAutoFit/>
            </a:bodyPr>
            <a:lstStyle/>
            <a:p>
              <a:r>
                <a:rPr lang="en-GB" dirty="0" smtClean="0"/>
                <a:t>2</a:t>
              </a:r>
              <a:endParaRPr lang="en-GB" dirty="0"/>
            </a:p>
          </p:txBody>
        </p:sp>
        <p:sp>
          <p:nvSpPr>
            <p:cNvPr id="108" name="Oval 107"/>
            <p:cNvSpPr/>
            <p:nvPr/>
          </p:nvSpPr>
          <p:spPr>
            <a:xfrm>
              <a:off x="1624907" y="6381494"/>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9" name="TextBox 108"/>
            <p:cNvSpPr txBox="1"/>
            <p:nvPr/>
          </p:nvSpPr>
          <p:spPr>
            <a:xfrm>
              <a:off x="1703483" y="6201470"/>
              <a:ext cx="312906" cy="369332"/>
            </a:xfrm>
            <a:prstGeom prst="rect">
              <a:avLst/>
            </a:prstGeom>
            <a:noFill/>
          </p:spPr>
          <p:txBody>
            <a:bodyPr wrap="none" rtlCol="0">
              <a:spAutoFit/>
            </a:bodyPr>
            <a:lstStyle/>
            <a:p>
              <a:r>
                <a:rPr lang="en-GB" dirty="0" smtClean="0"/>
                <a:t>4</a:t>
              </a:r>
            </a:p>
          </p:txBody>
        </p:sp>
        <p:sp>
          <p:nvSpPr>
            <p:cNvPr id="112" name="Oval 111"/>
            <p:cNvSpPr/>
            <p:nvPr/>
          </p:nvSpPr>
          <p:spPr>
            <a:xfrm>
              <a:off x="1703483" y="6651530"/>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 name="TextBox 112"/>
            <p:cNvSpPr txBox="1"/>
            <p:nvPr/>
          </p:nvSpPr>
          <p:spPr>
            <a:xfrm>
              <a:off x="1782058" y="6561518"/>
              <a:ext cx="312906" cy="369332"/>
            </a:xfrm>
            <a:prstGeom prst="rect">
              <a:avLst/>
            </a:prstGeom>
            <a:noFill/>
          </p:spPr>
          <p:txBody>
            <a:bodyPr wrap="none" rtlCol="0">
              <a:spAutoFit/>
            </a:bodyPr>
            <a:lstStyle/>
            <a:p>
              <a:r>
                <a:rPr lang="en-GB" dirty="0" smtClean="0"/>
                <a:t>9</a:t>
              </a:r>
              <a:endParaRPr lang="en-GB" dirty="0"/>
            </a:p>
          </p:txBody>
        </p:sp>
        <p:sp>
          <p:nvSpPr>
            <p:cNvPr id="114" name="Oval 113"/>
            <p:cNvSpPr/>
            <p:nvPr/>
          </p:nvSpPr>
          <p:spPr>
            <a:xfrm>
              <a:off x="811366" y="6853491"/>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TextBox 115"/>
            <p:cNvSpPr txBox="1"/>
            <p:nvPr/>
          </p:nvSpPr>
          <p:spPr>
            <a:xfrm>
              <a:off x="706137" y="6544301"/>
              <a:ext cx="182820" cy="228017"/>
            </a:xfrm>
            <a:prstGeom prst="rect">
              <a:avLst/>
            </a:prstGeom>
            <a:noFill/>
          </p:spPr>
          <p:txBody>
            <a:bodyPr wrap="none" rtlCol="0">
              <a:spAutoFit/>
            </a:bodyPr>
            <a:lstStyle/>
            <a:p>
              <a:r>
                <a:rPr lang="en-GB" dirty="0" smtClean="0"/>
                <a:t>3</a:t>
              </a:r>
              <a:endParaRPr lang="en-GB" dirty="0"/>
            </a:p>
          </p:txBody>
        </p:sp>
        <p:sp>
          <p:nvSpPr>
            <p:cNvPr id="119" name="Oval 118"/>
            <p:cNvSpPr/>
            <p:nvPr/>
          </p:nvSpPr>
          <p:spPr>
            <a:xfrm>
              <a:off x="1258702" y="7364804"/>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 name="TextBox 119"/>
            <p:cNvSpPr txBox="1"/>
            <p:nvPr/>
          </p:nvSpPr>
          <p:spPr>
            <a:xfrm>
              <a:off x="1337277" y="7306171"/>
              <a:ext cx="182820" cy="228017"/>
            </a:xfrm>
            <a:prstGeom prst="rect">
              <a:avLst/>
            </a:prstGeom>
            <a:noFill/>
          </p:spPr>
          <p:txBody>
            <a:bodyPr wrap="none" rtlCol="0">
              <a:spAutoFit/>
            </a:bodyPr>
            <a:lstStyle/>
            <a:p>
              <a:r>
                <a:rPr lang="en-GB" dirty="0" smtClean="0"/>
                <a:t>6</a:t>
              </a:r>
              <a:endParaRPr lang="en-GB" dirty="0"/>
            </a:p>
          </p:txBody>
        </p:sp>
        <p:sp>
          <p:nvSpPr>
            <p:cNvPr id="123" name="Oval 122"/>
            <p:cNvSpPr/>
            <p:nvPr/>
          </p:nvSpPr>
          <p:spPr>
            <a:xfrm>
              <a:off x="785196" y="7368063"/>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4" name="TextBox 123"/>
            <p:cNvSpPr txBox="1"/>
            <p:nvPr/>
          </p:nvSpPr>
          <p:spPr>
            <a:xfrm>
              <a:off x="863771" y="7309430"/>
              <a:ext cx="182820" cy="228017"/>
            </a:xfrm>
            <a:prstGeom prst="rect">
              <a:avLst/>
            </a:prstGeom>
            <a:noFill/>
          </p:spPr>
          <p:txBody>
            <a:bodyPr wrap="none" rtlCol="0">
              <a:spAutoFit/>
            </a:bodyPr>
            <a:lstStyle/>
            <a:p>
              <a:r>
                <a:rPr lang="en-GB" dirty="0" smtClean="0"/>
                <a:t>1</a:t>
              </a:r>
              <a:endParaRPr lang="en-GB" dirty="0"/>
            </a:p>
          </p:txBody>
        </p:sp>
        <p:sp>
          <p:nvSpPr>
            <p:cNvPr id="128" name="TextBox 127"/>
            <p:cNvSpPr txBox="1"/>
            <p:nvPr/>
          </p:nvSpPr>
          <p:spPr>
            <a:xfrm>
              <a:off x="8544" y="7756476"/>
              <a:ext cx="145357" cy="228017"/>
            </a:xfrm>
            <a:prstGeom prst="rect">
              <a:avLst/>
            </a:prstGeom>
            <a:noFill/>
          </p:spPr>
          <p:txBody>
            <a:bodyPr wrap="none" rtlCol="0">
              <a:spAutoFit/>
            </a:bodyPr>
            <a:lstStyle/>
            <a:p>
              <a:r>
                <a:rPr lang="en-GB" dirty="0" smtClean="0"/>
                <a:t>f</a:t>
              </a:r>
              <a:endParaRPr lang="en-GB" dirty="0"/>
            </a:p>
          </p:txBody>
        </p:sp>
        <p:sp>
          <p:nvSpPr>
            <p:cNvPr id="129" name="TextBox 128"/>
            <p:cNvSpPr txBox="1"/>
            <p:nvPr/>
          </p:nvSpPr>
          <p:spPr>
            <a:xfrm>
              <a:off x="548226" y="7750740"/>
              <a:ext cx="312906" cy="369332"/>
            </a:xfrm>
            <a:prstGeom prst="rect">
              <a:avLst/>
            </a:prstGeom>
            <a:noFill/>
          </p:spPr>
          <p:txBody>
            <a:bodyPr wrap="none" rtlCol="0">
              <a:spAutoFit/>
            </a:bodyPr>
            <a:lstStyle/>
            <a:p>
              <a:r>
                <a:rPr lang="en-GB" dirty="0" smtClean="0"/>
                <a:t>b</a:t>
              </a:r>
              <a:endParaRPr lang="en-GB" dirty="0"/>
            </a:p>
          </p:txBody>
        </p:sp>
        <p:sp>
          <p:nvSpPr>
            <p:cNvPr id="130" name="TextBox 129"/>
            <p:cNvSpPr txBox="1"/>
            <p:nvPr/>
          </p:nvSpPr>
          <p:spPr>
            <a:xfrm>
              <a:off x="1126727" y="7750740"/>
              <a:ext cx="175328" cy="228017"/>
            </a:xfrm>
            <a:prstGeom prst="rect">
              <a:avLst/>
            </a:prstGeom>
            <a:noFill/>
          </p:spPr>
          <p:txBody>
            <a:bodyPr wrap="none" rtlCol="0">
              <a:spAutoFit/>
            </a:bodyPr>
            <a:lstStyle/>
            <a:p>
              <a:r>
                <a:rPr lang="en-GB" dirty="0" smtClean="0"/>
                <a:t>c</a:t>
              </a:r>
              <a:endParaRPr lang="en-GB" dirty="0"/>
            </a:p>
          </p:txBody>
        </p:sp>
        <p:sp>
          <p:nvSpPr>
            <p:cNvPr id="135" name="TextBox 134"/>
            <p:cNvSpPr txBox="1"/>
            <p:nvPr/>
          </p:nvSpPr>
          <p:spPr>
            <a:xfrm>
              <a:off x="1519911" y="7750740"/>
              <a:ext cx="182821" cy="228017"/>
            </a:xfrm>
            <a:prstGeom prst="rect">
              <a:avLst/>
            </a:prstGeom>
            <a:noFill/>
          </p:spPr>
          <p:txBody>
            <a:bodyPr wrap="none" rtlCol="0">
              <a:spAutoFit/>
            </a:bodyPr>
            <a:lstStyle/>
            <a:p>
              <a:r>
                <a:rPr lang="en-GB" dirty="0" smtClean="0"/>
                <a:t>a</a:t>
              </a:r>
              <a:endParaRPr lang="en-GB" dirty="0"/>
            </a:p>
          </p:txBody>
        </p:sp>
        <p:sp>
          <p:nvSpPr>
            <p:cNvPr id="139" name="TextBox 138"/>
            <p:cNvSpPr txBox="1"/>
            <p:nvPr/>
          </p:nvSpPr>
          <p:spPr>
            <a:xfrm>
              <a:off x="1915592" y="7750740"/>
              <a:ext cx="182821" cy="228017"/>
            </a:xfrm>
            <a:prstGeom prst="rect">
              <a:avLst/>
            </a:prstGeom>
            <a:noFill/>
          </p:spPr>
          <p:txBody>
            <a:bodyPr wrap="none" rtlCol="0">
              <a:spAutoFit/>
            </a:bodyPr>
            <a:lstStyle/>
            <a:p>
              <a:r>
                <a:rPr lang="en-GB" dirty="0" smtClean="0"/>
                <a:t>e</a:t>
              </a:r>
              <a:endParaRPr lang="en-GB" dirty="0"/>
            </a:p>
          </p:txBody>
        </p:sp>
        <p:sp>
          <p:nvSpPr>
            <p:cNvPr id="140" name="TextBox 139"/>
            <p:cNvSpPr txBox="1"/>
            <p:nvPr/>
          </p:nvSpPr>
          <p:spPr>
            <a:xfrm>
              <a:off x="2599275" y="7750740"/>
              <a:ext cx="182821" cy="228017"/>
            </a:xfrm>
            <a:prstGeom prst="rect">
              <a:avLst/>
            </a:prstGeom>
            <a:noFill/>
          </p:spPr>
          <p:txBody>
            <a:bodyPr wrap="none" rtlCol="0">
              <a:spAutoFit/>
            </a:bodyPr>
            <a:lstStyle/>
            <a:p>
              <a:r>
                <a:rPr lang="en-GB" dirty="0" smtClean="0"/>
                <a:t>d</a:t>
              </a:r>
              <a:endParaRPr lang="en-GB" dirty="0"/>
            </a:p>
          </p:txBody>
        </p:sp>
        <p:sp>
          <p:nvSpPr>
            <p:cNvPr id="144" name="TextBox 143"/>
            <p:cNvSpPr txBox="1"/>
            <p:nvPr/>
          </p:nvSpPr>
          <p:spPr>
            <a:xfrm>
              <a:off x="397973" y="8172450"/>
              <a:ext cx="2339102" cy="369332"/>
            </a:xfrm>
            <a:prstGeom prst="rect">
              <a:avLst/>
            </a:prstGeom>
            <a:noFill/>
          </p:spPr>
          <p:txBody>
            <a:bodyPr wrap="none" rtlCol="0">
              <a:spAutoFit/>
            </a:bodyPr>
            <a:lstStyle/>
            <a:p>
              <a:r>
                <a:rPr lang="en-GB" dirty="0" smtClean="0"/>
                <a:t>1. Slide mutations up</a:t>
              </a:r>
              <a:endParaRPr lang="en-GB" dirty="0"/>
            </a:p>
          </p:txBody>
        </p:sp>
      </p:grpSp>
      <p:sp>
        <p:nvSpPr>
          <p:cNvPr id="148" name="Oval 147"/>
          <p:cNvSpPr>
            <a:spLocks noChangeAspect="1"/>
          </p:cNvSpPr>
          <p:nvPr/>
        </p:nvSpPr>
        <p:spPr>
          <a:xfrm>
            <a:off x="4044017" y="3595495"/>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a:t>
            </a:r>
            <a:endParaRPr lang="en-GB" dirty="0"/>
          </a:p>
        </p:txBody>
      </p:sp>
      <p:sp>
        <p:nvSpPr>
          <p:cNvPr id="149" name="Oval 148"/>
          <p:cNvSpPr>
            <a:spLocks noChangeAspect="1"/>
          </p:cNvSpPr>
          <p:nvPr/>
        </p:nvSpPr>
        <p:spPr>
          <a:xfrm>
            <a:off x="3443704" y="3595495"/>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a:t>
            </a:r>
            <a:endParaRPr lang="en-GB" dirty="0"/>
          </a:p>
        </p:txBody>
      </p:sp>
      <p:sp>
        <p:nvSpPr>
          <p:cNvPr id="150" name="Oval 149"/>
          <p:cNvSpPr>
            <a:spLocks noChangeAspect="1"/>
          </p:cNvSpPr>
          <p:nvPr/>
        </p:nvSpPr>
        <p:spPr>
          <a:xfrm>
            <a:off x="4602452" y="3595495"/>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t>
            </a:r>
            <a:endParaRPr lang="en-GB" dirty="0"/>
          </a:p>
        </p:txBody>
      </p:sp>
      <p:sp>
        <p:nvSpPr>
          <p:cNvPr id="151" name="Oval 150"/>
          <p:cNvSpPr>
            <a:spLocks noChangeAspect="1"/>
          </p:cNvSpPr>
          <p:nvPr/>
        </p:nvSpPr>
        <p:spPr>
          <a:xfrm>
            <a:off x="4985696" y="3595495"/>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sp>
        <p:nvSpPr>
          <p:cNvPr id="152" name="Oval 151"/>
          <p:cNvSpPr>
            <a:spLocks noChangeAspect="1"/>
          </p:cNvSpPr>
          <p:nvPr/>
        </p:nvSpPr>
        <p:spPr>
          <a:xfrm>
            <a:off x="5394587" y="3595495"/>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a:t>
            </a:r>
            <a:endParaRPr lang="en-GB" dirty="0"/>
          </a:p>
        </p:txBody>
      </p:sp>
      <p:sp>
        <p:nvSpPr>
          <p:cNvPr id="153" name="Oval 152"/>
          <p:cNvSpPr>
            <a:spLocks noChangeAspect="1"/>
          </p:cNvSpPr>
          <p:nvPr/>
        </p:nvSpPr>
        <p:spPr>
          <a:xfrm>
            <a:off x="6095315" y="3581868"/>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a:t>
            </a:r>
            <a:endParaRPr lang="en-GB" dirty="0"/>
          </a:p>
        </p:txBody>
      </p:sp>
      <p:grpSp>
        <p:nvGrpSpPr>
          <p:cNvPr id="49" name="Group 195"/>
          <p:cNvGrpSpPr/>
          <p:nvPr/>
        </p:nvGrpSpPr>
        <p:grpSpPr>
          <a:xfrm>
            <a:off x="176404" y="4774228"/>
            <a:ext cx="3327771" cy="3105414"/>
            <a:chOff x="250956" y="6012192"/>
            <a:chExt cx="3327771" cy="3105414"/>
          </a:xfrm>
        </p:grpSpPr>
        <p:grpSp>
          <p:nvGrpSpPr>
            <p:cNvPr id="50" name="Group 153"/>
            <p:cNvGrpSpPr/>
            <p:nvPr/>
          </p:nvGrpSpPr>
          <p:grpSpPr>
            <a:xfrm>
              <a:off x="311587" y="6147210"/>
              <a:ext cx="3267140" cy="2970396"/>
              <a:chOff x="8544" y="5571386"/>
              <a:chExt cx="3267140" cy="2970396"/>
            </a:xfrm>
          </p:grpSpPr>
          <p:cxnSp>
            <p:nvCxnSpPr>
              <p:cNvPr id="155" name="Straight Connector 154"/>
              <p:cNvCxnSpPr/>
              <p:nvPr/>
            </p:nvCxnSpPr>
            <p:spPr>
              <a:xfrm rot="10800000" flipV="1">
                <a:off x="1598673" y="5571386"/>
                <a:ext cx="656641" cy="5179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5400000" flipH="1" flipV="1">
                <a:off x="265612" y="6449584"/>
                <a:ext cx="1667142" cy="9466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5400000">
                <a:off x="2657" y="6186629"/>
                <a:ext cx="1667142" cy="1472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16200000" flipV="1">
                <a:off x="948333" y="7132304"/>
                <a:ext cx="722428" cy="5259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a:stCxn id="192" idx="4"/>
              </p:cNvCxnSpPr>
              <p:nvPr/>
            </p:nvCxnSpPr>
            <p:spPr>
              <a:xfrm rot="5400000" flipH="1">
                <a:off x="1072860" y="6588975"/>
                <a:ext cx="1305096" cy="3058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10800000">
                <a:off x="1835363" y="7145189"/>
                <a:ext cx="841552" cy="611287"/>
              </a:xfrm>
              <a:prstGeom prst="line">
                <a:avLst/>
              </a:prstGeom>
            </p:spPr>
            <p:style>
              <a:lnRef idx="1">
                <a:schemeClr val="accent1"/>
              </a:lnRef>
              <a:fillRef idx="0">
                <a:schemeClr val="accent1"/>
              </a:fillRef>
              <a:effectRef idx="0">
                <a:schemeClr val="accent1"/>
              </a:effectRef>
              <a:fontRef idx="minor">
                <a:schemeClr val="tx1"/>
              </a:fontRef>
            </p:style>
          </p:cxnSp>
          <p:sp>
            <p:nvSpPr>
              <p:cNvPr id="162" name="Oval 161"/>
              <p:cNvSpPr/>
              <p:nvPr/>
            </p:nvSpPr>
            <p:spPr>
              <a:xfrm>
                <a:off x="1163902" y="6720804"/>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3" name="TextBox 162"/>
              <p:cNvSpPr txBox="1"/>
              <p:nvPr/>
            </p:nvSpPr>
            <p:spPr>
              <a:xfrm>
                <a:off x="1265916" y="6651530"/>
                <a:ext cx="182820" cy="228017"/>
              </a:xfrm>
              <a:prstGeom prst="rect">
                <a:avLst/>
              </a:prstGeom>
              <a:noFill/>
            </p:spPr>
            <p:txBody>
              <a:bodyPr wrap="none" rtlCol="0">
                <a:spAutoFit/>
              </a:bodyPr>
              <a:lstStyle/>
              <a:p>
                <a:r>
                  <a:rPr lang="en-GB" dirty="0" smtClean="0"/>
                  <a:t>5</a:t>
                </a:r>
                <a:endParaRPr lang="en-GB" dirty="0"/>
              </a:p>
            </p:txBody>
          </p:sp>
          <p:sp>
            <p:nvSpPr>
              <p:cNvPr id="164" name="Oval 163"/>
              <p:cNvSpPr/>
              <p:nvPr/>
            </p:nvSpPr>
            <p:spPr>
              <a:xfrm>
                <a:off x="1760317" y="6921566"/>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5" name="TextBox 164"/>
              <p:cNvSpPr txBox="1"/>
              <p:nvPr/>
            </p:nvSpPr>
            <p:spPr>
              <a:xfrm>
                <a:off x="1887611" y="6831554"/>
                <a:ext cx="182820" cy="369332"/>
              </a:xfrm>
              <a:prstGeom prst="rect">
                <a:avLst/>
              </a:prstGeom>
              <a:noFill/>
            </p:spPr>
            <p:txBody>
              <a:bodyPr wrap="square" rtlCol="0">
                <a:spAutoFit/>
              </a:bodyPr>
              <a:lstStyle/>
              <a:p>
                <a:r>
                  <a:rPr lang="en-GB" dirty="0" smtClean="0"/>
                  <a:t>8</a:t>
                </a:r>
                <a:endParaRPr lang="en-GB" dirty="0"/>
              </a:p>
            </p:txBody>
          </p:sp>
          <p:sp>
            <p:nvSpPr>
              <p:cNvPr id="166" name="Oval 165"/>
              <p:cNvSpPr/>
              <p:nvPr/>
            </p:nvSpPr>
            <p:spPr>
              <a:xfrm>
                <a:off x="2308961" y="7478813"/>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7" name="TextBox 166"/>
              <p:cNvSpPr txBox="1"/>
              <p:nvPr/>
            </p:nvSpPr>
            <p:spPr>
              <a:xfrm>
                <a:off x="2387536" y="7420180"/>
                <a:ext cx="182820" cy="228017"/>
              </a:xfrm>
              <a:prstGeom prst="rect">
                <a:avLst/>
              </a:prstGeom>
              <a:noFill/>
            </p:spPr>
            <p:txBody>
              <a:bodyPr wrap="none" rtlCol="0">
                <a:spAutoFit/>
              </a:bodyPr>
              <a:lstStyle/>
              <a:p>
                <a:r>
                  <a:rPr lang="en-GB" dirty="0" smtClean="0"/>
                  <a:t>7</a:t>
                </a:r>
                <a:endParaRPr lang="en-GB" dirty="0"/>
              </a:p>
            </p:txBody>
          </p:sp>
          <p:sp>
            <p:nvSpPr>
              <p:cNvPr id="168" name="Oval 167"/>
              <p:cNvSpPr/>
              <p:nvPr/>
            </p:nvSpPr>
            <p:spPr>
              <a:xfrm>
                <a:off x="1793986" y="5841422"/>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9" name="TextBox 168"/>
              <p:cNvSpPr txBox="1"/>
              <p:nvPr/>
            </p:nvSpPr>
            <p:spPr>
              <a:xfrm>
                <a:off x="1805988" y="5841422"/>
                <a:ext cx="182820" cy="228017"/>
              </a:xfrm>
              <a:prstGeom prst="rect">
                <a:avLst/>
              </a:prstGeom>
              <a:noFill/>
            </p:spPr>
            <p:txBody>
              <a:bodyPr wrap="none" rtlCol="0">
                <a:spAutoFit/>
              </a:bodyPr>
              <a:lstStyle/>
              <a:p>
                <a:r>
                  <a:rPr lang="en-GB" dirty="0" smtClean="0"/>
                  <a:t>2</a:t>
                </a:r>
                <a:endParaRPr lang="en-GB" dirty="0"/>
              </a:p>
            </p:txBody>
          </p:sp>
          <p:sp>
            <p:nvSpPr>
              <p:cNvPr id="170" name="Oval 169"/>
              <p:cNvSpPr/>
              <p:nvPr/>
            </p:nvSpPr>
            <p:spPr>
              <a:xfrm>
                <a:off x="1624907" y="6381494"/>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1" name="TextBox 170"/>
              <p:cNvSpPr txBox="1"/>
              <p:nvPr/>
            </p:nvSpPr>
            <p:spPr>
              <a:xfrm>
                <a:off x="1703483" y="6201470"/>
                <a:ext cx="312906" cy="369332"/>
              </a:xfrm>
              <a:prstGeom prst="rect">
                <a:avLst/>
              </a:prstGeom>
              <a:noFill/>
            </p:spPr>
            <p:txBody>
              <a:bodyPr wrap="none" rtlCol="0">
                <a:spAutoFit/>
              </a:bodyPr>
              <a:lstStyle/>
              <a:p>
                <a:r>
                  <a:rPr lang="en-GB" dirty="0" smtClean="0"/>
                  <a:t>4</a:t>
                </a:r>
              </a:p>
            </p:txBody>
          </p:sp>
          <p:sp>
            <p:nvSpPr>
              <p:cNvPr id="172" name="Oval 171"/>
              <p:cNvSpPr/>
              <p:nvPr/>
            </p:nvSpPr>
            <p:spPr>
              <a:xfrm>
                <a:off x="1670305" y="6651530"/>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3" name="TextBox 172"/>
              <p:cNvSpPr txBox="1"/>
              <p:nvPr/>
            </p:nvSpPr>
            <p:spPr>
              <a:xfrm>
                <a:off x="1782058" y="6561518"/>
                <a:ext cx="312906" cy="369332"/>
              </a:xfrm>
              <a:prstGeom prst="rect">
                <a:avLst/>
              </a:prstGeom>
              <a:noFill/>
            </p:spPr>
            <p:txBody>
              <a:bodyPr wrap="none" rtlCol="0">
                <a:spAutoFit/>
              </a:bodyPr>
              <a:lstStyle/>
              <a:p>
                <a:r>
                  <a:rPr lang="en-GB" dirty="0" smtClean="0"/>
                  <a:t>9</a:t>
                </a:r>
                <a:endParaRPr lang="en-GB" dirty="0"/>
              </a:p>
            </p:txBody>
          </p:sp>
          <p:sp>
            <p:nvSpPr>
              <p:cNvPr id="174" name="Oval 173"/>
              <p:cNvSpPr/>
              <p:nvPr/>
            </p:nvSpPr>
            <p:spPr>
              <a:xfrm>
                <a:off x="811366" y="6853491"/>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5" name="TextBox 174"/>
              <p:cNvSpPr txBox="1"/>
              <p:nvPr/>
            </p:nvSpPr>
            <p:spPr>
              <a:xfrm>
                <a:off x="706137" y="6544301"/>
                <a:ext cx="182820" cy="228017"/>
              </a:xfrm>
              <a:prstGeom prst="rect">
                <a:avLst/>
              </a:prstGeom>
              <a:noFill/>
            </p:spPr>
            <p:txBody>
              <a:bodyPr wrap="none" rtlCol="0">
                <a:spAutoFit/>
              </a:bodyPr>
              <a:lstStyle/>
              <a:p>
                <a:r>
                  <a:rPr lang="en-GB" dirty="0" smtClean="0"/>
                  <a:t>3</a:t>
                </a:r>
                <a:endParaRPr lang="en-GB" dirty="0"/>
              </a:p>
            </p:txBody>
          </p:sp>
          <p:sp>
            <p:nvSpPr>
              <p:cNvPr id="176" name="Oval 175"/>
              <p:cNvSpPr/>
              <p:nvPr/>
            </p:nvSpPr>
            <p:spPr>
              <a:xfrm>
                <a:off x="1258702" y="7364804"/>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7" name="TextBox 176"/>
              <p:cNvSpPr txBox="1"/>
              <p:nvPr/>
            </p:nvSpPr>
            <p:spPr>
              <a:xfrm>
                <a:off x="1337277" y="7306171"/>
                <a:ext cx="182820" cy="228017"/>
              </a:xfrm>
              <a:prstGeom prst="rect">
                <a:avLst/>
              </a:prstGeom>
              <a:noFill/>
            </p:spPr>
            <p:txBody>
              <a:bodyPr wrap="none" rtlCol="0">
                <a:spAutoFit/>
              </a:bodyPr>
              <a:lstStyle/>
              <a:p>
                <a:r>
                  <a:rPr lang="en-GB" dirty="0" smtClean="0"/>
                  <a:t>6</a:t>
                </a:r>
                <a:endParaRPr lang="en-GB" dirty="0"/>
              </a:p>
            </p:txBody>
          </p:sp>
          <p:sp>
            <p:nvSpPr>
              <p:cNvPr id="178" name="Oval 177"/>
              <p:cNvSpPr/>
              <p:nvPr/>
            </p:nvSpPr>
            <p:spPr>
              <a:xfrm>
                <a:off x="785196" y="7368063"/>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9" name="TextBox 178"/>
              <p:cNvSpPr txBox="1"/>
              <p:nvPr/>
            </p:nvSpPr>
            <p:spPr>
              <a:xfrm>
                <a:off x="863771" y="7309430"/>
                <a:ext cx="182820" cy="228017"/>
              </a:xfrm>
              <a:prstGeom prst="rect">
                <a:avLst/>
              </a:prstGeom>
              <a:noFill/>
            </p:spPr>
            <p:txBody>
              <a:bodyPr wrap="none" rtlCol="0">
                <a:spAutoFit/>
              </a:bodyPr>
              <a:lstStyle/>
              <a:p>
                <a:r>
                  <a:rPr lang="en-GB" dirty="0" smtClean="0"/>
                  <a:t>1</a:t>
                </a:r>
                <a:endParaRPr lang="en-GB" dirty="0"/>
              </a:p>
            </p:txBody>
          </p:sp>
          <p:sp>
            <p:nvSpPr>
              <p:cNvPr id="180" name="TextBox 179"/>
              <p:cNvSpPr txBox="1"/>
              <p:nvPr/>
            </p:nvSpPr>
            <p:spPr>
              <a:xfrm>
                <a:off x="8544" y="7756476"/>
                <a:ext cx="145357" cy="228017"/>
              </a:xfrm>
              <a:prstGeom prst="rect">
                <a:avLst/>
              </a:prstGeom>
              <a:noFill/>
            </p:spPr>
            <p:txBody>
              <a:bodyPr wrap="none" rtlCol="0">
                <a:spAutoFit/>
              </a:bodyPr>
              <a:lstStyle/>
              <a:p>
                <a:r>
                  <a:rPr lang="en-GB" dirty="0" smtClean="0"/>
                  <a:t>f</a:t>
                </a:r>
                <a:endParaRPr lang="en-GB" dirty="0"/>
              </a:p>
            </p:txBody>
          </p:sp>
          <p:sp>
            <p:nvSpPr>
              <p:cNvPr id="181" name="TextBox 180"/>
              <p:cNvSpPr txBox="1"/>
              <p:nvPr/>
            </p:nvSpPr>
            <p:spPr>
              <a:xfrm>
                <a:off x="487985" y="7767396"/>
                <a:ext cx="312906" cy="369332"/>
              </a:xfrm>
              <a:prstGeom prst="rect">
                <a:avLst/>
              </a:prstGeom>
              <a:noFill/>
            </p:spPr>
            <p:txBody>
              <a:bodyPr wrap="none" rtlCol="0">
                <a:spAutoFit/>
              </a:bodyPr>
              <a:lstStyle/>
              <a:p>
                <a:r>
                  <a:rPr lang="en-GB" dirty="0" smtClean="0"/>
                  <a:t>b</a:t>
                </a:r>
                <a:endParaRPr lang="en-GB" dirty="0"/>
              </a:p>
            </p:txBody>
          </p:sp>
          <p:sp>
            <p:nvSpPr>
              <p:cNvPr id="183" name="TextBox 182"/>
              <p:cNvSpPr txBox="1"/>
              <p:nvPr/>
            </p:nvSpPr>
            <p:spPr>
              <a:xfrm>
                <a:off x="1519911" y="7750740"/>
                <a:ext cx="182821" cy="228017"/>
              </a:xfrm>
              <a:prstGeom prst="rect">
                <a:avLst/>
              </a:prstGeom>
              <a:noFill/>
            </p:spPr>
            <p:txBody>
              <a:bodyPr wrap="none" rtlCol="0">
                <a:spAutoFit/>
              </a:bodyPr>
              <a:lstStyle/>
              <a:p>
                <a:r>
                  <a:rPr lang="en-GB" dirty="0" smtClean="0"/>
                  <a:t>a</a:t>
                </a:r>
                <a:endParaRPr lang="en-GB" dirty="0"/>
              </a:p>
            </p:txBody>
          </p:sp>
          <p:sp>
            <p:nvSpPr>
              <p:cNvPr id="185" name="TextBox 184"/>
              <p:cNvSpPr txBox="1"/>
              <p:nvPr/>
            </p:nvSpPr>
            <p:spPr>
              <a:xfrm>
                <a:off x="2599275" y="7750740"/>
                <a:ext cx="182821" cy="228017"/>
              </a:xfrm>
              <a:prstGeom prst="rect">
                <a:avLst/>
              </a:prstGeom>
              <a:noFill/>
            </p:spPr>
            <p:txBody>
              <a:bodyPr wrap="none" rtlCol="0">
                <a:spAutoFit/>
              </a:bodyPr>
              <a:lstStyle/>
              <a:p>
                <a:r>
                  <a:rPr lang="en-GB" dirty="0" smtClean="0"/>
                  <a:t>d</a:t>
                </a:r>
                <a:endParaRPr lang="en-GB" dirty="0"/>
              </a:p>
            </p:txBody>
          </p:sp>
          <p:sp>
            <p:nvSpPr>
              <p:cNvPr id="186" name="TextBox 185"/>
              <p:cNvSpPr txBox="1"/>
              <p:nvPr/>
            </p:nvSpPr>
            <p:spPr>
              <a:xfrm>
                <a:off x="397973" y="8172450"/>
                <a:ext cx="2877711" cy="369332"/>
              </a:xfrm>
              <a:prstGeom prst="rect">
                <a:avLst/>
              </a:prstGeom>
              <a:noFill/>
            </p:spPr>
            <p:txBody>
              <a:bodyPr wrap="none" rtlCol="0">
                <a:spAutoFit/>
              </a:bodyPr>
              <a:lstStyle/>
              <a:p>
                <a:r>
                  <a:rPr lang="en-GB" dirty="0" smtClean="0"/>
                  <a:t>2. Remove terminal edges</a:t>
                </a:r>
                <a:endParaRPr lang="en-GB" dirty="0"/>
              </a:p>
            </p:txBody>
          </p:sp>
        </p:grpSp>
        <p:sp>
          <p:nvSpPr>
            <p:cNvPr id="187" name="Oval 186"/>
            <p:cNvSpPr>
              <a:spLocks noChangeAspect="1"/>
            </p:cNvSpPr>
            <p:nvPr/>
          </p:nvSpPr>
          <p:spPr>
            <a:xfrm>
              <a:off x="2516688" y="6012192"/>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a:t>
              </a:r>
              <a:endParaRPr lang="en-GB" dirty="0"/>
            </a:p>
          </p:txBody>
        </p:sp>
        <p:sp>
          <p:nvSpPr>
            <p:cNvPr id="188" name="Oval 187"/>
            <p:cNvSpPr>
              <a:spLocks noChangeAspect="1"/>
            </p:cNvSpPr>
            <p:nvPr/>
          </p:nvSpPr>
          <p:spPr>
            <a:xfrm>
              <a:off x="791028" y="8352504"/>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a:t>
              </a:r>
              <a:endParaRPr lang="en-GB" dirty="0"/>
            </a:p>
          </p:txBody>
        </p:sp>
        <p:sp>
          <p:nvSpPr>
            <p:cNvPr id="189" name="Oval 188"/>
            <p:cNvSpPr>
              <a:spLocks noChangeAspect="1"/>
            </p:cNvSpPr>
            <p:nvPr/>
          </p:nvSpPr>
          <p:spPr>
            <a:xfrm>
              <a:off x="250956" y="8366131"/>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a:t>
              </a:r>
              <a:endParaRPr lang="en-GB" dirty="0"/>
            </a:p>
          </p:txBody>
        </p:sp>
        <p:sp>
          <p:nvSpPr>
            <p:cNvPr id="190" name="Oval 189"/>
            <p:cNvSpPr>
              <a:spLocks noChangeAspect="1"/>
            </p:cNvSpPr>
            <p:nvPr/>
          </p:nvSpPr>
          <p:spPr>
            <a:xfrm>
              <a:off x="1211618" y="7544652"/>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t>
              </a:r>
              <a:endParaRPr lang="en-GB" dirty="0"/>
            </a:p>
          </p:txBody>
        </p:sp>
        <p:sp>
          <p:nvSpPr>
            <p:cNvPr id="191" name="Oval 190"/>
            <p:cNvSpPr>
              <a:spLocks noChangeAspect="1"/>
            </p:cNvSpPr>
            <p:nvPr/>
          </p:nvSpPr>
          <p:spPr>
            <a:xfrm>
              <a:off x="1792948" y="8352504"/>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sp>
          <p:nvSpPr>
            <p:cNvPr id="192" name="Oval 191"/>
            <p:cNvSpPr>
              <a:spLocks noChangeAspect="1"/>
            </p:cNvSpPr>
            <p:nvPr/>
          </p:nvSpPr>
          <p:spPr>
            <a:xfrm>
              <a:off x="2029315" y="7700216"/>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a:t>
              </a:r>
              <a:endParaRPr lang="en-GB" dirty="0"/>
            </a:p>
          </p:txBody>
        </p:sp>
        <p:sp>
          <p:nvSpPr>
            <p:cNvPr id="193" name="Oval 192"/>
            <p:cNvSpPr>
              <a:spLocks noChangeAspect="1"/>
            </p:cNvSpPr>
            <p:nvPr/>
          </p:nvSpPr>
          <p:spPr>
            <a:xfrm>
              <a:off x="2902567" y="8352504"/>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a:t>
              </a:r>
              <a:endParaRPr lang="en-GB" dirty="0"/>
            </a:p>
          </p:txBody>
        </p:sp>
      </p:grpSp>
      <p:sp>
        <p:nvSpPr>
          <p:cNvPr id="194" name="TextBox 193"/>
          <p:cNvSpPr txBox="1"/>
          <p:nvPr/>
        </p:nvSpPr>
        <p:spPr>
          <a:xfrm>
            <a:off x="5769312" y="1061532"/>
            <a:ext cx="182821" cy="228017"/>
          </a:xfrm>
          <a:prstGeom prst="rect">
            <a:avLst/>
          </a:prstGeom>
          <a:noFill/>
        </p:spPr>
        <p:txBody>
          <a:bodyPr wrap="none" rtlCol="0">
            <a:spAutoFit/>
          </a:bodyPr>
          <a:lstStyle/>
          <a:p>
            <a:r>
              <a:rPr lang="en-GB" dirty="0" smtClean="0"/>
              <a:t>g</a:t>
            </a:r>
            <a:endParaRPr lang="en-GB" dirty="0"/>
          </a:p>
        </p:txBody>
      </p:sp>
      <p:sp>
        <p:nvSpPr>
          <p:cNvPr id="195" name="Oval 194"/>
          <p:cNvSpPr>
            <a:spLocks noChangeAspect="1"/>
          </p:cNvSpPr>
          <p:nvPr/>
        </p:nvSpPr>
        <p:spPr>
          <a:xfrm>
            <a:off x="5782602" y="1154531"/>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a:t>
            </a:r>
            <a:endParaRPr lang="en-GB"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61412"/>
            <a:ext cx="6172200" cy="1524000"/>
          </a:xfrm>
        </p:spPr>
        <p:txBody>
          <a:bodyPr/>
          <a:lstStyle/>
          <a:p>
            <a:r>
              <a:rPr lang="en-GB" dirty="0" smtClean="0"/>
              <a:t>Example 2</a:t>
            </a:r>
            <a:endParaRPr lang="en-GB" dirty="0"/>
          </a:p>
        </p:txBody>
      </p:sp>
      <p:pic>
        <p:nvPicPr>
          <p:cNvPr id="113666" name="Picture 2"/>
          <p:cNvPicPr>
            <a:picLocks noChangeAspect="1" noChangeArrowheads="1"/>
          </p:cNvPicPr>
          <p:nvPr/>
        </p:nvPicPr>
        <p:blipFill>
          <a:blip r:embed="rId2" cstate="print"/>
          <a:srcRect b="5322"/>
          <a:stretch>
            <a:fillRect/>
          </a:stretch>
        </p:blipFill>
        <p:spPr bwMode="auto">
          <a:xfrm>
            <a:off x="458604" y="1517811"/>
            <a:ext cx="6086475" cy="62946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61412"/>
            <a:ext cx="6172200" cy="1524000"/>
          </a:xfrm>
        </p:spPr>
        <p:txBody>
          <a:bodyPr/>
          <a:lstStyle/>
          <a:p>
            <a:r>
              <a:rPr lang="en-GB" dirty="0" smtClean="0"/>
              <a:t>Example 2</a:t>
            </a:r>
            <a:endParaRPr lang="en-GB" dirty="0"/>
          </a:p>
        </p:txBody>
      </p:sp>
      <p:graphicFrame>
        <p:nvGraphicFramePr>
          <p:cNvPr id="5" name="Table 4"/>
          <p:cNvGraphicFramePr>
            <a:graphicFrameLocks noGrp="1"/>
          </p:cNvGraphicFramePr>
          <p:nvPr/>
        </p:nvGraphicFramePr>
        <p:xfrm>
          <a:off x="908664" y="1421580"/>
          <a:ext cx="4896000" cy="5831840"/>
        </p:xfrm>
        <a:graphic>
          <a:graphicData uri="http://schemas.openxmlformats.org/drawingml/2006/table">
            <a:tbl>
              <a:tblPr firstRow="1" bandRow="1">
                <a:tableStyleId>{2D5ABB26-0587-4C30-8999-92F81FD0307C}</a:tableStyleId>
              </a:tblPr>
              <a:tblGrid>
                <a:gridCol w="360000">
                  <a:extLst>
                    <a:ext uri="{9D8B030D-6E8A-4147-A177-3AD203B41FA5}">
                      <a16:colId xmlns="" xmlns:a16="http://schemas.microsoft.com/office/drawing/2014/main" val="20000"/>
                    </a:ext>
                  </a:extLst>
                </a:gridCol>
                <a:gridCol w="252000">
                  <a:extLst>
                    <a:ext uri="{9D8B030D-6E8A-4147-A177-3AD203B41FA5}">
                      <a16:colId xmlns="" xmlns:a16="http://schemas.microsoft.com/office/drawing/2014/main" val="20001"/>
                    </a:ext>
                  </a:extLst>
                </a:gridCol>
                <a:gridCol w="252000">
                  <a:extLst>
                    <a:ext uri="{9D8B030D-6E8A-4147-A177-3AD203B41FA5}">
                      <a16:colId xmlns="" xmlns:a16="http://schemas.microsoft.com/office/drawing/2014/main" val="20002"/>
                    </a:ext>
                  </a:extLst>
                </a:gridCol>
                <a:gridCol w="252000">
                  <a:extLst>
                    <a:ext uri="{9D8B030D-6E8A-4147-A177-3AD203B41FA5}">
                      <a16:colId xmlns="" xmlns:a16="http://schemas.microsoft.com/office/drawing/2014/main" val="20003"/>
                    </a:ext>
                  </a:extLst>
                </a:gridCol>
                <a:gridCol w="252000">
                  <a:extLst>
                    <a:ext uri="{9D8B030D-6E8A-4147-A177-3AD203B41FA5}">
                      <a16:colId xmlns="" xmlns:a16="http://schemas.microsoft.com/office/drawing/2014/main" val="20004"/>
                    </a:ext>
                  </a:extLst>
                </a:gridCol>
                <a:gridCol w="252000">
                  <a:extLst>
                    <a:ext uri="{9D8B030D-6E8A-4147-A177-3AD203B41FA5}">
                      <a16:colId xmlns="" xmlns:a16="http://schemas.microsoft.com/office/drawing/2014/main" val="20005"/>
                    </a:ext>
                  </a:extLst>
                </a:gridCol>
                <a:gridCol w="252000">
                  <a:extLst>
                    <a:ext uri="{9D8B030D-6E8A-4147-A177-3AD203B41FA5}">
                      <a16:colId xmlns="" xmlns:a16="http://schemas.microsoft.com/office/drawing/2014/main" val="20006"/>
                    </a:ext>
                  </a:extLst>
                </a:gridCol>
                <a:gridCol w="252000">
                  <a:extLst>
                    <a:ext uri="{9D8B030D-6E8A-4147-A177-3AD203B41FA5}">
                      <a16:colId xmlns="" xmlns:a16="http://schemas.microsoft.com/office/drawing/2014/main" val="20007"/>
                    </a:ext>
                  </a:extLst>
                </a:gridCol>
                <a:gridCol w="252000">
                  <a:extLst>
                    <a:ext uri="{9D8B030D-6E8A-4147-A177-3AD203B41FA5}">
                      <a16:colId xmlns="" xmlns:a16="http://schemas.microsoft.com/office/drawing/2014/main" val="20008"/>
                    </a:ext>
                  </a:extLst>
                </a:gridCol>
                <a:gridCol w="252000">
                  <a:extLst>
                    <a:ext uri="{9D8B030D-6E8A-4147-A177-3AD203B41FA5}">
                      <a16:colId xmlns="" xmlns:a16="http://schemas.microsoft.com/office/drawing/2014/main" val="20009"/>
                    </a:ext>
                  </a:extLst>
                </a:gridCol>
                <a:gridCol w="252000">
                  <a:extLst>
                    <a:ext uri="{9D8B030D-6E8A-4147-A177-3AD203B41FA5}">
                      <a16:colId xmlns="" xmlns:a16="http://schemas.microsoft.com/office/drawing/2014/main" val="20010"/>
                    </a:ext>
                  </a:extLst>
                </a:gridCol>
                <a:gridCol w="252000">
                  <a:extLst>
                    <a:ext uri="{9D8B030D-6E8A-4147-A177-3AD203B41FA5}">
                      <a16:colId xmlns="" xmlns:a16="http://schemas.microsoft.com/office/drawing/2014/main" val="20011"/>
                    </a:ext>
                  </a:extLst>
                </a:gridCol>
                <a:gridCol w="252000">
                  <a:extLst>
                    <a:ext uri="{9D8B030D-6E8A-4147-A177-3AD203B41FA5}">
                      <a16:colId xmlns="" xmlns:a16="http://schemas.microsoft.com/office/drawing/2014/main" val="20012"/>
                    </a:ext>
                  </a:extLst>
                </a:gridCol>
                <a:gridCol w="252000">
                  <a:extLst>
                    <a:ext uri="{9D8B030D-6E8A-4147-A177-3AD203B41FA5}">
                      <a16:colId xmlns="" xmlns:a16="http://schemas.microsoft.com/office/drawing/2014/main" val="20013"/>
                    </a:ext>
                  </a:extLst>
                </a:gridCol>
                <a:gridCol w="252000">
                  <a:extLst>
                    <a:ext uri="{9D8B030D-6E8A-4147-A177-3AD203B41FA5}">
                      <a16:colId xmlns="" xmlns:a16="http://schemas.microsoft.com/office/drawing/2014/main" val="20014"/>
                    </a:ext>
                  </a:extLst>
                </a:gridCol>
                <a:gridCol w="252000">
                  <a:extLst>
                    <a:ext uri="{9D8B030D-6E8A-4147-A177-3AD203B41FA5}">
                      <a16:colId xmlns="" xmlns:a16="http://schemas.microsoft.com/office/drawing/2014/main" val="20015"/>
                    </a:ext>
                  </a:extLst>
                </a:gridCol>
                <a:gridCol w="252000">
                  <a:extLst>
                    <a:ext uri="{9D8B030D-6E8A-4147-A177-3AD203B41FA5}">
                      <a16:colId xmlns="" xmlns:a16="http://schemas.microsoft.com/office/drawing/2014/main" val="20016"/>
                    </a:ext>
                  </a:extLst>
                </a:gridCol>
                <a:gridCol w="252000">
                  <a:extLst>
                    <a:ext uri="{9D8B030D-6E8A-4147-A177-3AD203B41FA5}">
                      <a16:colId xmlns="" xmlns:a16="http://schemas.microsoft.com/office/drawing/2014/main" val="20017"/>
                    </a:ext>
                  </a:extLst>
                </a:gridCol>
                <a:gridCol w="252000">
                  <a:extLst>
                    <a:ext uri="{9D8B030D-6E8A-4147-A177-3AD203B41FA5}">
                      <a16:colId xmlns="" xmlns:a16="http://schemas.microsoft.com/office/drawing/2014/main" val="20018"/>
                    </a:ext>
                  </a:extLst>
                </a:gridCol>
              </a:tblGrid>
              <a:tr h="370840">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1</a:t>
                      </a:r>
                      <a:endParaRPr lang="en-GB"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2</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3</a:t>
                      </a:r>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4</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5</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6</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7</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8</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9</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10</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11</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12</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13</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14</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15</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16</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17</a:t>
                      </a:r>
                      <a:endParaRPr lang="en-GB"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18</a:t>
                      </a:r>
                      <a:endParaRPr lang="en-GB"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r>
                        <a:rPr lang="en-GB" i="1" dirty="0" smtClean="0"/>
                        <a:t>a</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r>
                        <a:rPr lang="en-GB" i="1" dirty="0" smtClean="0"/>
                        <a:t>b</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70840">
                <a:tc>
                  <a:txBody>
                    <a:bodyPr/>
                    <a:lstStyle/>
                    <a:p>
                      <a:r>
                        <a:rPr lang="en-GB" i="1" dirty="0" smtClean="0"/>
                        <a:t>c</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70840">
                <a:tc>
                  <a:txBody>
                    <a:bodyPr/>
                    <a:lstStyle/>
                    <a:p>
                      <a:r>
                        <a:rPr lang="en-GB" i="1" dirty="0" smtClean="0"/>
                        <a:t>d</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370840">
                <a:tc>
                  <a:txBody>
                    <a:bodyPr/>
                    <a:lstStyle/>
                    <a:p>
                      <a:r>
                        <a:rPr lang="en-GB" i="1" dirty="0" smtClean="0"/>
                        <a:t>e</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370840">
                <a:tc>
                  <a:txBody>
                    <a:bodyPr/>
                    <a:lstStyle/>
                    <a:p>
                      <a:r>
                        <a:rPr lang="en-GB" i="1" dirty="0" smtClean="0"/>
                        <a:t>f</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370840">
                <a:tc>
                  <a:txBody>
                    <a:bodyPr/>
                    <a:lstStyle/>
                    <a:p>
                      <a:r>
                        <a:rPr lang="en-GB" i="1" dirty="0" smtClean="0"/>
                        <a:t>g</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370840">
                <a:tc>
                  <a:txBody>
                    <a:bodyPr/>
                    <a:lstStyle/>
                    <a:p>
                      <a:r>
                        <a:rPr lang="en-GB" i="1" dirty="0" smtClean="0"/>
                        <a:t>h</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r h="370840">
                <a:tc>
                  <a:txBody>
                    <a:bodyPr/>
                    <a:lstStyle/>
                    <a:p>
                      <a:r>
                        <a:rPr lang="en-GB" i="1" dirty="0" smtClean="0"/>
                        <a:t>i</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09"/>
                  </a:ext>
                </a:extLst>
              </a:tr>
              <a:tr h="370840">
                <a:tc>
                  <a:txBody>
                    <a:bodyPr/>
                    <a:lstStyle/>
                    <a:p>
                      <a:r>
                        <a:rPr lang="en-GB" i="1" dirty="0" smtClean="0"/>
                        <a:t>j</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10"/>
                  </a:ext>
                </a:extLst>
              </a:tr>
              <a:tr h="370840">
                <a:tc>
                  <a:txBody>
                    <a:bodyPr/>
                    <a:lstStyle/>
                    <a:p>
                      <a:r>
                        <a:rPr lang="en-GB" i="1" dirty="0" smtClean="0"/>
                        <a:t>k</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11"/>
                  </a:ext>
                </a:extLst>
              </a:tr>
              <a:tr h="370840">
                <a:tc>
                  <a:txBody>
                    <a:bodyPr/>
                    <a:lstStyle/>
                    <a:p>
                      <a:r>
                        <a:rPr lang="en-GB" i="1" dirty="0" smtClean="0"/>
                        <a:t>l</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12"/>
                  </a:ext>
                </a:extLst>
              </a:tr>
              <a:tr h="370840">
                <a:tc>
                  <a:txBody>
                    <a:bodyPr/>
                    <a:lstStyle/>
                    <a:p>
                      <a:r>
                        <a:rPr lang="en-GB" i="1" dirty="0" smtClean="0"/>
                        <a:t>m</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w="12700" cap="flat" cmpd="sng" algn="ctr">
                      <a:solidFill>
                        <a:schemeClr val="tx1"/>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a:noFill/>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w="12700" cap="flat" cmpd="sng" algn="ctr">
                      <a:solidFill>
                        <a:schemeClr val="tx1"/>
                      </a:solidFill>
                      <a:prstDash val="solid"/>
                      <a:round/>
                      <a:headEnd type="none" w="med" len="med"/>
                      <a:tailEnd type="none" w="med" len="med"/>
                    </a:lnR>
                    <a:lnT>
                      <a:noFill/>
                    </a:lnT>
                    <a:lnB>
                      <a:noFill/>
                    </a:lnB>
                    <a:lnTlToBr w="12700" cmpd="sng">
                      <a:noFill/>
                      <a:prstDash val="solid"/>
                    </a:lnTlToBr>
                    <a:lnBlToTr w="12700" cmpd="sng">
                      <a:noFill/>
                      <a:prstDash val="solid"/>
                    </a:lnBlToTr>
                  </a:tcPr>
                </a:tc>
                <a:extLst>
                  <a:ext uri="{0D108BD9-81ED-4DB2-BD59-A6C34878D82A}">
                    <a16:rowId xmlns="" xmlns:a16="http://schemas.microsoft.com/office/drawing/2014/main" val="10013"/>
                  </a:ext>
                </a:extLst>
              </a:tr>
              <a:tr h="370840">
                <a:tc>
                  <a:txBody>
                    <a:bodyPr/>
                    <a:lstStyle/>
                    <a:p>
                      <a:r>
                        <a:rPr lang="en-GB" i="1" dirty="0" smtClean="0"/>
                        <a:t>n</a:t>
                      </a:r>
                      <a:endParaRPr lang="en-GB"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1</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dirty="0" smtClean="0"/>
                        <a:t>0</a:t>
                      </a:r>
                      <a:endParaRPr lang="en-GB" dirty="0"/>
                    </a:p>
                  </a:txBody>
                  <a:tcP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14"/>
                  </a:ext>
                </a:extLst>
              </a:tr>
            </a:tbl>
          </a:graphicData>
        </a:graphic>
      </p:graphicFrame>
      <p:sp>
        <p:nvSpPr>
          <p:cNvPr id="6" name="TextBox 5"/>
          <p:cNvSpPr txBox="1"/>
          <p:nvPr/>
        </p:nvSpPr>
        <p:spPr>
          <a:xfrm>
            <a:off x="818653" y="7452384"/>
            <a:ext cx="5696448" cy="923330"/>
          </a:xfrm>
          <a:prstGeom prst="rect">
            <a:avLst/>
          </a:prstGeom>
          <a:noFill/>
        </p:spPr>
        <p:txBody>
          <a:bodyPr wrap="square" rtlCol="0">
            <a:spAutoFit/>
          </a:bodyPr>
          <a:lstStyle/>
          <a:p>
            <a:r>
              <a:rPr lang="en-GB" dirty="0" smtClean="0"/>
              <a:t>A rooted tree can be constructed using </a:t>
            </a:r>
            <a:r>
              <a:rPr lang="en-GB" dirty="0" err="1" smtClean="0"/>
              <a:t>Gusfield’s</a:t>
            </a:r>
            <a:r>
              <a:rPr lang="en-GB" dirty="0" smtClean="0"/>
              <a:t> </a:t>
            </a:r>
          </a:p>
          <a:p>
            <a:r>
              <a:rPr lang="en-GB" dirty="0" smtClean="0"/>
              <a:t>algorithm from above incidence matrix (root is sequence </a:t>
            </a:r>
            <a:r>
              <a:rPr lang="en-GB" i="1" dirty="0" smtClean="0"/>
              <a:t>k</a:t>
            </a:r>
            <a:r>
              <a:rPr lang="en-GB" dirty="0" smtClean="0"/>
              <a:t>)</a:t>
            </a:r>
            <a:endParaRPr lang="en-GB"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2 continued</a:t>
            </a:r>
            <a:endParaRPr lang="en-GB" dirty="0"/>
          </a:p>
        </p:txBody>
      </p:sp>
      <p:pic>
        <p:nvPicPr>
          <p:cNvPr id="114690" name="Picture 2"/>
          <p:cNvPicPr>
            <a:picLocks noChangeAspect="1" noChangeArrowheads="1"/>
          </p:cNvPicPr>
          <p:nvPr/>
        </p:nvPicPr>
        <p:blipFill>
          <a:blip r:embed="rId2" cstate="print"/>
          <a:srcRect/>
          <a:stretch>
            <a:fillRect/>
          </a:stretch>
        </p:blipFill>
        <p:spPr bwMode="auto">
          <a:xfrm>
            <a:off x="795338" y="1511592"/>
            <a:ext cx="5267325" cy="3629025"/>
          </a:xfrm>
          <a:prstGeom prst="rect">
            <a:avLst/>
          </a:prstGeom>
          <a:noFill/>
          <a:ln w="9525">
            <a:noFill/>
            <a:miter lim="800000"/>
            <a:headEnd/>
            <a:tailEnd/>
          </a:ln>
        </p:spPr>
      </p:pic>
      <p:sp>
        <p:nvSpPr>
          <p:cNvPr id="5" name="TextBox 4"/>
          <p:cNvSpPr txBox="1"/>
          <p:nvPr/>
        </p:nvSpPr>
        <p:spPr>
          <a:xfrm>
            <a:off x="667544" y="5310128"/>
            <a:ext cx="6062662" cy="3693319"/>
          </a:xfrm>
          <a:prstGeom prst="rect">
            <a:avLst/>
          </a:prstGeom>
          <a:noFill/>
        </p:spPr>
        <p:txBody>
          <a:bodyPr wrap="square" rtlCol="0">
            <a:spAutoFit/>
          </a:bodyPr>
          <a:lstStyle/>
          <a:p>
            <a:r>
              <a:rPr lang="en-GB" dirty="0" smtClean="0"/>
              <a:t>For these data I gave one possible choice of ancestral sequences leading to a rooted tree. We could have, e.g., used sequence </a:t>
            </a:r>
            <a:r>
              <a:rPr lang="en-GB" i="1" dirty="0" smtClean="0"/>
              <a:t>l</a:t>
            </a:r>
            <a:r>
              <a:rPr lang="en-GB" dirty="0" smtClean="0"/>
              <a:t> as ancestral</a:t>
            </a:r>
          </a:p>
          <a:p>
            <a:endParaRPr lang="en-GB" dirty="0" smtClean="0"/>
          </a:p>
          <a:p>
            <a:r>
              <a:rPr lang="en-GB" dirty="0" smtClean="0"/>
              <a:t>In general, for an </a:t>
            </a:r>
            <a:r>
              <a:rPr lang="en-GB" dirty="0" err="1" smtClean="0"/>
              <a:t>unrooted</a:t>
            </a:r>
            <a:r>
              <a:rPr lang="en-GB" dirty="0" smtClean="0"/>
              <a:t> tree containing </a:t>
            </a:r>
            <a:r>
              <a:rPr lang="en-GB" i="1" dirty="0" smtClean="0"/>
              <a:t>s</a:t>
            </a:r>
            <a:r>
              <a:rPr lang="en-GB" dirty="0" smtClean="0"/>
              <a:t> mutations, the total number of different sequences on edges (including tips) is </a:t>
            </a:r>
            <a:r>
              <a:rPr lang="en-GB" i="1" dirty="0" smtClean="0"/>
              <a:t>s</a:t>
            </a:r>
            <a:r>
              <a:rPr lang="en-GB" dirty="0" smtClean="0"/>
              <a:t>+1. </a:t>
            </a:r>
            <a:r>
              <a:rPr lang="en-GB" u="sng" dirty="0" smtClean="0"/>
              <a:t>Any</a:t>
            </a:r>
            <a:r>
              <a:rPr lang="en-GB" dirty="0" smtClean="0"/>
              <a:t> of these could be the ancestor type.</a:t>
            </a:r>
          </a:p>
          <a:p>
            <a:endParaRPr lang="en-GB" dirty="0" smtClean="0"/>
          </a:p>
          <a:p>
            <a:r>
              <a:rPr lang="en-GB" dirty="0" smtClean="0"/>
              <a:t>Hence, there are </a:t>
            </a:r>
            <a:r>
              <a:rPr lang="en-GB" i="1" dirty="0" smtClean="0"/>
              <a:t>s</a:t>
            </a:r>
            <a:r>
              <a:rPr lang="en-GB" dirty="0" smtClean="0"/>
              <a:t>+1 possible rooted gene trees for a given </a:t>
            </a:r>
            <a:r>
              <a:rPr lang="en-GB" dirty="0" err="1" smtClean="0"/>
              <a:t>unrooted</a:t>
            </a:r>
            <a:r>
              <a:rPr lang="en-GB" dirty="0" smtClean="0"/>
              <a:t> tree, in this example 19 rooted gene trees.</a:t>
            </a:r>
          </a:p>
          <a:p>
            <a:endParaRPr lang="en-GB" dirty="0" smtClean="0"/>
          </a:p>
          <a:p>
            <a:r>
              <a:rPr lang="en-GB" dirty="0" smtClean="0"/>
              <a:t>Different root choices “toggle” 0 and 1 within columns</a:t>
            </a:r>
            <a:endParaRPr lang="en-GB"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88648"/>
            <a:ext cx="6172200" cy="1524000"/>
          </a:xfrm>
        </p:spPr>
        <p:txBody>
          <a:bodyPr/>
          <a:lstStyle/>
          <a:p>
            <a:r>
              <a:rPr lang="en-GB" dirty="0" smtClean="0"/>
              <a:t>Conditions for trees</a:t>
            </a:r>
            <a:endParaRPr lang="en-GB" dirty="0"/>
          </a:p>
        </p:txBody>
      </p:sp>
      <p:sp>
        <p:nvSpPr>
          <p:cNvPr id="3" name="Content Placeholder 2"/>
          <p:cNvSpPr>
            <a:spLocks noGrp="1"/>
          </p:cNvSpPr>
          <p:nvPr>
            <p:ph idx="1"/>
          </p:nvPr>
        </p:nvSpPr>
        <p:spPr>
          <a:xfrm>
            <a:off x="548226" y="881508"/>
            <a:ext cx="6172200" cy="6034088"/>
          </a:xfrm>
        </p:spPr>
        <p:txBody>
          <a:bodyPr/>
          <a:lstStyle/>
          <a:p>
            <a:r>
              <a:rPr lang="en-GB" sz="2000" dirty="0" smtClean="0"/>
              <a:t>The infinite-sites model might be a strong assumption for some species</a:t>
            </a:r>
          </a:p>
          <a:p>
            <a:r>
              <a:rPr lang="en-GB" sz="2000" dirty="0" smtClean="0"/>
              <a:t>Given data, it is of interest to test this model</a:t>
            </a:r>
          </a:p>
          <a:p>
            <a:r>
              <a:rPr lang="en-GB" sz="2000" dirty="0" smtClean="0"/>
              <a:t>Suppose we know ancestral types</a:t>
            </a:r>
          </a:p>
          <a:p>
            <a:r>
              <a:rPr lang="en-GB" sz="2000" dirty="0" smtClean="0"/>
              <a:t>A natural approach is to ask if we can build a rooted gene tree, and hence a coalescent tree. </a:t>
            </a:r>
          </a:p>
          <a:p>
            <a:r>
              <a:rPr lang="en-GB" sz="2000" dirty="0" smtClean="0"/>
              <a:t>If so, we say our data is </a:t>
            </a:r>
            <a:r>
              <a:rPr lang="en-GB" sz="2000" i="1" dirty="0" smtClean="0"/>
              <a:t>compatible</a:t>
            </a:r>
            <a:r>
              <a:rPr lang="en-GB" sz="2000" dirty="0" smtClean="0"/>
              <a:t> with the infinite-sites model.</a:t>
            </a:r>
          </a:p>
          <a:p>
            <a:r>
              <a:rPr lang="en-GB" sz="2000" dirty="0" smtClean="0"/>
              <a:t>It is easy to prove the following:</a:t>
            </a:r>
          </a:p>
        </p:txBody>
      </p:sp>
      <p:sp>
        <p:nvSpPr>
          <p:cNvPr id="78" name="Content Placeholder 2"/>
          <p:cNvSpPr txBox="1">
            <a:spLocks/>
          </p:cNvSpPr>
          <p:nvPr/>
        </p:nvSpPr>
        <p:spPr bwMode="auto">
          <a:xfrm>
            <a:off x="342900" y="4031928"/>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kumimoji="0" lang="en-GB" sz="2000" b="0" i="1" u="none" strike="noStrike" kern="1200" cap="none" spc="0" normalizeH="0" baseline="0" noProof="0" dirty="0" smtClean="0">
                <a:ln>
                  <a:noFill/>
                </a:ln>
                <a:solidFill>
                  <a:schemeClr val="tx1"/>
                </a:solidFill>
                <a:effectLst/>
                <a:uLnTx/>
                <a:uFillTx/>
                <a:latin typeface="+mn-lt"/>
                <a:ea typeface="+mn-ea"/>
                <a:cs typeface="+mn-cs"/>
              </a:rPr>
              <a:t>Proposition 5.4</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noProof="0" dirty="0" smtClean="0">
                <a:latin typeface="+mn-lt"/>
              </a:rPr>
              <a:t>A variation dataset expressed in the form of an incidence </a:t>
            </a:r>
            <a:r>
              <a:rPr lang="en-GB" sz="2000" noProof="0" dirty="0" err="1" smtClean="0">
                <a:latin typeface="+mn-lt"/>
              </a:rPr>
              <a:t>matri</a:t>
            </a:r>
            <a:r>
              <a:rPr lang="en-GB" sz="2000" dirty="0" smtClean="0">
                <a:latin typeface="+mn-lt"/>
              </a:rPr>
              <a:t>x is compatible with the infinite-sites model if and only if the sets of carriers of each mutation are ordered by inclusion.</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kumimoji="0" lang="en-GB" sz="2000" b="0" i="1"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i="1" dirty="0" smtClean="0">
                <a:latin typeface="+mn-lt"/>
              </a:rPr>
              <a:t>Proof</a:t>
            </a:r>
            <a:endParaRPr kumimoji="0" lang="en-GB" sz="2000" b="0" i="1"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Proposition</a:t>
            </a:r>
            <a:r>
              <a:rPr kumimoji="0" lang="en-GB" sz="2000" b="0" i="0" u="none" strike="noStrike" kern="1200" cap="none" spc="0" normalizeH="0" noProof="0" dirty="0" smtClean="0">
                <a:ln>
                  <a:noFill/>
                </a:ln>
                <a:solidFill>
                  <a:schemeClr val="tx1"/>
                </a:solidFill>
                <a:effectLst/>
                <a:uLnTx/>
                <a:uFillTx/>
                <a:latin typeface="+mn-lt"/>
                <a:ea typeface="+mn-ea"/>
                <a:cs typeface="+mn-cs"/>
              </a:rPr>
              <a:t> 5.1 shows necessity of ordering-by-inclusion. The proof of </a:t>
            </a:r>
            <a:r>
              <a:rPr kumimoji="0" lang="en-GB" sz="2000" b="0" i="0" u="none" strike="noStrike" kern="1200" cap="none" spc="0" normalizeH="0" noProof="0" dirty="0" err="1" smtClean="0">
                <a:ln>
                  <a:noFill/>
                </a:ln>
                <a:solidFill>
                  <a:schemeClr val="tx1"/>
                </a:solidFill>
                <a:effectLst/>
                <a:uLnTx/>
                <a:uFillTx/>
                <a:latin typeface="+mn-lt"/>
                <a:ea typeface="+mn-ea"/>
                <a:cs typeface="+mn-cs"/>
              </a:rPr>
              <a:t>Gusfiel</a:t>
            </a:r>
            <a:r>
              <a:rPr lang="en-GB" sz="2000" dirty="0" err="1" smtClean="0">
                <a:latin typeface="+mn-lt"/>
              </a:rPr>
              <a:t>d’s</a:t>
            </a:r>
            <a:r>
              <a:rPr lang="en-GB" sz="2000" dirty="0" smtClean="0">
                <a:latin typeface="+mn-lt"/>
              </a:rPr>
              <a:t> algorithm (Proposition 5.3) shows we can build a gene tree whenever ordering-by-inclusion holds, which immediately implies sufficiency</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88648"/>
            <a:ext cx="6172200" cy="1524000"/>
          </a:xfrm>
        </p:spPr>
        <p:txBody>
          <a:bodyPr/>
          <a:lstStyle/>
          <a:p>
            <a:r>
              <a:rPr lang="en-GB" dirty="0" smtClean="0"/>
              <a:t>Conditions for trees</a:t>
            </a:r>
            <a:endParaRPr lang="en-GB" dirty="0"/>
          </a:p>
        </p:txBody>
      </p:sp>
      <p:sp>
        <p:nvSpPr>
          <p:cNvPr id="3" name="Content Placeholder 2"/>
          <p:cNvSpPr>
            <a:spLocks noGrp="1"/>
          </p:cNvSpPr>
          <p:nvPr>
            <p:ph idx="1"/>
          </p:nvPr>
        </p:nvSpPr>
        <p:spPr>
          <a:xfrm>
            <a:off x="407220" y="1061532"/>
            <a:ext cx="6172200" cy="6034088"/>
          </a:xfrm>
        </p:spPr>
        <p:txBody>
          <a:bodyPr/>
          <a:lstStyle/>
          <a:p>
            <a:r>
              <a:rPr lang="en-GB" sz="2800" dirty="0" smtClean="0"/>
              <a:t>There is a simple way to test this condition</a:t>
            </a:r>
          </a:p>
        </p:txBody>
      </p:sp>
      <p:sp>
        <p:nvSpPr>
          <p:cNvPr id="78" name="Content Placeholder 2"/>
          <p:cNvSpPr txBox="1">
            <a:spLocks/>
          </p:cNvSpPr>
          <p:nvPr/>
        </p:nvSpPr>
        <p:spPr bwMode="auto">
          <a:xfrm>
            <a:off x="342900" y="23217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kumimoji="0" lang="en-GB" sz="2000" b="0" i="1" u="none" strike="noStrike" kern="1200" cap="none" spc="0" normalizeH="0" baseline="0" noProof="0" dirty="0" smtClean="0">
                <a:ln>
                  <a:noFill/>
                </a:ln>
                <a:solidFill>
                  <a:schemeClr val="tx1"/>
                </a:solidFill>
                <a:effectLst/>
                <a:uLnTx/>
                <a:uFillTx/>
                <a:latin typeface="+mn-lt"/>
                <a:ea typeface="+mn-ea"/>
                <a:cs typeface="+mn-cs"/>
              </a:rPr>
              <a:t>Corollary</a:t>
            </a:r>
            <a:r>
              <a:rPr kumimoji="0" lang="en-GB" sz="2000" b="0" i="1" u="none" strike="noStrike" kern="1200" cap="none" spc="0" normalizeH="0" noProof="0" dirty="0" smtClean="0">
                <a:ln>
                  <a:noFill/>
                </a:ln>
                <a:solidFill>
                  <a:schemeClr val="tx1"/>
                </a:solidFill>
                <a:effectLst/>
                <a:uLnTx/>
                <a:uFillTx/>
                <a:latin typeface="+mn-lt"/>
                <a:ea typeface="+mn-ea"/>
                <a:cs typeface="+mn-cs"/>
              </a:rPr>
              <a:t> 5.5</a:t>
            </a:r>
            <a:endParaRPr kumimoji="0" lang="en-GB" sz="2000" b="0" i="1"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noProof="0" dirty="0" smtClean="0">
                <a:latin typeface="+mn-lt"/>
              </a:rPr>
              <a:t>A variation dataset expressed in the form of an incidence </a:t>
            </a:r>
            <a:r>
              <a:rPr lang="en-GB" sz="2000" noProof="0" dirty="0" err="1" smtClean="0">
                <a:latin typeface="+mn-lt"/>
              </a:rPr>
              <a:t>matri</a:t>
            </a:r>
            <a:r>
              <a:rPr lang="en-GB" sz="2000" dirty="0" smtClean="0">
                <a:latin typeface="+mn-lt"/>
              </a:rPr>
              <a:t>x, where ancestral types are coded 0 and mutant types coded 1, is compatible with the infinite-sites model if and only if no pair of sites shows the pattern</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dirty="0" smtClean="0">
                <a:latin typeface="+mn-lt"/>
              </a:rPr>
              <a:t>in any 3 rows of the incidence matrix</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5" name="Object 4"/>
          <p:cNvGraphicFramePr>
            <a:graphicFrameLocks noChangeAspect="1"/>
          </p:cNvGraphicFramePr>
          <p:nvPr/>
        </p:nvGraphicFramePr>
        <p:xfrm>
          <a:off x="3343114" y="4031928"/>
          <a:ext cx="711522" cy="1396691"/>
        </p:xfrm>
        <a:graphic>
          <a:graphicData uri="http://schemas.openxmlformats.org/presentationml/2006/ole">
            <mc:AlternateContent xmlns:mc="http://schemas.openxmlformats.org/markup-compatibility/2006">
              <mc:Choice xmlns:v="urn:schemas-microsoft-com:vml" Requires="v">
                <p:oleObj spid="_x0000_s232534" name="Equation" r:id="rId3" imgW="342720" imgH="672840" progId="Equation.3">
                  <p:embed/>
                </p:oleObj>
              </mc:Choice>
              <mc:Fallback>
                <p:oleObj name="Equation" r:id="rId3" imgW="342720" imgH="6728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3114" y="4031928"/>
                        <a:ext cx="711522" cy="13966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78660"/>
            <a:ext cx="6172200" cy="1524000"/>
          </a:xfrm>
        </p:spPr>
        <p:txBody>
          <a:bodyPr/>
          <a:lstStyle/>
          <a:p>
            <a:r>
              <a:rPr lang="en-GB" dirty="0" smtClean="0"/>
              <a:t>Example revisited</a:t>
            </a:r>
            <a:endParaRPr lang="en-GB" dirty="0"/>
          </a:p>
        </p:txBody>
      </p:sp>
      <p:sp>
        <p:nvSpPr>
          <p:cNvPr id="3" name="Content Placeholder 2"/>
          <p:cNvSpPr>
            <a:spLocks noGrp="1"/>
          </p:cNvSpPr>
          <p:nvPr>
            <p:ph idx="1"/>
          </p:nvPr>
        </p:nvSpPr>
        <p:spPr>
          <a:xfrm>
            <a:off x="342900" y="791496"/>
            <a:ext cx="6172200" cy="6034088"/>
          </a:xfrm>
        </p:spPr>
        <p:txBody>
          <a:bodyPr/>
          <a:lstStyle/>
          <a:p>
            <a:r>
              <a:rPr lang="en-GB" sz="2000" dirty="0" smtClean="0"/>
              <a:t>Is the following dataset, with sequence </a:t>
            </a:r>
            <a:r>
              <a:rPr lang="en-GB" sz="2000" i="1" dirty="0" smtClean="0"/>
              <a:t>c</a:t>
            </a:r>
            <a:r>
              <a:rPr lang="en-GB" sz="2000" dirty="0" smtClean="0"/>
              <a:t> ancestral, compatible with infinite-sites?</a:t>
            </a:r>
            <a:endParaRPr lang="en-GB" sz="2000" dirty="0"/>
          </a:p>
        </p:txBody>
      </p:sp>
      <p:graphicFrame>
        <p:nvGraphicFramePr>
          <p:cNvPr id="4" name="Table 3"/>
          <p:cNvGraphicFramePr>
            <a:graphicFrameLocks noGrp="1"/>
          </p:cNvGraphicFramePr>
          <p:nvPr/>
        </p:nvGraphicFramePr>
        <p:xfrm>
          <a:off x="342900" y="1691616"/>
          <a:ext cx="4058984" cy="2225040"/>
        </p:xfrm>
        <a:graphic>
          <a:graphicData uri="http://schemas.openxmlformats.org/drawingml/2006/table">
            <a:tbl>
              <a:tblPr firstRow="1" bandRow="1">
                <a:tableStyleId>{5C22544A-7EE6-4342-B048-85BDC9FD1C3A}</a:tableStyleId>
              </a:tblPr>
              <a:tblGrid>
                <a:gridCol w="1600899">
                  <a:extLst>
                    <a:ext uri="{9D8B030D-6E8A-4147-A177-3AD203B41FA5}">
                      <a16:colId xmlns="" xmlns:a16="http://schemas.microsoft.com/office/drawing/2014/main" val="20000"/>
                    </a:ext>
                  </a:extLst>
                </a:gridCol>
                <a:gridCol w="351155">
                  <a:extLst>
                    <a:ext uri="{9D8B030D-6E8A-4147-A177-3AD203B41FA5}">
                      <a16:colId xmlns="" xmlns:a16="http://schemas.microsoft.com/office/drawing/2014/main" val="20001"/>
                    </a:ext>
                  </a:extLst>
                </a:gridCol>
                <a:gridCol w="351155">
                  <a:extLst>
                    <a:ext uri="{9D8B030D-6E8A-4147-A177-3AD203B41FA5}">
                      <a16:colId xmlns="" xmlns:a16="http://schemas.microsoft.com/office/drawing/2014/main" val="20002"/>
                    </a:ext>
                  </a:extLst>
                </a:gridCol>
                <a:gridCol w="351155">
                  <a:extLst>
                    <a:ext uri="{9D8B030D-6E8A-4147-A177-3AD203B41FA5}">
                      <a16:colId xmlns="" xmlns:a16="http://schemas.microsoft.com/office/drawing/2014/main" val="20003"/>
                    </a:ext>
                  </a:extLst>
                </a:gridCol>
                <a:gridCol w="351155">
                  <a:extLst>
                    <a:ext uri="{9D8B030D-6E8A-4147-A177-3AD203B41FA5}">
                      <a16:colId xmlns="" xmlns:a16="http://schemas.microsoft.com/office/drawing/2014/main" val="20004"/>
                    </a:ext>
                  </a:extLst>
                </a:gridCol>
                <a:gridCol w="351155">
                  <a:extLst>
                    <a:ext uri="{9D8B030D-6E8A-4147-A177-3AD203B41FA5}">
                      <a16:colId xmlns="" xmlns:a16="http://schemas.microsoft.com/office/drawing/2014/main" val="20005"/>
                    </a:ext>
                  </a:extLst>
                </a:gridCol>
                <a:gridCol w="351155">
                  <a:extLst>
                    <a:ext uri="{9D8B030D-6E8A-4147-A177-3AD203B41FA5}">
                      <a16:colId xmlns="" xmlns:a16="http://schemas.microsoft.com/office/drawing/2014/main" val="20006"/>
                    </a:ext>
                  </a:extLst>
                </a:gridCol>
                <a:gridCol w="351155">
                  <a:extLst>
                    <a:ext uri="{9D8B030D-6E8A-4147-A177-3AD203B41FA5}">
                      <a16:colId xmlns="" xmlns:a16="http://schemas.microsoft.com/office/drawing/2014/main" val="20007"/>
                    </a:ext>
                  </a:extLst>
                </a:gridCol>
              </a:tblGrid>
              <a:tr h="370840">
                <a:tc>
                  <a:txBody>
                    <a:bodyPr/>
                    <a:lstStyle/>
                    <a:p>
                      <a:r>
                        <a:rPr lang="en-GB" b="1" dirty="0" smtClean="0"/>
                        <a:t>Sequence\Site</a:t>
                      </a:r>
                      <a:endParaRPr lang="en-GB" b="1"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2</a:t>
                      </a:r>
                      <a:endParaRPr lang="en-GB" dirty="0"/>
                    </a:p>
                  </a:txBody>
                  <a:tcPr>
                    <a:solidFill>
                      <a:schemeClr val="accent1">
                        <a:lumMod val="40000"/>
                        <a:lumOff val="60000"/>
                      </a:schemeClr>
                    </a:solidFill>
                  </a:tcPr>
                </a:tc>
                <a:tc>
                  <a:txBody>
                    <a:bodyPr/>
                    <a:lstStyle/>
                    <a:p>
                      <a:r>
                        <a:rPr lang="en-GB" dirty="0" smtClean="0"/>
                        <a:t>3</a:t>
                      </a:r>
                      <a:endParaRPr lang="en-GB" dirty="0"/>
                    </a:p>
                  </a:txBody>
                  <a:tcPr>
                    <a:solidFill>
                      <a:schemeClr val="accent1">
                        <a:lumMod val="40000"/>
                        <a:lumOff val="60000"/>
                      </a:schemeClr>
                    </a:solidFill>
                  </a:tcPr>
                </a:tc>
                <a:tc>
                  <a:txBody>
                    <a:bodyPr/>
                    <a:lstStyle/>
                    <a:p>
                      <a:r>
                        <a:rPr lang="en-GB" dirty="0" smtClean="0"/>
                        <a:t>4</a:t>
                      </a:r>
                      <a:endParaRPr lang="en-GB" dirty="0"/>
                    </a:p>
                  </a:txBody>
                  <a:tcPr>
                    <a:solidFill>
                      <a:schemeClr val="accent1">
                        <a:lumMod val="40000"/>
                        <a:lumOff val="60000"/>
                      </a:schemeClr>
                    </a:solidFill>
                  </a:tcPr>
                </a:tc>
                <a:tc>
                  <a:txBody>
                    <a:bodyPr/>
                    <a:lstStyle/>
                    <a:p>
                      <a:r>
                        <a:rPr lang="en-GB" dirty="0" smtClean="0"/>
                        <a:t>5</a:t>
                      </a:r>
                      <a:endParaRPr lang="en-GB" dirty="0"/>
                    </a:p>
                  </a:txBody>
                  <a:tcPr>
                    <a:solidFill>
                      <a:schemeClr val="accent1">
                        <a:lumMod val="40000"/>
                        <a:lumOff val="60000"/>
                      </a:schemeClr>
                    </a:solidFill>
                  </a:tcPr>
                </a:tc>
                <a:tc>
                  <a:txBody>
                    <a:bodyPr/>
                    <a:lstStyle/>
                    <a:p>
                      <a:r>
                        <a:rPr lang="en-GB" dirty="0" smtClean="0"/>
                        <a:t>6</a:t>
                      </a:r>
                      <a:endParaRPr lang="en-GB" dirty="0"/>
                    </a:p>
                  </a:txBody>
                  <a:tcPr>
                    <a:solidFill>
                      <a:schemeClr val="accent1">
                        <a:lumMod val="40000"/>
                        <a:lumOff val="60000"/>
                      </a:schemeClr>
                    </a:solidFill>
                  </a:tcPr>
                </a:tc>
                <a:tc>
                  <a:txBody>
                    <a:bodyPr/>
                    <a:lstStyle/>
                    <a:p>
                      <a:r>
                        <a:rPr lang="en-GB" dirty="0" smtClean="0"/>
                        <a:t>7</a:t>
                      </a:r>
                      <a:endParaRPr lang="en-GB" dirty="0"/>
                    </a:p>
                  </a:txBody>
                  <a:tcPr>
                    <a:solidFill>
                      <a:schemeClr val="accent1">
                        <a:lumMod val="40000"/>
                        <a:lumOff val="60000"/>
                      </a:schemeClr>
                    </a:solidFill>
                  </a:tcPr>
                </a:tc>
                <a:extLst>
                  <a:ext uri="{0D108BD9-81ED-4DB2-BD59-A6C34878D82A}">
                    <a16:rowId xmlns="" xmlns:a16="http://schemas.microsoft.com/office/drawing/2014/main" val="10000"/>
                  </a:ext>
                </a:extLst>
              </a:tr>
              <a:tr h="370840">
                <a:tc>
                  <a:txBody>
                    <a:bodyPr/>
                    <a:lstStyle/>
                    <a:p>
                      <a:r>
                        <a:rPr lang="en-GB" b="1" dirty="0" smtClean="0">
                          <a:solidFill>
                            <a:schemeClr val="bg1"/>
                          </a:solidFill>
                        </a:rPr>
                        <a:t>a  (1)</a:t>
                      </a:r>
                      <a:endParaRPr lang="en-GB" b="1" dirty="0">
                        <a:solidFill>
                          <a:schemeClr val="bg1"/>
                        </a:solidFill>
                      </a:endParaRPr>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extLst>
                  <a:ext uri="{0D108BD9-81ED-4DB2-BD59-A6C34878D82A}">
                    <a16:rowId xmlns="" xmlns:a16="http://schemas.microsoft.com/office/drawing/2014/main" val="10001"/>
                  </a:ext>
                </a:extLst>
              </a:tr>
              <a:tr h="370840">
                <a:tc>
                  <a:txBody>
                    <a:bodyPr/>
                    <a:lstStyle/>
                    <a:p>
                      <a:r>
                        <a:rPr lang="en-GB" b="1" dirty="0" smtClean="0">
                          <a:solidFill>
                            <a:schemeClr val="bg1"/>
                          </a:solidFill>
                        </a:rPr>
                        <a:t>b </a:t>
                      </a:r>
                      <a:r>
                        <a:rPr lang="en-GB" b="1" baseline="0" dirty="0" smtClean="0">
                          <a:solidFill>
                            <a:schemeClr val="bg1"/>
                          </a:solidFill>
                        </a:rPr>
                        <a:t> </a:t>
                      </a:r>
                      <a:r>
                        <a:rPr lang="en-GB" b="1" dirty="0" smtClean="0">
                          <a:solidFill>
                            <a:schemeClr val="bg1"/>
                          </a:solidFill>
                        </a:rPr>
                        <a:t>(2)</a:t>
                      </a:r>
                      <a:endParaRPr lang="en-GB" b="1" dirty="0">
                        <a:solidFill>
                          <a:schemeClr val="bg1"/>
                        </a:solidFill>
                      </a:endParaRPr>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T</a:t>
                      </a:r>
                      <a:endParaRPr lang="en-GB" dirty="0"/>
                    </a:p>
                  </a:txBody>
                  <a:tcPr>
                    <a:solidFill>
                      <a:schemeClr val="accent1">
                        <a:lumMod val="40000"/>
                        <a:lumOff val="60000"/>
                      </a:schemeClr>
                    </a:solidFill>
                  </a:tcPr>
                </a:tc>
                <a:tc>
                  <a:txBody>
                    <a:bodyPr/>
                    <a:lstStyle/>
                    <a:p>
                      <a:r>
                        <a:rPr lang="en-GB" dirty="0" smtClean="0"/>
                        <a:t>T</a:t>
                      </a:r>
                      <a:endParaRPr lang="en-GB" dirty="0"/>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T</a:t>
                      </a:r>
                      <a:endParaRPr lang="en-GB" dirty="0"/>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C </a:t>
                      </a:r>
                      <a:endParaRPr lang="en-GB" dirty="0"/>
                    </a:p>
                  </a:txBody>
                  <a:tcP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en-GB" b="1" dirty="0" smtClean="0">
                          <a:solidFill>
                            <a:schemeClr val="bg1"/>
                          </a:solidFill>
                        </a:rPr>
                        <a:t>c </a:t>
                      </a:r>
                      <a:r>
                        <a:rPr lang="en-GB" b="1" baseline="0" dirty="0" smtClean="0">
                          <a:solidFill>
                            <a:schemeClr val="bg1"/>
                          </a:solidFill>
                        </a:rPr>
                        <a:t>  </a:t>
                      </a:r>
                      <a:r>
                        <a:rPr lang="en-GB" b="1" dirty="0" smtClean="0">
                          <a:solidFill>
                            <a:schemeClr val="bg1"/>
                          </a:solidFill>
                        </a:rPr>
                        <a:t>(3)</a:t>
                      </a:r>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T</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extLst>
                  <a:ext uri="{0D108BD9-81ED-4DB2-BD59-A6C34878D82A}">
                    <a16:rowId xmlns="" xmlns:a16="http://schemas.microsoft.com/office/drawing/2014/main" val="10003"/>
                  </a:ext>
                </a:extLst>
              </a:tr>
              <a:tr h="370840">
                <a:tc>
                  <a:txBody>
                    <a:bodyPr/>
                    <a:lstStyle/>
                    <a:p>
                      <a:r>
                        <a:rPr lang="en-GB" b="1" dirty="0" smtClean="0">
                          <a:solidFill>
                            <a:schemeClr val="bg1"/>
                          </a:solidFill>
                        </a:rPr>
                        <a:t>d  (4)</a:t>
                      </a:r>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T</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T</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extLst>
                  <a:ext uri="{0D108BD9-81ED-4DB2-BD59-A6C34878D82A}">
                    <a16:rowId xmlns="" xmlns:a16="http://schemas.microsoft.com/office/drawing/2014/main" val="10004"/>
                  </a:ext>
                </a:extLst>
              </a:tr>
              <a:tr h="370840">
                <a:tc>
                  <a:txBody>
                    <a:bodyPr/>
                    <a:lstStyle/>
                    <a:p>
                      <a:r>
                        <a:rPr lang="en-GB" b="1" dirty="0" smtClean="0">
                          <a:solidFill>
                            <a:schemeClr val="bg1"/>
                          </a:solidFill>
                        </a:rPr>
                        <a:t>e  (5)</a:t>
                      </a:r>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extLst>
                  <a:ext uri="{0D108BD9-81ED-4DB2-BD59-A6C34878D82A}">
                    <a16:rowId xmlns="" xmlns:a16="http://schemas.microsoft.com/office/drawing/2014/main" val="10005"/>
                  </a:ext>
                </a:extLst>
              </a:tr>
            </a:tbl>
          </a:graphicData>
        </a:graphic>
      </p:graphicFrame>
      <p:graphicFrame>
        <p:nvGraphicFramePr>
          <p:cNvPr id="5" name="Table 4"/>
          <p:cNvGraphicFramePr>
            <a:graphicFrameLocks noGrp="1"/>
          </p:cNvGraphicFramePr>
          <p:nvPr/>
        </p:nvGraphicFramePr>
        <p:xfrm>
          <a:off x="342900" y="4391976"/>
          <a:ext cx="4058984" cy="2225040"/>
        </p:xfrm>
        <a:graphic>
          <a:graphicData uri="http://schemas.openxmlformats.org/drawingml/2006/table">
            <a:tbl>
              <a:tblPr firstRow="1" bandRow="1">
                <a:tableStyleId>{5C22544A-7EE6-4342-B048-85BDC9FD1C3A}</a:tableStyleId>
              </a:tblPr>
              <a:tblGrid>
                <a:gridCol w="1600899">
                  <a:extLst>
                    <a:ext uri="{9D8B030D-6E8A-4147-A177-3AD203B41FA5}">
                      <a16:colId xmlns="" xmlns:a16="http://schemas.microsoft.com/office/drawing/2014/main" val="20000"/>
                    </a:ext>
                  </a:extLst>
                </a:gridCol>
                <a:gridCol w="351155">
                  <a:extLst>
                    <a:ext uri="{9D8B030D-6E8A-4147-A177-3AD203B41FA5}">
                      <a16:colId xmlns="" xmlns:a16="http://schemas.microsoft.com/office/drawing/2014/main" val="20001"/>
                    </a:ext>
                  </a:extLst>
                </a:gridCol>
                <a:gridCol w="351155">
                  <a:extLst>
                    <a:ext uri="{9D8B030D-6E8A-4147-A177-3AD203B41FA5}">
                      <a16:colId xmlns="" xmlns:a16="http://schemas.microsoft.com/office/drawing/2014/main" val="20002"/>
                    </a:ext>
                  </a:extLst>
                </a:gridCol>
                <a:gridCol w="351155">
                  <a:extLst>
                    <a:ext uri="{9D8B030D-6E8A-4147-A177-3AD203B41FA5}">
                      <a16:colId xmlns="" xmlns:a16="http://schemas.microsoft.com/office/drawing/2014/main" val="20003"/>
                    </a:ext>
                  </a:extLst>
                </a:gridCol>
                <a:gridCol w="351155">
                  <a:extLst>
                    <a:ext uri="{9D8B030D-6E8A-4147-A177-3AD203B41FA5}">
                      <a16:colId xmlns="" xmlns:a16="http://schemas.microsoft.com/office/drawing/2014/main" val="20004"/>
                    </a:ext>
                  </a:extLst>
                </a:gridCol>
                <a:gridCol w="351155">
                  <a:extLst>
                    <a:ext uri="{9D8B030D-6E8A-4147-A177-3AD203B41FA5}">
                      <a16:colId xmlns="" xmlns:a16="http://schemas.microsoft.com/office/drawing/2014/main" val="20005"/>
                    </a:ext>
                  </a:extLst>
                </a:gridCol>
                <a:gridCol w="351155">
                  <a:extLst>
                    <a:ext uri="{9D8B030D-6E8A-4147-A177-3AD203B41FA5}">
                      <a16:colId xmlns="" xmlns:a16="http://schemas.microsoft.com/office/drawing/2014/main" val="20006"/>
                    </a:ext>
                  </a:extLst>
                </a:gridCol>
                <a:gridCol w="351155">
                  <a:extLst>
                    <a:ext uri="{9D8B030D-6E8A-4147-A177-3AD203B41FA5}">
                      <a16:colId xmlns="" xmlns:a16="http://schemas.microsoft.com/office/drawing/2014/main" val="20007"/>
                    </a:ext>
                  </a:extLst>
                </a:gridCol>
              </a:tblGrid>
              <a:tr h="370840">
                <a:tc>
                  <a:txBody>
                    <a:bodyPr/>
                    <a:lstStyle/>
                    <a:p>
                      <a:r>
                        <a:rPr lang="en-GB" b="1" dirty="0" smtClean="0"/>
                        <a:t>Sequence\Site</a:t>
                      </a:r>
                      <a:endParaRPr lang="en-GB" b="1"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2</a:t>
                      </a:r>
                      <a:endParaRPr lang="en-GB" dirty="0"/>
                    </a:p>
                  </a:txBody>
                  <a:tcPr>
                    <a:solidFill>
                      <a:schemeClr val="accent1">
                        <a:lumMod val="40000"/>
                        <a:lumOff val="60000"/>
                      </a:schemeClr>
                    </a:solidFill>
                  </a:tcPr>
                </a:tc>
                <a:tc>
                  <a:txBody>
                    <a:bodyPr/>
                    <a:lstStyle/>
                    <a:p>
                      <a:r>
                        <a:rPr lang="en-GB" dirty="0" smtClean="0"/>
                        <a:t>3</a:t>
                      </a:r>
                      <a:endParaRPr lang="en-GB" dirty="0"/>
                    </a:p>
                  </a:txBody>
                  <a:tcPr>
                    <a:solidFill>
                      <a:schemeClr val="accent1">
                        <a:lumMod val="40000"/>
                        <a:lumOff val="60000"/>
                      </a:schemeClr>
                    </a:solidFill>
                  </a:tcPr>
                </a:tc>
                <a:tc>
                  <a:txBody>
                    <a:bodyPr/>
                    <a:lstStyle/>
                    <a:p>
                      <a:r>
                        <a:rPr lang="en-GB" dirty="0" smtClean="0"/>
                        <a:t>4</a:t>
                      </a:r>
                      <a:endParaRPr lang="en-GB" dirty="0"/>
                    </a:p>
                  </a:txBody>
                  <a:tcPr>
                    <a:solidFill>
                      <a:schemeClr val="accent1">
                        <a:lumMod val="40000"/>
                        <a:lumOff val="60000"/>
                      </a:schemeClr>
                    </a:solidFill>
                  </a:tcPr>
                </a:tc>
                <a:tc>
                  <a:txBody>
                    <a:bodyPr/>
                    <a:lstStyle/>
                    <a:p>
                      <a:r>
                        <a:rPr lang="en-GB" dirty="0" smtClean="0"/>
                        <a:t>5</a:t>
                      </a:r>
                      <a:endParaRPr lang="en-GB" dirty="0"/>
                    </a:p>
                  </a:txBody>
                  <a:tcPr>
                    <a:solidFill>
                      <a:schemeClr val="accent1">
                        <a:lumMod val="40000"/>
                        <a:lumOff val="60000"/>
                      </a:schemeClr>
                    </a:solidFill>
                  </a:tcPr>
                </a:tc>
                <a:tc>
                  <a:txBody>
                    <a:bodyPr/>
                    <a:lstStyle/>
                    <a:p>
                      <a:r>
                        <a:rPr lang="en-GB" dirty="0" smtClean="0"/>
                        <a:t>6</a:t>
                      </a:r>
                      <a:endParaRPr lang="en-GB" dirty="0"/>
                    </a:p>
                  </a:txBody>
                  <a:tcPr>
                    <a:solidFill>
                      <a:schemeClr val="accent1">
                        <a:lumMod val="40000"/>
                        <a:lumOff val="60000"/>
                      </a:schemeClr>
                    </a:solidFill>
                  </a:tcPr>
                </a:tc>
                <a:tc>
                  <a:txBody>
                    <a:bodyPr/>
                    <a:lstStyle/>
                    <a:p>
                      <a:r>
                        <a:rPr lang="en-GB" dirty="0" smtClean="0"/>
                        <a:t>7</a:t>
                      </a:r>
                      <a:endParaRPr lang="en-GB" dirty="0"/>
                    </a:p>
                  </a:txBody>
                  <a:tcPr>
                    <a:solidFill>
                      <a:schemeClr val="accent1">
                        <a:lumMod val="40000"/>
                        <a:lumOff val="60000"/>
                      </a:schemeClr>
                    </a:solidFill>
                  </a:tcPr>
                </a:tc>
                <a:extLst>
                  <a:ext uri="{0D108BD9-81ED-4DB2-BD59-A6C34878D82A}">
                    <a16:rowId xmlns="" xmlns:a16="http://schemas.microsoft.com/office/drawing/2014/main" val="10000"/>
                  </a:ext>
                </a:extLst>
              </a:tr>
              <a:tr h="370840">
                <a:tc>
                  <a:txBody>
                    <a:bodyPr/>
                    <a:lstStyle/>
                    <a:p>
                      <a:r>
                        <a:rPr lang="en-GB" b="1" dirty="0" smtClean="0">
                          <a:solidFill>
                            <a:schemeClr val="bg1"/>
                          </a:solidFill>
                        </a:rPr>
                        <a:t>a  (1)</a:t>
                      </a:r>
                      <a:endParaRPr lang="en-GB" b="1" dirty="0">
                        <a:solidFill>
                          <a:schemeClr val="bg1"/>
                        </a:solidFill>
                      </a:endParaRP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1"/>
                  </a:ext>
                </a:extLst>
              </a:tr>
              <a:tr h="370840">
                <a:tc>
                  <a:txBody>
                    <a:bodyPr/>
                    <a:lstStyle/>
                    <a:p>
                      <a:r>
                        <a:rPr lang="en-GB" b="1" dirty="0" smtClean="0">
                          <a:solidFill>
                            <a:schemeClr val="bg1"/>
                          </a:solidFill>
                        </a:rPr>
                        <a:t>b </a:t>
                      </a:r>
                      <a:r>
                        <a:rPr lang="en-GB" b="1" baseline="0" dirty="0" smtClean="0">
                          <a:solidFill>
                            <a:schemeClr val="bg1"/>
                          </a:solidFill>
                        </a:rPr>
                        <a:t> </a:t>
                      </a:r>
                      <a:r>
                        <a:rPr lang="en-GB" b="1" dirty="0" smtClean="0">
                          <a:solidFill>
                            <a:schemeClr val="bg1"/>
                          </a:solidFill>
                        </a:rPr>
                        <a:t>(2)</a:t>
                      </a:r>
                      <a:endParaRPr lang="en-GB" b="1" dirty="0">
                        <a:solidFill>
                          <a:schemeClr val="bg1"/>
                        </a:solidFill>
                      </a:endParaRP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 </a:t>
                      </a:r>
                      <a:endParaRPr lang="en-GB" dirty="0"/>
                    </a:p>
                  </a:txBody>
                  <a:tcP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en-GB" b="1" dirty="0" smtClean="0">
                          <a:solidFill>
                            <a:schemeClr val="bg1"/>
                          </a:solidFill>
                        </a:rPr>
                        <a:t>c </a:t>
                      </a:r>
                      <a:r>
                        <a:rPr lang="en-GB" b="1" baseline="0" dirty="0" smtClean="0">
                          <a:solidFill>
                            <a:schemeClr val="bg1"/>
                          </a:solidFill>
                        </a:rPr>
                        <a:t>  </a:t>
                      </a:r>
                      <a:r>
                        <a:rPr lang="en-GB" b="1" dirty="0" smtClean="0">
                          <a:solidFill>
                            <a:schemeClr val="bg1"/>
                          </a:solidFill>
                        </a:rPr>
                        <a:t>(3)</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3"/>
                  </a:ext>
                </a:extLst>
              </a:tr>
              <a:tr h="370840">
                <a:tc>
                  <a:txBody>
                    <a:bodyPr/>
                    <a:lstStyle/>
                    <a:p>
                      <a:r>
                        <a:rPr lang="en-GB" b="1" dirty="0" smtClean="0">
                          <a:solidFill>
                            <a:schemeClr val="bg1"/>
                          </a:solidFill>
                        </a:rPr>
                        <a:t>d  (4)</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4"/>
                  </a:ext>
                </a:extLst>
              </a:tr>
              <a:tr h="370840">
                <a:tc>
                  <a:txBody>
                    <a:bodyPr/>
                    <a:lstStyle/>
                    <a:p>
                      <a:r>
                        <a:rPr lang="en-GB" b="1" dirty="0" smtClean="0">
                          <a:solidFill>
                            <a:schemeClr val="bg1"/>
                          </a:solidFill>
                        </a:rPr>
                        <a:t>e  (5)</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5"/>
                  </a:ext>
                </a:extLst>
              </a:tr>
            </a:tbl>
          </a:graphicData>
        </a:graphic>
      </p:graphicFrame>
      <p:sp>
        <p:nvSpPr>
          <p:cNvPr id="6" name="TextBox 5"/>
          <p:cNvSpPr txBox="1"/>
          <p:nvPr/>
        </p:nvSpPr>
        <p:spPr>
          <a:xfrm>
            <a:off x="342900" y="3916656"/>
            <a:ext cx="4185761" cy="369332"/>
          </a:xfrm>
          <a:prstGeom prst="rect">
            <a:avLst/>
          </a:prstGeom>
          <a:noFill/>
        </p:spPr>
        <p:txBody>
          <a:bodyPr wrap="none" rtlCol="0">
            <a:spAutoFit/>
          </a:bodyPr>
          <a:lstStyle/>
          <a:p>
            <a:r>
              <a:rPr lang="en-GB" dirty="0" smtClean="0"/>
              <a:t>Incidence matrix, noting </a:t>
            </a:r>
            <a:r>
              <a:rPr lang="en-GB" i="1" dirty="0" smtClean="0"/>
              <a:t>c</a:t>
            </a:r>
            <a:r>
              <a:rPr lang="en-GB" dirty="0" smtClean="0"/>
              <a:t> is ancestral:</a:t>
            </a:r>
            <a:endParaRPr lang="en-GB" dirty="0"/>
          </a:p>
        </p:txBody>
      </p:sp>
      <p:sp>
        <p:nvSpPr>
          <p:cNvPr id="7" name="TextBox 6"/>
          <p:cNvSpPr txBox="1"/>
          <p:nvPr/>
        </p:nvSpPr>
        <p:spPr>
          <a:xfrm>
            <a:off x="342901" y="6825584"/>
            <a:ext cx="6515100" cy="2862322"/>
          </a:xfrm>
          <a:prstGeom prst="rect">
            <a:avLst/>
          </a:prstGeom>
          <a:noFill/>
        </p:spPr>
        <p:txBody>
          <a:bodyPr wrap="square" rtlCol="0">
            <a:spAutoFit/>
          </a:bodyPr>
          <a:lstStyle/>
          <a:p>
            <a:r>
              <a:rPr lang="en-GB" dirty="0" smtClean="0"/>
              <a:t>Check new condition.</a:t>
            </a:r>
          </a:p>
          <a:p>
            <a:endParaRPr lang="en-GB" dirty="0" smtClean="0"/>
          </a:p>
          <a:p>
            <a:r>
              <a:rPr lang="en-GB" dirty="0" smtClean="0"/>
              <a:t>Note that for sites 1 and 5, rows 1, 2 and 4 respectively give the pattern </a:t>
            </a:r>
          </a:p>
          <a:p>
            <a:endParaRPr lang="en-GB" dirty="0" smtClean="0"/>
          </a:p>
          <a:p>
            <a:endParaRPr lang="en-GB" dirty="0" smtClean="0"/>
          </a:p>
          <a:p>
            <a:endParaRPr lang="en-GB" dirty="0" smtClean="0"/>
          </a:p>
          <a:p>
            <a:r>
              <a:rPr lang="en-GB" dirty="0" smtClean="0"/>
              <a:t>so these data are incompatible with infinite-sites.</a:t>
            </a:r>
          </a:p>
          <a:p>
            <a:endParaRPr lang="en-GB" dirty="0" smtClean="0"/>
          </a:p>
          <a:p>
            <a:endParaRPr lang="en-GB" dirty="0" smtClean="0"/>
          </a:p>
        </p:txBody>
      </p:sp>
      <p:graphicFrame>
        <p:nvGraphicFramePr>
          <p:cNvPr id="9" name="Table 8"/>
          <p:cNvGraphicFramePr>
            <a:graphicFrameLocks noGrp="1"/>
          </p:cNvGraphicFramePr>
          <p:nvPr/>
        </p:nvGraphicFramePr>
        <p:xfrm>
          <a:off x="4869192" y="4391976"/>
          <a:ext cx="1448753" cy="2225040"/>
        </p:xfrm>
        <a:graphic>
          <a:graphicData uri="http://schemas.openxmlformats.org/drawingml/2006/table">
            <a:tbl>
              <a:tblPr firstRow="1" bandRow="1">
                <a:tableStyleId>{5C22544A-7EE6-4342-B048-85BDC9FD1C3A}</a:tableStyleId>
              </a:tblPr>
              <a:tblGrid>
                <a:gridCol w="746443">
                  <a:extLst>
                    <a:ext uri="{9D8B030D-6E8A-4147-A177-3AD203B41FA5}">
                      <a16:colId xmlns="" xmlns:a16="http://schemas.microsoft.com/office/drawing/2014/main" val="20000"/>
                    </a:ext>
                  </a:extLst>
                </a:gridCol>
                <a:gridCol w="351155">
                  <a:extLst>
                    <a:ext uri="{9D8B030D-6E8A-4147-A177-3AD203B41FA5}">
                      <a16:colId xmlns="" xmlns:a16="http://schemas.microsoft.com/office/drawing/2014/main" val="20001"/>
                    </a:ext>
                  </a:extLst>
                </a:gridCol>
                <a:gridCol w="351155">
                  <a:extLst>
                    <a:ext uri="{9D8B030D-6E8A-4147-A177-3AD203B41FA5}">
                      <a16:colId xmlns="" xmlns:a16="http://schemas.microsoft.com/office/drawing/2014/main" val="20002"/>
                    </a:ext>
                  </a:extLst>
                </a:gridCol>
              </a:tblGrid>
              <a:tr h="370840">
                <a:tc>
                  <a:txBody>
                    <a:bodyPr/>
                    <a:lstStyle/>
                    <a:p>
                      <a:endParaRPr lang="en-GB" b="1"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5</a:t>
                      </a:r>
                      <a:endParaRPr lang="en-GB" dirty="0"/>
                    </a:p>
                  </a:txBody>
                  <a:tcPr>
                    <a:solidFill>
                      <a:schemeClr val="accent1">
                        <a:lumMod val="40000"/>
                        <a:lumOff val="60000"/>
                      </a:schemeClr>
                    </a:solidFill>
                  </a:tcPr>
                </a:tc>
                <a:extLst>
                  <a:ext uri="{0D108BD9-81ED-4DB2-BD59-A6C34878D82A}">
                    <a16:rowId xmlns="" xmlns:a16="http://schemas.microsoft.com/office/drawing/2014/main" val="10000"/>
                  </a:ext>
                </a:extLst>
              </a:tr>
              <a:tr h="370840">
                <a:tc>
                  <a:txBody>
                    <a:bodyPr/>
                    <a:lstStyle/>
                    <a:p>
                      <a:r>
                        <a:rPr lang="en-GB" b="1" dirty="0" smtClean="0">
                          <a:solidFill>
                            <a:schemeClr val="bg1"/>
                          </a:solidFill>
                        </a:rPr>
                        <a:t>a  (1)</a:t>
                      </a:r>
                      <a:endParaRPr lang="en-GB" b="1" dirty="0">
                        <a:solidFill>
                          <a:schemeClr val="bg1"/>
                        </a:solidFill>
                      </a:endParaRP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1"/>
                  </a:ext>
                </a:extLst>
              </a:tr>
              <a:tr h="370840">
                <a:tc>
                  <a:txBody>
                    <a:bodyPr/>
                    <a:lstStyle/>
                    <a:p>
                      <a:r>
                        <a:rPr lang="en-GB" b="1" dirty="0" smtClean="0">
                          <a:solidFill>
                            <a:schemeClr val="bg1"/>
                          </a:solidFill>
                        </a:rPr>
                        <a:t>b </a:t>
                      </a:r>
                      <a:r>
                        <a:rPr lang="en-GB" b="1" baseline="0" dirty="0" smtClean="0">
                          <a:solidFill>
                            <a:schemeClr val="bg1"/>
                          </a:solidFill>
                        </a:rPr>
                        <a:t> </a:t>
                      </a:r>
                      <a:r>
                        <a:rPr lang="en-GB" b="1" dirty="0" smtClean="0">
                          <a:solidFill>
                            <a:schemeClr val="bg1"/>
                          </a:solidFill>
                        </a:rPr>
                        <a:t>(2)</a:t>
                      </a:r>
                      <a:endParaRPr lang="en-GB" b="1" dirty="0">
                        <a:solidFill>
                          <a:schemeClr val="bg1"/>
                        </a:solidFill>
                      </a:endParaRP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en-GB" b="1" dirty="0" smtClean="0">
                          <a:solidFill>
                            <a:schemeClr val="bg1"/>
                          </a:solidFill>
                        </a:rPr>
                        <a:t>c </a:t>
                      </a:r>
                      <a:r>
                        <a:rPr lang="en-GB" b="1" baseline="0" dirty="0" smtClean="0">
                          <a:solidFill>
                            <a:schemeClr val="bg1"/>
                          </a:solidFill>
                        </a:rPr>
                        <a:t>  </a:t>
                      </a:r>
                      <a:r>
                        <a:rPr lang="en-GB" b="1" dirty="0" smtClean="0">
                          <a:solidFill>
                            <a:schemeClr val="bg1"/>
                          </a:solidFill>
                        </a:rPr>
                        <a:t>(3)</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3"/>
                  </a:ext>
                </a:extLst>
              </a:tr>
              <a:tr h="370840">
                <a:tc>
                  <a:txBody>
                    <a:bodyPr/>
                    <a:lstStyle/>
                    <a:p>
                      <a:r>
                        <a:rPr lang="en-GB" b="1" dirty="0" smtClean="0">
                          <a:solidFill>
                            <a:schemeClr val="bg1"/>
                          </a:solidFill>
                        </a:rPr>
                        <a:t>d  (4)</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4"/>
                  </a:ext>
                </a:extLst>
              </a:tr>
              <a:tr h="370840">
                <a:tc>
                  <a:txBody>
                    <a:bodyPr/>
                    <a:lstStyle/>
                    <a:p>
                      <a:r>
                        <a:rPr lang="en-GB" b="1" dirty="0" smtClean="0">
                          <a:solidFill>
                            <a:schemeClr val="bg1"/>
                          </a:solidFill>
                        </a:rPr>
                        <a:t>e  (5)</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5"/>
                  </a:ext>
                </a:extLst>
              </a:tr>
            </a:tbl>
          </a:graphicData>
        </a:graphic>
      </p:graphicFrame>
      <p:graphicFrame>
        <p:nvGraphicFramePr>
          <p:cNvPr id="136195" name="Object 3"/>
          <p:cNvGraphicFramePr>
            <a:graphicFrameLocks noChangeAspect="1"/>
          </p:cNvGraphicFramePr>
          <p:nvPr/>
        </p:nvGraphicFramePr>
        <p:xfrm>
          <a:off x="2798916" y="7722420"/>
          <a:ext cx="504067" cy="990132"/>
        </p:xfrm>
        <a:graphic>
          <a:graphicData uri="http://schemas.openxmlformats.org/presentationml/2006/ole">
            <mc:AlternateContent xmlns:mc="http://schemas.openxmlformats.org/markup-compatibility/2006">
              <mc:Choice xmlns:v="urn:schemas-microsoft-com:vml" Requires="v">
                <p:oleObj spid="_x0000_s233558" name="Equation" r:id="rId3" imgW="342720" imgH="672840" progId="Equation.3">
                  <p:embed/>
                </p:oleObj>
              </mc:Choice>
              <mc:Fallback>
                <p:oleObj name="Equation" r:id="rId3" imgW="342720" imgH="6728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8916" y="7722420"/>
                        <a:ext cx="504067" cy="9901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88648"/>
            <a:ext cx="6172200" cy="1524000"/>
          </a:xfrm>
        </p:spPr>
        <p:txBody>
          <a:bodyPr/>
          <a:lstStyle/>
          <a:p>
            <a:r>
              <a:rPr lang="en-GB" dirty="0" smtClean="0"/>
              <a:t>Conditions for trees</a:t>
            </a:r>
            <a:endParaRPr lang="en-GB" dirty="0"/>
          </a:p>
        </p:txBody>
      </p:sp>
      <p:sp>
        <p:nvSpPr>
          <p:cNvPr id="78" name="Content Placeholder 2"/>
          <p:cNvSpPr txBox="1">
            <a:spLocks/>
          </p:cNvSpPr>
          <p:nvPr/>
        </p:nvSpPr>
        <p:spPr bwMode="auto">
          <a:xfrm>
            <a:off x="342900" y="701484"/>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kumimoji="0" lang="en-GB" sz="2000" b="0" i="1" u="none" strike="noStrike" kern="1200" cap="none" spc="0" normalizeH="0" baseline="0" noProof="0" dirty="0" smtClean="0">
                <a:ln>
                  <a:noFill/>
                </a:ln>
                <a:solidFill>
                  <a:schemeClr val="tx1"/>
                </a:solidFill>
                <a:effectLst/>
                <a:uLnTx/>
                <a:uFillTx/>
                <a:latin typeface="+mn-lt"/>
                <a:ea typeface="+mn-ea"/>
                <a:cs typeface="+mn-cs"/>
              </a:rPr>
              <a:t>Proof of Corollary.</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Suppose we see this pattern</a:t>
            </a:r>
            <a:r>
              <a:rPr kumimoji="0" lang="en-GB" sz="2000" b="0" i="0" u="none" strike="noStrike" kern="1200" cap="none" spc="0" normalizeH="0" noProof="0" dirty="0" smtClean="0">
                <a:ln>
                  <a:noFill/>
                </a:ln>
                <a:solidFill>
                  <a:schemeClr val="tx1"/>
                </a:solidFill>
                <a:effectLst/>
                <a:uLnTx/>
                <a:uFillTx/>
                <a:latin typeface="+mn-lt"/>
                <a:ea typeface="+mn-ea"/>
                <a:cs typeface="+mn-cs"/>
              </a:rPr>
              <a:t> at two sites, </a:t>
            </a:r>
            <a:r>
              <a:rPr kumimoji="0" lang="en-GB" sz="2000" b="0" i="1" u="none" strike="noStrike" kern="1200" cap="none" spc="0" normalizeH="0" noProof="0" dirty="0" err="1" smtClean="0">
                <a:ln>
                  <a:noFill/>
                </a:ln>
                <a:solidFill>
                  <a:schemeClr val="tx1"/>
                </a:solidFill>
                <a:effectLst/>
                <a:uLnTx/>
                <a:uFillTx/>
                <a:latin typeface="+mn-lt"/>
                <a:ea typeface="+mn-ea"/>
                <a:cs typeface="+mn-cs"/>
              </a:rPr>
              <a:t>i</a:t>
            </a:r>
            <a:r>
              <a:rPr kumimoji="0" lang="en-GB" sz="2000" b="0" i="0" u="none" strike="noStrike" kern="1200" cap="none" spc="0" normalizeH="0" noProof="0" dirty="0" smtClean="0">
                <a:ln>
                  <a:noFill/>
                </a:ln>
                <a:solidFill>
                  <a:schemeClr val="tx1"/>
                </a:solidFill>
                <a:effectLst/>
                <a:uLnTx/>
                <a:uFillTx/>
                <a:latin typeface="+mn-lt"/>
                <a:ea typeface="+mn-ea"/>
                <a:cs typeface="+mn-cs"/>
              </a:rPr>
              <a:t> and </a:t>
            </a:r>
            <a:r>
              <a:rPr kumimoji="0" lang="en-GB" sz="2000" b="0" i="1" u="none" strike="noStrike" kern="1200" cap="none" spc="0" normalizeH="0" noProof="0" dirty="0" smtClean="0">
                <a:ln>
                  <a:noFill/>
                </a:ln>
                <a:solidFill>
                  <a:schemeClr val="tx1"/>
                </a:solidFill>
                <a:effectLst/>
                <a:uLnTx/>
                <a:uFillTx/>
                <a:latin typeface="+mn-lt"/>
                <a:ea typeface="+mn-ea"/>
                <a:cs typeface="+mn-cs"/>
              </a:rPr>
              <a:t>j</a:t>
            </a:r>
            <a:r>
              <a:rPr kumimoji="0" lang="en-GB" sz="2000" b="0" i="0" u="none" strike="noStrike" kern="1200" cap="none" spc="0" normalizeH="0" noProof="0" dirty="0" smtClean="0">
                <a:ln>
                  <a:noFill/>
                </a:ln>
                <a:solidFill>
                  <a:schemeClr val="tx1"/>
                </a:solidFill>
                <a:effectLst/>
                <a:uLnTx/>
                <a:uFillTx/>
                <a:latin typeface="+mn-lt"/>
                <a:ea typeface="+mn-ea"/>
                <a:cs typeface="+mn-cs"/>
              </a:rPr>
              <a:t> say and some 3 rows.</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dirty="0" smtClean="0">
                <a:latin typeface="+mn-lt"/>
              </a:rPr>
              <a:t>Clearly</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dirty="0" smtClean="0">
                <a:latin typeface="+mn-lt"/>
              </a:rPr>
              <a:t>so ordering by inclusion does not hold, and the data are incompatible with infinite-sites, proving necessity.</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dirty="0" smtClean="0">
                <a:latin typeface="+mn-lt"/>
              </a:rPr>
              <a:t>Conversely if the data are incompatible with infinite sites, by the previous proposition for some pair of columns </a:t>
            </a:r>
            <a:r>
              <a:rPr lang="en-GB" sz="2000" i="1" dirty="0" err="1" smtClean="0">
                <a:latin typeface="+mn-lt"/>
              </a:rPr>
              <a:t>i</a:t>
            </a:r>
            <a:r>
              <a:rPr lang="en-GB" sz="2000" dirty="0" smtClean="0">
                <a:latin typeface="+mn-lt"/>
              </a:rPr>
              <a:t>, </a:t>
            </a:r>
            <a:r>
              <a:rPr lang="en-GB" sz="2000" i="1" dirty="0" smtClean="0">
                <a:latin typeface="+mn-lt"/>
              </a:rPr>
              <a:t>j </a:t>
            </a:r>
            <a:r>
              <a:rPr lang="en-GB" sz="2000" dirty="0" smtClean="0">
                <a:latin typeface="+mn-lt"/>
              </a:rPr>
              <a:t>ordering by inclusion does not hold:</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dirty="0" smtClean="0">
                <a:latin typeface="+mn-lt"/>
              </a:rPr>
              <a:t>For columns </a:t>
            </a:r>
            <a:r>
              <a:rPr lang="en-GB" sz="2000" i="1" dirty="0" err="1" smtClean="0">
                <a:latin typeface="+mn-lt"/>
              </a:rPr>
              <a:t>i</a:t>
            </a:r>
            <a:r>
              <a:rPr lang="en-GB" sz="2000" dirty="0" smtClean="0">
                <a:latin typeface="+mn-lt"/>
              </a:rPr>
              <a:t> and </a:t>
            </a:r>
            <a:r>
              <a:rPr lang="en-GB" sz="2000" i="1" dirty="0" smtClean="0">
                <a:latin typeface="+mn-lt"/>
              </a:rPr>
              <a:t>j</a:t>
            </a:r>
            <a:r>
              <a:rPr lang="en-GB" sz="2000" dirty="0" smtClean="0">
                <a:latin typeface="+mn-lt"/>
              </a:rPr>
              <a:t> and rows </a:t>
            </a:r>
            <a:r>
              <a:rPr lang="en-GB" sz="2000" i="1" dirty="0" smtClean="0">
                <a:latin typeface="+mn-lt"/>
              </a:rPr>
              <a:t>l</a:t>
            </a:r>
            <a:r>
              <a:rPr lang="en-GB" sz="2000" dirty="0" smtClean="0">
                <a:latin typeface="+mn-lt"/>
              </a:rPr>
              <a:t>, </a:t>
            </a:r>
            <a:r>
              <a:rPr lang="en-GB" sz="2000" i="1" dirty="0" smtClean="0">
                <a:latin typeface="+mn-lt"/>
              </a:rPr>
              <a:t>m</a:t>
            </a:r>
            <a:r>
              <a:rPr lang="en-GB" sz="2000" dirty="0" smtClean="0">
                <a:latin typeface="+mn-lt"/>
              </a:rPr>
              <a:t>, </a:t>
            </a:r>
            <a:r>
              <a:rPr lang="en-GB" sz="2000" i="1" dirty="0" smtClean="0">
                <a:latin typeface="+mn-lt"/>
              </a:rPr>
              <a:t>n</a:t>
            </a:r>
            <a:r>
              <a:rPr lang="en-GB" sz="2000" dirty="0" smtClean="0">
                <a:latin typeface="+mn-lt"/>
              </a:rPr>
              <a:t> in the incidence matrix:</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133123" name="Object 3"/>
          <p:cNvGraphicFramePr>
            <a:graphicFrameLocks noChangeAspect="1"/>
          </p:cNvGraphicFramePr>
          <p:nvPr/>
        </p:nvGraphicFramePr>
        <p:xfrm>
          <a:off x="1362573" y="3043391"/>
          <a:ext cx="4676775" cy="898525"/>
        </p:xfrm>
        <a:graphic>
          <a:graphicData uri="http://schemas.openxmlformats.org/presentationml/2006/ole">
            <mc:AlternateContent xmlns:mc="http://schemas.openxmlformats.org/markup-compatibility/2006">
              <mc:Choice xmlns:v="urn:schemas-microsoft-com:vml" Requires="v">
                <p:oleObj spid="_x0000_s234834" name="Equation" r:id="rId3" imgW="2654280" imgH="507960" progId="Equation.3">
                  <p:embed/>
                </p:oleObj>
              </mc:Choice>
              <mc:Fallback>
                <p:oleObj name="Equation" r:id="rId3" imgW="2654280" imgH="50796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573" y="3043391"/>
                        <a:ext cx="4676775" cy="898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24" name="Object 4"/>
          <p:cNvGraphicFramePr>
            <a:graphicFrameLocks noChangeAspect="1"/>
          </p:cNvGraphicFramePr>
          <p:nvPr/>
        </p:nvGraphicFramePr>
        <p:xfrm>
          <a:off x="1528763" y="6057447"/>
          <a:ext cx="3556000" cy="1304925"/>
        </p:xfrm>
        <a:graphic>
          <a:graphicData uri="http://schemas.openxmlformats.org/presentationml/2006/ole">
            <mc:AlternateContent xmlns:mc="http://schemas.openxmlformats.org/markup-compatibility/2006">
              <mc:Choice xmlns:v="urn:schemas-microsoft-com:vml" Requires="v">
                <p:oleObj spid="_x0000_s234835" name="Equation" r:id="rId5" imgW="2019240" imgH="736560" progId="Equation.3">
                  <p:embed/>
                </p:oleObj>
              </mc:Choice>
              <mc:Fallback>
                <p:oleObj name="Equation" r:id="rId5" imgW="2019240" imgH="73656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8763" y="6057447"/>
                        <a:ext cx="3556000" cy="1304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25" name="Object 5"/>
          <p:cNvGraphicFramePr>
            <a:graphicFrameLocks noChangeAspect="1"/>
          </p:cNvGraphicFramePr>
          <p:nvPr/>
        </p:nvGraphicFramePr>
        <p:xfrm>
          <a:off x="1982136" y="7902444"/>
          <a:ext cx="726768" cy="1082698"/>
        </p:xfrm>
        <a:graphic>
          <a:graphicData uri="http://schemas.openxmlformats.org/presentationml/2006/ole">
            <mc:AlternateContent xmlns:mc="http://schemas.openxmlformats.org/markup-compatibility/2006">
              <mc:Choice xmlns:v="urn:schemas-microsoft-com:vml" Requires="v">
                <p:oleObj spid="_x0000_s234836" name="Equation" r:id="rId7" imgW="596880" imgH="888840" progId="Equation.3">
                  <p:embed/>
                </p:oleObj>
              </mc:Choice>
              <mc:Fallback>
                <p:oleObj name="Equation" r:id="rId7" imgW="596880" imgH="88884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2136" y="7902444"/>
                        <a:ext cx="726768" cy="10826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3698875" y="8082468"/>
            <a:ext cx="2816225" cy="646331"/>
          </a:xfrm>
          <a:prstGeom prst="rect">
            <a:avLst/>
          </a:prstGeom>
          <a:noFill/>
        </p:spPr>
        <p:txBody>
          <a:bodyPr wrap="square" rtlCol="0">
            <a:spAutoFit/>
          </a:bodyPr>
          <a:lstStyle/>
          <a:p>
            <a:r>
              <a:rPr lang="en-GB" dirty="0" smtClean="0"/>
              <a:t>so the pattern is seen, proving sufficiency</a:t>
            </a:r>
            <a:endParaRPr lang="en-GB" dirty="0"/>
          </a:p>
        </p:txBody>
      </p:sp>
      <p:graphicFrame>
        <p:nvGraphicFramePr>
          <p:cNvPr id="133126" name="Object 6"/>
          <p:cNvGraphicFramePr>
            <a:graphicFrameLocks noChangeAspect="1"/>
          </p:cNvGraphicFramePr>
          <p:nvPr/>
        </p:nvGraphicFramePr>
        <p:xfrm>
          <a:off x="2973387" y="1511592"/>
          <a:ext cx="725488" cy="1082675"/>
        </p:xfrm>
        <a:graphic>
          <a:graphicData uri="http://schemas.openxmlformats.org/presentationml/2006/ole">
            <mc:AlternateContent xmlns:mc="http://schemas.openxmlformats.org/markup-compatibility/2006">
              <mc:Choice xmlns:v="urn:schemas-microsoft-com:vml" Requires="v">
                <p:oleObj spid="_x0000_s234837" name="Equation" r:id="rId9" imgW="596880" imgH="888840" progId="Equation.3">
                  <p:embed/>
                </p:oleObj>
              </mc:Choice>
              <mc:Fallback>
                <p:oleObj name="Equation" r:id="rId9" imgW="596880" imgH="88884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3387" y="1511592"/>
                        <a:ext cx="725488"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76225"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22338"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73213"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19325"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70200"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16313"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67188"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13300"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6225"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22338"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732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19325"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70200"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163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67188"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13300"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76225"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22338"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73213"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19325"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70200"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16313"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167188"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13300"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76225"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22338"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573213"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219325"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870200"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16313"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167188"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813300"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73050"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19163"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70038"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216150"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867025" y="61277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513138"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65600"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11713"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73050"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19163"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570038"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216150"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867025" y="56832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513138"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165600"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11713"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73050"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19163"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570038"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216150"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867025" y="65722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513138"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165600"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811713"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76225"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922338"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573213"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219325"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870200"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516313"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167188"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813300"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73050"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19163"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570038"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216150"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67025" y="79057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13138"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165600"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811713"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73050"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919163"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570038"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16150"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867025" y="74612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513138"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165600"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811713"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73050"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919163"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570038"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216150"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867025" y="83502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513138"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165600"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811713"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16200000" flipV="1">
            <a:off x="27305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6200000" flipV="1">
            <a:off x="922338"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6200000" flipV="1">
            <a:off x="285115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16200000" flipV="1">
            <a:off x="351790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rot="16200000" flipV="1">
            <a:off x="414020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10800000">
            <a:off x="1144588" y="3905250"/>
            <a:ext cx="639762"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2451100" y="3905250"/>
            <a:ext cx="62230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16200000" flipV="1">
            <a:off x="273050"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6200000" flipV="1">
            <a:off x="922338"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10800000">
            <a:off x="2451100" y="4349750"/>
            <a:ext cx="62230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10800000">
            <a:off x="3073400" y="4349750"/>
            <a:ext cx="66675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16200000" flipV="1">
            <a:off x="4140200"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16200000" flipV="1">
            <a:off x="1562100"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rot="16200000" flipV="1">
            <a:off x="2228057" y="4571206"/>
            <a:ext cx="444500" cy="15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rot="16200000" flipV="1">
            <a:off x="4806950"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V="1">
            <a:off x="495300" y="4794250"/>
            <a:ext cx="649288"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rot="16200000" flipV="1">
            <a:off x="922338" y="5016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rot="16200000" flipV="1">
            <a:off x="2851150" y="5016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16200000" flipV="1">
            <a:off x="3517900" y="5016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rot="16200000" flipV="1">
            <a:off x="4140200" y="5016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1784350" y="4794250"/>
            <a:ext cx="66675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flipH="1" flipV="1">
            <a:off x="2228850" y="5016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10800000">
            <a:off x="4362450" y="4794250"/>
            <a:ext cx="66675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rot="16200000" flipV="1">
            <a:off x="273050" y="5461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rot="10800000">
            <a:off x="495300" y="5238750"/>
            <a:ext cx="649288"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rot="16200000" flipV="1">
            <a:off x="2851150" y="5461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rot="16200000" flipV="1">
            <a:off x="3517900" y="5461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rot="10800000">
            <a:off x="3740150" y="5240338"/>
            <a:ext cx="622300" cy="4429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5400000" flipH="1" flipV="1">
            <a:off x="1562894" y="5460206"/>
            <a:ext cx="444500"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rot="5400000" flipH="1" flipV="1">
            <a:off x="2229645" y="5460206"/>
            <a:ext cx="442912" cy="31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rot="10800000">
            <a:off x="4362450" y="5238750"/>
            <a:ext cx="66675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rot="16200000" flipV="1">
            <a:off x="273050" y="5905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rot="16200000" flipV="1">
            <a:off x="922338" y="5905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rot="16200000" flipV="1">
            <a:off x="2851150" y="5905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rot="16200000" flipV="1">
            <a:off x="3517900" y="5905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rot="16200000" flipV="1">
            <a:off x="4140994" y="5906294"/>
            <a:ext cx="44291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rot="16200000" flipV="1">
            <a:off x="1562100" y="5905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rot="10800000">
            <a:off x="1785938" y="5684838"/>
            <a:ext cx="665162" cy="4429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p:nvPr/>
        </p:nvCxnSpPr>
        <p:spPr>
          <a:xfrm rot="16200000" flipV="1">
            <a:off x="4807744" y="5906294"/>
            <a:ext cx="44291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rot="16200000" flipV="1">
            <a:off x="273050" y="6350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rot="10800000">
            <a:off x="495300" y="6127750"/>
            <a:ext cx="649288"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rot="16200000" flipV="1">
            <a:off x="2851150" y="6350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3740150" y="6127750"/>
            <a:ext cx="62230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rot="16200000" flipV="1">
            <a:off x="4140200" y="6350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V="1">
            <a:off x="1784350" y="6127750"/>
            <a:ext cx="665163"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V="1">
            <a:off x="2451100" y="6127750"/>
            <a:ext cx="62230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Straight Arrow Connector 139"/>
          <p:cNvCxnSpPr/>
          <p:nvPr/>
        </p:nvCxnSpPr>
        <p:spPr>
          <a:xfrm rot="16200000" flipV="1">
            <a:off x="4806950" y="6350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V="1">
            <a:off x="495300" y="6572250"/>
            <a:ext cx="649288"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flipV="1">
            <a:off x="1144588" y="6572250"/>
            <a:ext cx="639762"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p:cNvCxnSpPr/>
          <p:nvPr/>
        </p:nvCxnSpPr>
        <p:spPr>
          <a:xfrm rot="10800000">
            <a:off x="2452688" y="6572250"/>
            <a:ext cx="620712"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rot="10800000">
            <a:off x="3073400" y="6572250"/>
            <a:ext cx="66675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rot="10800000">
            <a:off x="3740150" y="6572250"/>
            <a:ext cx="62230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rot="16200000" flipV="1">
            <a:off x="1562100" y="6794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rot="10800000">
            <a:off x="1785938" y="6572250"/>
            <a:ext cx="665162"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10800000">
            <a:off x="4362450" y="6572250"/>
            <a:ext cx="66675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flipV="1">
            <a:off x="495300" y="7016750"/>
            <a:ext cx="649288"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rot="16200000" flipV="1">
            <a:off x="922338" y="7239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rot="16200000" flipV="1">
            <a:off x="2851150" y="7239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flipV="1">
            <a:off x="3740150" y="7016750"/>
            <a:ext cx="62230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rot="16200000" flipV="1">
            <a:off x="4140200" y="7239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V="1">
            <a:off x="1784350" y="7016750"/>
            <a:ext cx="66675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rot="16200000" flipV="1">
            <a:off x="2228057" y="7238206"/>
            <a:ext cx="444500" cy="15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rot="16200000" flipV="1">
            <a:off x="4806950" y="7239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rot="16200000" flipV="1">
            <a:off x="273050" y="7683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flipV="1">
            <a:off x="1144588" y="7461250"/>
            <a:ext cx="639762"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rot="16200000" flipV="1">
            <a:off x="2851150" y="7683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flipV="1">
            <a:off x="3740150" y="7461250"/>
            <a:ext cx="62230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p:nvPr/>
        </p:nvCxnSpPr>
        <p:spPr>
          <a:xfrm rot="16200000" flipV="1">
            <a:off x="4140200" y="7683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rot="5400000" flipH="1" flipV="1">
            <a:off x="1562894" y="7682706"/>
            <a:ext cx="444500" cy="15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rot="10800000">
            <a:off x="1785938" y="7461250"/>
            <a:ext cx="665162"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rot="16200000" flipV="1">
            <a:off x="4806950" y="7683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rot="16200000" flipV="1">
            <a:off x="273050" y="8128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rot="16200000" flipV="1">
            <a:off x="922338" y="8128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rot="16200000" flipV="1">
            <a:off x="2851150" y="8128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rot="16200000" flipV="1">
            <a:off x="3517900" y="8128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rot="16200000" flipV="1">
            <a:off x="4140200" y="8128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rot="10800000">
            <a:off x="1144588" y="7905750"/>
            <a:ext cx="639762"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rot="5400000" flipH="1" flipV="1">
            <a:off x="2228850" y="8128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rot="5400000" flipH="1" flipV="1">
            <a:off x="4806950" y="8128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35163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rot="16200000" flipV="1">
            <a:off x="480695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098" name="Object 2"/>
          <p:cNvGraphicFramePr>
            <a:graphicFrameLocks noChangeAspect="1"/>
          </p:cNvGraphicFramePr>
          <p:nvPr/>
        </p:nvGraphicFramePr>
        <p:xfrm>
          <a:off x="2638425" y="2124075"/>
          <a:ext cx="1581150" cy="719138"/>
        </p:xfrm>
        <a:graphic>
          <a:graphicData uri="http://schemas.openxmlformats.org/presentationml/2006/ole">
            <mc:AlternateContent xmlns:mc="http://schemas.openxmlformats.org/markup-compatibility/2006">
              <mc:Choice xmlns:v="urn:schemas-microsoft-com:vml" Requires="v">
                <p:oleObj spid="_x0000_s95318" name="Equation" r:id="rId3" imgW="1002960" imgH="457200" progId="Equation.3">
                  <p:embed/>
                </p:oleObj>
              </mc:Choice>
              <mc:Fallback>
                <p:oleObj name="Equation" r:id="rId3" imgW="1002960" imgH="457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425" y="2124075"/>
                        <a:ext cx="1581150" cy="71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74" name="Straight Connector 173"/>
          <p:cNvCxnSpPr/>
          <p:nvPr/>
        </p:nvCxnSpPr>
        <p:spPr>
          <a:xfrm>
            <a:off x="6237288" y="8216900"/>
            <a:ext cx="431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5424488" y="4006850"/>
            <a:ext cx="1427162" cy="4400550"/>
          </a:xfrm>
          <a:prstGeom prst="rect">
            <a:avLst/>
          </a:prstGeom>
          <a:noFill/>
        </p:spPr>
        <p:txBody>
          <a:bodyPr>
            <a:spAutoFit/>
          </a:bodyPr>
          <a:lstStyle/>
          <a:p>
            <a:pPr>
              <a:defRPr/>
            </a:pPr>
            <a:r>
              <a:rPr lang="en-GB" sz="1400" dirty="0">
                <a:latin typeface="+mj-lt"/>
              </a:rPr>
              <a:t>Each haplotype chooses parent in previous generation</a:t>
            </a:r>
          </a:p>
          <a:p>
            <a:pPr>
              <a:defRPr/>
            </a:pPr>
            <a:endParaRPr lang="en-GB" sz="1400" dirty="0">
              <a:latin typeface="+mj-lt"/>
            </a:endParaRPr>
          </a:p>
          <a:p>
            <a:pPr>
              <a:defRPr/>
            </a:pPr>
            <a:r>
              <a:rPr lang="en-GB" sz="1400" dirty="0">
                <a:latin typeface="+mj-lt"/>
              </a:rPr>
              <a:t>If haplotypes </a:t>
            </a:r>
            <a:r>
              <a:rPr lang="en-GB" sz="1400" b="1" dirty="0">
                <a:latin typeface="+mj-lt"/>
              </a:rPr>
              <a:t>share</a:t>
            </a:r>
            <a:r>
              <a:rPr lang="en-GB" sz="1400" dirty="0">
                <a:latin typeface="+mj-lt"/>
              </a:rPr>
              <a:t> a parent back in time, this is called a </a:t>
            </a:r>
            <a:r>
              <a:rPr lang="en-GB" sz="1400" b="1" dirty="0">
                <a:latin typeface="+mj-lt"/>
              </a:rPr>
              <a:t>coalescence event</a:t>
            </a:r>
          </a:p>
          <a:p>
            <a:pPr>
              <a:defRPr/>
            </a:pPr>
            <a:r>
              <a:rPr lang="en-GB" sz="1400" dirty="0">
                <a:latin typeface="+mj-lt"/>
              </a:rPr>
              <a:t>If we continue back in time, eventually a single parent is reached, the </a:t>
            </a:r>
          </a:p>
          <a:p>
            <a:pPr>
              <a:defRPr/>
            </a:pPr>
            <a:r>
              <a:rPr lang="en-GB" sz="1400" b="1" dirty="0">
                <a:latin typeface="+mj-lt"/>
              </a:rPr>
              <a:t>Most Recent Common Ancestor (MRCA) :</a:t>
            </a:r>
          </a:p>
        </p:txBody>
      </p:sp>
      <p:sp>
        <p:nvSpPr>
          <p:cNvPr id="176" name="TextBox 175"/>
          <p:cNvSpPr txBox="1"/>
          <p:nvPr/>
        </p:nvSpPr>
        <p:spPr>
          <a:xfrm>
            <a:off x="249238" y="214313"/>
            <a:ext cx="6357937" cy="5078412"/>
          </a:xfrm>
          <a:prstGeom prst="rect">
            <a:avLst/>
          </a:prstGeom>
          <a:noFill/>
        </p:spPr>
        <p:txBody>
          <a:bodyPr anchor="ctr">
            <a:spAutoFit/>
          </a:bodyPr>
          <a:lstStyle/>
          <a:p>
            <a:pPr fontAlgn="auto">
              <a:spcBef>
                <a:spcPts val="0"/>
              </a:spcBef>
              <a:spcAft>
                <a:spcPts val="0"/>
              </a:spcAft>
              <a:defRPr/>
            </a:pPr>
            <a:r>
              <a:rPr lang="en-GB" sz="2400" dirty="0">
                <a:latin typeface="+mn-lt"/>
              </a:rPr>
              <a:t>A picture makes this clearer.</a:t>
            </a:r>
          </a:p>
          <a:p>
            <a:pPr fontAlgn="auto">
              <a:spcBef>
                <a:spcPts val="0"/>
              </a:spcBef>
              <a:spcAft>
                <a:spcPts val="0"/>
              </a:spcAft>
              <a:defRPr/>
            </a:pPr>
            <a:r>
              <a:rPr lang="en-GB" sz="2400" dirty="0">
                <a:latin typeface="+mn-lt"/>
              </a:rPr>
              <a:t>Formally, we form generation </a:t>
            </a:r>
            <a:r>
              <a:rPr lang="en-GB" sz="2400" i="1" dirty="0">
                <a:latin typeface="+mn-lt"/>
              </a:rPr>
              <a:t>k</a:t>
            </a:r>
            <a:r>
              <a:rPr lang="en-GB" sz="2400" dirty="0">
                <a:latin typeface="+mn-lt"/>
              </a:rPr>
              <a:t>+1 by choosing </a:t>
            </a:r>
            <a:r>
              <a:rPr lang="en-GB" sz="2400" i="1" dirty="0">
                <a:latin typeface="+mn-lt"/>
              </a:rPr>
              <a:t>M</a:t>
            </a:r>
            <a:r>
              <a:rPr lang="en-GB" sz="2400" dirty="0">
                <a:latin typeface="+mn-lt"/>
              </a:rPr>
              <a:t> “parents” at random in generation </a:t>
            </a:r>
            <a:r>
              <a:rPr lang="en-GB" sz="2400" i="1" dirty="0">
                <a:latin typeface="+mn-lt"/>
              </a:rPr>
              <a:t>k</a:t>
            </a:r>
            <a:r>
              <a:rPr lang="en-GB" sz="2400" dirty="0">
                <a:latin typeface="+mn-lt"/>
              </a:rPr>
              <a:t> with replacement</a:t>
            </a:r>
          </a:p>
          <a:p>
            <a:pPr fontAlgn="auto">
              <a:spcBef>
                <a:spcPts val="0"/>
              </a:spcBef>
              <a:spcAft>
                <a:spcPts val="0"/>
              </a:spcAft>
              <a:defRPr/>
            </a:pPr>
            <a:r>
              <a:rPr lang="en-GB" sz="2400" dirty="0">
                <a:latin typeface="+mn-lt"/>
              </a:rPr>
              <a:t>If parent of haplotype </a:t>
            </a:r>
            <a:r>
              <a:rPr lang="en-GB" sz="2400" i="1" dirty="0" err="1">
                <a:latin typeface="+mn-lt"/>
              </a:rPr>
              <a:t>i</a:t>
            </a:r>
            <a:r>
              <a:rPr lang="en-GB" sz="2400" dirty="0">
                <a:latin typeface="+mn-lt"/>
              </a:rPr>
              <a:t> in generation </a:t>
            </a:r>
            <a:r>
              <a:rPr lang="en-GB" sz="2400" i="1" dirty="0">
                <a:latin typeface="+mn-lt"/>
              </a:rPr>
              <a:t>k</a:t>
            </a:r>
            <a:r>
              <a:rPr lang="en-GB" sz="2400" dirty="0">
                <a:latin typeface="+mn-lt"/>
              </a:rPr>
              <a:t>+1 is </a:t>
            </a:r>
            <a:r>
              <a:rPr lang="en-GB" sz="2400" i="1" dirty="0" err="1">
                <a:latin typeface="+mn-lt"/>
              </a:rPr>
              <a:t>Z</a:t>
            </a:r>
            <a:r>
              <a:rPr lang="en-GB" sz="2400" i="1" baseline="-25000" dirty="0" err="1">
                <a:latin typeface="+mn-lt"/>
              </a:rPr>
              <a:t>i</a:t>
            </a:r>
            <a:endParaRPr lang="en-GB" sz="2400" baseline="-25000" dirty="0">
              <a:latin typeface="+mn-lt"/>
            </a:endParaRPr>
          </a:p>
          <a:p>
            <a:pPr fontAlgn="auto">
              <a:spcBef>
                <a:spcPts val="0"/>
              </a:spcBef>
              <a:spcAft>
                <a:spcPts val="0"/>
              </a:spcAft>
              <a:defRPr/>
            </a:pPr>
            <a:endParaRPr lang="en-GB" sz="2400" dirty="0">
              <a:latin typeface="+mn-lt"/>
            </a:endParaRPr>
          </a:p>
          <a:p>
            <a:pPr fontAlgn="auto">
              <a:spcBef>
                <a:spcPts val="0"/>
              </a:spcBef>
              <a:spcAft>
                <a:spcPts val="0"/>
              </a:spcAft>
              <a:defRPr/>
            </a:pPr>
            <a:endParaRPr lang="en-GB" sz="2400" dirty="0">
              <a:latin typeface="+mn-lt"/>
            </a:endParaRPr>
          </a:p>
          <a:p>
            <a:pPr fontAlgn="auto">
              <a:spcBef>
                <a:spcPts val="0"/>
              </a:spcBef>
              <a:spcAft>
                <a:spcPts val="0"/>
              </a:spcAft>
              <a:defRPr/>
            </a:pPr>
            <a:r>
              <a:rPr lang="en-GB" sz="2400" dirty="0">
                <a:latin typeface="+mn-lt"/>
              </a:rPr>
              <a:t>Some population members have 0 children, others more than 1 child:</a:t>
            </a:r>
          </a:p>
          <a:p>
            <a:pPr fontAlgn="auto">
              <a:spcBef>
                <a:spcPts val="0"/>
              </a:spcBef>
              <a:spcAft>
                <a:spcPts val="0"/>
              </a:spcAft>
              <a:defRPr/>
            </a:pPr>
            <a:endParaRPr lang="en-GB" sz="2400" dirty="0">
              <a:latin typeface="+mn-lt"/>
            </a:endParaRPr>
          </a:p>
          <a:p>
            <a:pPr fontAlgn="auto">
              <a:spcBef>
                <a:spcPts val="0"/>
              </a:spcBef>
              <a:spcAft>
                <a:spcPts val="0"/>
              </a:spcAft>
              <a:defRPr/>
            </a:pPr>
            <a:r>
              <a:rPr lang="en-GB" sz="2800" dirty="0">
                <a:latin typeface="+mn-lt"/>
              </a:rPr>
              <a:t> </a:t>
            </a:r>
          </a:p>
          <a:p>
            <a:pPr fontAlgn="auto">
              <a:spcBef>
                <a:spcPts val="0"/>
              </a:spcBef>
              <a:spcAft>
                <a:spcPts val="0"/>
              </a:spcAft>
              <a:defRPr/>
            </a:pPr>
            <a:endParaRPr lang="en-GB" sz="2800" dirty="0">
              <a:latin typeface="+mn-lt"/>
            </a:endParaRPr>
          </a:p>
          <a:p>
            <a:pPr fontAlgn="auto">
              <a:spcBef>
                <a:spcPts val="0"/>
              </a:spcBef>
              <a:spcAft>
                <a:spcPts val="0"/>
              </a:spcAft>
              <a:defRPr/>
            </a:pPr>
            <a:endParaRPr lang="en-GB" sz="2800" dirty="0">
              <a:latin typeface="+mn-lt"/>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88648"/>
            <a:ext cx="6172200" cy="1524000"/>
          </a:xfrm>
        </p:spPr>
        <p:txBody>
          <a:bodyPr/>
          <a:lstStyle/>
          <a:p>
            <a:r>
              <a:rPr lang="en-GB" dirty="0" smtClean="0"/>
              <a:t>Unknown ancestral types</a:t>
            </a:r>
            <a:endParaRPr lang="en-GB" dirty="0"/>
          </a:p>
        </p:txBody>
      </p:sp>
      <p:sp>
        <p:nvSpPr>
          <p:cNvPr id="3" name="Content Placeholder 2"/>
          <p:cNvSpPr>
            <a:spLocks noGrp="1"/>
          </p:cNvSpPr>
          <p:nvPr>
            <p:ph idx="1"/>
          </p:nvPr>
        </p:nvSpPr>
        <p:spPr>
          <a:xfrm>
            <a:off x="548226" y="1444725"/>
            <a:ext cx="6172200" cy="6034088"/>
          </a:xfrm>
        </p:spPr>
        <p:txBody>
          <a:bodyPr/>
          <a:lstStyle/>
          <a:p>
            <a:r>
              <a:rPr lang="en-GB" sz="2000" dirty="0" smtClean="0"/>
              <a:t>If we don’t know ancestral types, at each site we can’t tell who has the mutation, only who differs</a:t>
            </a:r>
          </a:p>
          <a:p>
            <a:r>
              <a:rPr lang="en-GB" sz="2000" dirty="0" smtClean="0"/>
              <a:t>The incidence matrix is defined up to “toggling” 0-1 status at each site</a:t>
            </a:r>
          </a:p>
          <a:p>
            <a:r>
              <a:rPr lang="en-GB" sz="2000" dirty="0" smtClean="0"/>
              <a:t>The compatibility question becomes whether it is possible to find a toggling to allow a rooted tree</a:t>
            </a:r>
          </a:p>
          <a:p>
            <a:pPr>
              <a:buNone/>
            </a:pPr>
            <a:endParaRPr lang="en-GB" sz="2000" dirty="0" smtClean="0"/>
          </a:p>
          <a:p>
            <a:pPr>
              <a:buNone/>
            </a:pPr>
            <a:endParaRPr lang="en-GB" sz="2000" dirty="0"/>
          </a:p>
        </p:txBody>
      </p:sp>
      <p:sp>
        <p:nvSpPr>
          <p:cNvPr id="78" name="Content Placeholder 2"/>
          <p:cNvSpPr txBox="1">
            <a:spLocks/>
          </p:cNvSpPr>
          <p:nvPr/>
        </p:nvSpPr>
        <p:spPr bwMode="auto">
          <a:xfrm>
            <a:off x="342900" y="3761892"/>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kumimoji="0" lang="en-GB" sz="2000" b="0" i="1" u="none" strike="noStrike" kern="1200" cap="none" spc="0" normalizeH="0" baseline="0" noProof="0" dirty="0" smtClean="0">
                <a:ln>
                  <a:noFill/>
                </a:ln>
                <a:solidFill>
                  <a:schemeClr val="tx1"/>
                </a:solidFill>
                <a:effectLst/>
                <a:uLnTx/>
                <a:uFillTx/>
                <a:latin typeface="+mn-lt"/>
                <a:ea typeface="+mn-ea"/>
                <a:cs typeface="+mn-cs"/>
              </a:rPr>
              <a:t>Corollary</a:t>
            </a:r>
            <a:r>
              <a:rPr kumimoji="0" lang="en-GB" sz="2000" b="0" i="1" u="none" strike="noStrike" kern="1200" cap="none" spc="0" normalizeH="0" noProof="0" dirty="0" smtClean="0">
                <a:ln>
                  <a:noFill/>
                </a:ln>
                <a:solidFill>
                  <a:schemeClr val="tx1"/>
                </a:solidFill>
                <a:effectLst/>
                <a:uLnTx/>
                <a:uFillTx/>
                <a:latin typeface="+mn-lt"/>
                <a:ea typeface="+mn-ea"/>
                <a:cs typeface="+mn-cs"/>
              </a:rPr>
              <a:t> 5.6</a:t>
            </a:r>
            <a:endParaRPr kumimoji="0" lang="en-GB" sz="2000" b="0" i="1"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noProof="0" dirty="0" smtClean="0">
                <a:latin typeface="+mn-lt"/>
              </a:rPr>
              <a:t>A variation dataset expressed in the form of an incidence </a:t>
            </a:r>
            <a:r>
              <a:rPr lang="en-GB" sz="2000" noProof="0" dirty="0" err="1" smtClean="0">
                <a:latin typeface="+mn-lt"/>
              </a:rPr>
              <a:t>matri</a:t>
            </a:r>
            <a:r>
              <a:rPr lang="en-GB" sz="2000" dirty="0" smtClean="0">
                <a:latin typeface="+mn-lt"/>
              </a:rPr>
              <a:t>x, where ancestral types are unknown, is compatible with the infinite-sites model if and only if no pair of sites shows the pattern</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dirty="0" smtClean="0">
                <a:latin typeface="+mn-lt"/>
              </a:rPr>
              <a:t>in any 4 rows of the incidence matrix</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graphicFrame>
        <p:nvGraphicFramePr>
          <p:cNvPr id="137218" name="Object 2"/>
          <p:cNvGraphicFramePr>
            <a:graphicFrameLocks noChangeAspect="1"/>
          </p:cNvGraphicFramePr>
          <p:nvPr/>
        </p:nvGraphicFramePr>
        <p:xfrm>
          <a:off x="2888928" y="5472120"/>
          <a:ext cx="711200" cy="1844675"/>
        </p:xfrm>
        <a:graphic>
          <a:graphicData uri="http://schemas.openxmlformats.org/presentationml/2006/ole">
            <mc:AlternateContent xmlns:mc="http://schemas.openxmlformats.org/markup-compatibility/2006">
              <mc:Choice xmlns:v="urn:schemas-microsoft-com:vml" Requires="v">
                <p:oleObj spid="_x0000_s235606" name="Equation" r:id="rId3" imgW="342720" imgH="888840" progId="Equation.3">
                  <p:embed/>
                </p:oleObj>
              </mc:Choice>
              <mc:Fallback>
                <p:oleObj name="Equation" r:id="rId3" imgW="342720" imgH="8888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928" y="5472120"/>
                        <a:ext cx="711200" cy="184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88648"/>
            <a:ext cx="6172200" cy="1524000"/>
          </a:xfrm>
        </p:spPr>
        <p:txBody>
          <a:bodyPr/>
          <a:lstStyle/>
          <a:p>
            <a:r>
              <a:rPr lang="en-GB" dirty="0" smtClean="0"/>
              <a:t>Conditions for trees</a:t>
            </a:r>
            <a:endParaRPr lang="en-GB" dirty="0"/>
          </a:p>
        </p:txBody>
      </p:sp>
      <p:sp>
        <p:nvSpPr>
          <p:cNvPr id="78" name="Content Placeholder 2"/>
          <p:cNvSpPr txBox="1">
            <a:spLocks/>
          </p:cNvSpPr>
          <p:nvPr/>
        </p:nvSpPr>
        <p:spPr bwMode="auto">
          <a:xfrm>
            <a:off x="342900" y="701484"/>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kumimoji="0" lang="en-GB" sz="2000" b="0" i="1" u="none" strike="noStrike" kern="1200" cap="none" spc="0" normalizeH="0" baseline="0" noProof="0" dirty="0" smtClean="0">
                <a:ln>
                  <a:noFill/>
                </a:ln>
                <a:solidFill>
                  <a:schemeClr val="tx1"/>
                </a:solidFill>
                <a:effectLst/>
                <a:uLnTx/>
                <a:uFillTx/>
                <a:latin typeface="+mn-lt"/>
                <a:ea typeface="+mn-ea"/>
                <a:cs typeface="+mn-cs"/>
              </a:rPr>
              <a:t>Proof of Corollary.</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kumimoji="0" lang="en-GB" sz="2000" b="0" i="0" u="none" strike="noStrike" kern="1200" cap="none" spc="0" normalizeH="0" baseline="0" noProof="0" dirty="0" smtClean="0">
                <a:ln>
                  <a:noFill/>
                </a:ln>
                <a:solidFill>
                  <a:schemeClr val="tx1"/>
                </a:solidFill>
                <a:effectLst/>
                <a:uLnTx/>
                <a:uFillTx/>
                <a:latin typeface="+mn-lt"/>
                <a:ea typeface="+mn-ea"/>
                <a:cs typeface="+mn-cs"/>
              </a:rPr>
              <a:t>Suppose we see this pattern</a:t>
            </a:r>
            <a:r>
              <a:rPr kumimoji="0" lang="en-GB" sz="2000" b="0" i="0" u="none" strike="noStrike" kern="1200" cap="none" spc="0" normalizeH="0" noProof="0" dirty="0" smtClean="0">
                <a:ln>
                  <a:noFill/>
                </a:ln>
                <a:solidFill>
                  <a:schemeClr val="tx1"/>
                </a:solidFill>
                <a:effectLst/>
                <a:uLnTx/>
                <a:uFillTx/>
                <a:latin typeface="+mn-lt"/>
                <a:ea typeface="+mn-ea"/>
                <a:cs typeface="+mn-cs"/>
              </a:rPr>
              <a:t> at two sites, </a:t>
            </a:r>
            <a:r>
              <a:rPr kumimoji="0" lang="en-GB" sz="2000" b="0" i="1" u="none" strike="noStrike" kern="1200" cap="none" spc="0" normalizeH="0" noProof="0" dirty="0" err="1" smtClean="0">
                <a:ln>
                  <a:noFill/>
                </a:ln>
                <a:solidFill>
                  <a:schemeClr val="tx1"/>
                </a:solidFill>
                <a:effectLst/>
                <a:uLnTx/>
                <a:uFillTx/>
                <a:latin typeface="+mn-lt"/>
                <a:ea typeface="+mn-ea"/>
                <a:cs typeface="+mn-cs"/>
              </a:rPr>
              <a:t>i</a:t>
            </a:r>
            <a:r>
              <a:rPr kumimoji="0" lang="en-GB" sz="2000" b="0" i="0" u="none" strike="noStrike" kern="1200" cap="none" spc="0" normalizeH="0" noProof="0" dirty="0" smtClean="0">
                <a:ln>
                  <a:noFill/>
                </a:ln>
                <a:solidFill>
                  <a:schemeClr val="tx1"/>
                </a:solidFill>
                <a:effectLst/>
                <a:uLnTx/>
                <a:uFillTx/>
                <a:latin typeface="+mn-lt"/>
                <a:ea typeface="+mn-ea"/>
                <a:cs typeface="+mn-cs"/>
              </a:rPr>
              <a:t> and </a:t>
            </a:r>
            <a:r>
              <a:rPr kumimoji="0" lang="en-GB" sz="2000" b="0" i="1" u="none" strike="noStrike" kern="1200" cap="none" spc="0" normalizeH="0" noProof="0" dirty="0" smtClean="0">
                <a:ln>
                  <a:noFill/>
                </a:ln>
                <a:solidFill>
                  <a:schemeClr val="tx1"/>
                </a:solidFill>
                <a:effectLst/>
                <a:uLnTx/>
                <a:uFillTx/>
                <a:latin typeface="+mn-lt"/>
                <a:ea typeface="+mn-ea"/>
                <a:cs typeface="+mn-cs"/>
              </a:rPr>
              <a:t>j</a:t>
            </a:r>
            <a:r>
              <a:rPr kumimoji="0" lang="en-GB" sz="2000" b="0" i="0" u="none" strike="noStrike" kern="1200" cap="none" spc="0" normalizeH="0" noProof="0" dirty="0" smtClean="0">
                <a:ln>
                  <a:noFill/>
                </a:ln>
                <a:solidFill>
                  <a:schemeClr val="tx1"/>
                </a:solidFill>
                <a:effectLst/>
                <a:uLnTx/>
                <a:uFillTx/>
                <a:latin typeface="+mn-lt"/>
                <a:ea typeface="+mn-ea"/>
                <a:cs typeface="+mn-cs"/>
              </a:rPr>
              <a:t> say and some 4 rows.</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dirty="0" smtClean="0">
                <a:latin typeface="+mn-lt"/>
              </a:rPr>
              <a:t>Clearly, toggling 0-1 status at either site this pattern remains. Therefore for any toggling the pattern</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dirty="0" smtClean="0">
                <a:latin typeface="+mn-lt"/>
              </a:rPr>
              <a:t>is seen, and the data are incompatible with a rooted tree and hence infinite-sites. This proves necessity.</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dirty="0" smtClean="0">
                <a:latin typeface="+mn-lt"/>
              </a:rPr>
              <a:t>For the converse, suppose there is no such pattern in any pair of columns. Toggle the matrix columns, so the first sequence is a row of zeros (i.e. pick this to be ancestral).  Consider columns </a:t>
            </a:r>
            <a:r>
              <a:rPr lang="en-GB" sz="2000" i="1" dirty="0" err="1" smtClean="0">
                <a:latin typeface="+mn-lt"/>
              </a:rPr>
              <a:t>i</a:t>
            </a:r>
            <a:r>
              <a:rPr lang="en-GB" sz="2000" dirty="0" smtClean="0">
                <a:latin typeface="+mn-lt"/>
              </a:rPr>
              <a:t> and </a:t>
            </a:r>
            <a:r>
              <a:rPr lang="en-GB" sz="2000" i="1" dirty="0" smtClean="0">
                <a:latin typeface="+mn-lt"/>
              </a:rPr>
              <a:t>j. </a:t>
            </a:r>
            <a:r>
              <a:rPr lang="en-GB" sz="2000" dirty="0" smtClean="0">
                <a:latin typeface="+mn-lt"/>
              </a:rPr>
              <a:t>They do not show the pattern</a:t>
            </a: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i="1"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i="1"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i="1"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i="1"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endParaRPr lang="en-GB" sz="2000" dirty="0" smtClean="0">
              <a:latin typeface="+mn-lt"/>
            </a:endParaRPr>
          </a:p>
          <a:p>
            <a:pPr marL="457200" marR="0" lvl="0" indent="-457200" algn="l" defTabSz="914400" rtl="0" eaLnBrk="0" fontAlgn="base" latinLnBrk="0" hangingPunct="0">
              <a:lnSpc>
                <a:spcPct val="100000"/>
              </a:lnSpc>
              <a:spcBef>
                <a:spcPct val="20000"/>
              </a:spcBef>
              <a:spcAft>
                <a:spcPct val="0"/>
              </a:spcAft>
              <a:buClrTx/>
              <a:buSzTx/>
              <a:buFont typeface="Arial" charset="0"/>
              <a:buNone/>
              <a:tabLst/>
              <a:defRPr/>
            </a:pPr>
            <a:r>
              <a:rPr lang="en-GB" sz="2000" dirty="0" smtClean="0">
                <a:latin typeface="+mn-lt"/>
              </a:rPr>
              <a:t>Hence with this choice of ancestral sequence, there is a rooted gene tree by Corollary 5.3, giving sufficiency.</a:t>
            </a:r>
            <a:endParaRPr kumimoji="0" lang="en-GB" sz="20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10" name="TextBox 9"/>
          <p:cNvSpPr txBox="1"/>
          <p:nvPr/>
        </p:nvSpPr>
        <p:spPr>
          <a:xfrm>
            <a:off x="818652" y="7159138"/>
            <a:ext cx="5400720" cy="646331"/>
          </a:xfrm>
          <a:prstGeom prst="rect">
            <a:avLst/>
          </a:prstGeom>
          <a:noFill/>
        </p:spPr>
        <p:txBody>
          <a:bodyPr wrap="square" rtlCol="0">
            <a:spAutoFit/>
          </a:bodyPr>
          <a:lstStyle/>
          <a:p>
            <a:r>
              <a:rPr lang="en-GB" dirty="0" smtClean="0"/>
              <a:t>The first row of these two columns is         by construction, so no other 3 rows have the pattern </a:t>
            </a:r>
            <a:endParaRPr lang="en-GB" dirty="0"/>
          </a:p>
        </p:txBody>
      </p:sp>
      <p:graphicFrame>
        <p:nvGraphicFramePr>
          <p:cNvPr id="133126" name="Object 6"/>
          <p:cNvGraphicFramePr>
            <a:graphicFrameLocks noChangeAspect="1"/>
          </p:cNvGraphicFramePr>
          <p:nvPr/>
        </p:nvGraphicFramePr>
        <p:xfrm>
          <a:off x="3371535" y="1421580"/>
          <a:ext cx="417513" cy="1082675"/>
        </p:xfrm>
        <a:graphic>
          <a:graphicData uri="http://schemas.openxmlformats.org/presentationml/2006/ole">
            <mc:AlternateContent xmlns:mc="http://schemas.openxmlformats.org/markup-compatibility/2006">
              <mc:Choice xmlns:v="urn:schemas-microsoft-com:vml" Requires="v">
                <p:oleObj spid="_x0000_s236966" name="Equation" r:id="rId3" imgW="342720" imgH="888840" progId="Equation.3">
                  <p:embed/>
                </p:oleObj>
              </mc:Choice>
              <mc:Fallback>
                <p:oleObj name="Equation" r:id="rId3" imgW="342720" imgH="8888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535" y="1421580"/>
                        <a:ext cx="417513"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8246" name="Object 6"/>
          <p:cNvGraphicFramePr>
            <a:graphicFrameLocks noChangeAspect="1"/>
          </p:cNvGraphicFramePr>
          <p:nvPr/>
        </p:nvGraphicFramePr>
        <p:xfrm>
          <a:off x="3371536" y="2861772"/>
          <a:ext cx="417512" cy="1082675"/>
        </p:xfrm>
        <a:graphic>
          <a:graphicData uri="http://schemas.openxmlformats.org/presentationml/2006/ole">
            <mc:AlternateContent xmlns:mc="http://schemas.openxmlformats.org/markup-compatibility/2006">
              <mc:Choice xmlns:v="urn:schemas-microsoft-com:vml" Requires="v">
                <p:oleObj spid="_x0000_s236967" name="Equation" r:id="rId5" imgW="342720" imgH="888840" progId="Equation.3">
                  <p:embed/>
                </p:oleObj>
              </mc:Choice>
              <mc:Fallback>
                <p:oleObj name="Equation" r:id="rId5" imgW="342720" imgH="8888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1536" y="2861772"/>
                        <a:ext cx="417512"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8248" name="Object 8"/>
          <p:cNvGraphicFramePr>
            <a:graphicFrameLocks noChangeAspect="1"/>
          </p:cNvGraphicFramePr>
          <p:nvPr/>
        </p:nvGraphicFramePr>
        <p:xfrm>
          <a:off x="2719388" y="6189663"/>
          <a:ext cx="463550" cy="1082675"/>
        </p:xfrm>
        <a:graphic>
          <a:graphicData uri="http://schemas.openxmlformats.org/presentationml/2006/ole">
            <mc:AlternateContent xmlns:mc="http://schemas.openxmlformats.org/markup-compatibility/2006">
              <mc:Choice xmlns:v="urn:schemas-microsoft-com:vml" Requires="v">
                <p:oleObj spid="_x0000_s236968" name="Equation" r:id="rId7" imgW="380880" imgH="888840" progId="Equation.3">
                  <p:embed/>
                </p:oleObj>
              </mc:Choice>
              <mc:Fallback>
                <p:oleObj name="Equation" r:id="rId7" imgW="380880" imgH="88884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9388" y="6189663"/>
                        <a:ext cx="46355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8249" name="Object 9"/>
          <p:cNvGraphicFramePr>
            <a:graphicFrameLocks noChangeAspect="1"/>
          </p:cNvGraphicFramePr>
          <p:nvPr/>
        </p:nvGraphicFramePr>
        <p:xfrm>
          <a:off x="5867400" y="7269163"/>
          <a:ext cx="465138" cy="1082675"/>
        </p:xfrm>
        <a:graphic>
          <a:graphicData uri="http://schemas.openxmlformats.org/presentationml/2006/ole">
            <mc:AlternateContent xmlns:mc="http://schemas.openxmlformats.org/markup-compatibility/2006">
              <mc:Choice xmlns:v="urn:schemas-microsoft-com:vml" Requires="v">
                <p:oleObj spid="_x0000_s236969" name="Equation" r:id="rId9" imgW="380880" imgH="888840" progId="Equation.3">
                  <p:embed/>
                </p:oleObj>
              </mc:Choice>
              <mc:Fallback>
                <p:oleObj name="Equation" r:id="rId9" imgW="380880" imgH="88884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7400" y="7269163"/>
                        <a:ext cx="465138"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8250" name="Object 10"/>
          <p:cNvGraphicFramePr>
            <a:graphicFrameLocks noChangeAspect="1"/>
          </p:cNvGraphicFramePr>
          <p:nvPr/>
        </p:nvGraphicFramePr>
        <p:xfrm>
          <a:off x="4689168" y="7240588"/>
          <a:ext cx="417513" cy="263525"/>
        </p:xfrm>
        <a:graphic>
          <a:graphicData uri="http://schemas.openxmlformats.org/presentationml/2006/ole">
            <mc:AlternateContent xmlns:mc="http://schemas.openxmlformats.org/markup-compatibility/2006">
              <mc:Choice xmlns:v="urn:schemas-microsoft-com:vml" Requires="v">
                <p:oleObj spid="_x0000_s236970" name="Equation" r:id="rId11" imgW="342720" imgH="215640" progId="Equation.3">
                  <p:embed/>
                </p:oleObj>
              </mc:Choice>
              <mc:Fallback>
                <p:oleObj name="Equation" r:id="rId11" imgW="342720" imgH="21564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89168" y="7240588"/>
                        <a:ext cx="417513" cy="263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2408"/>
            <a:ext cx="6172200" cy="1524000"/>
          </a:xfrm>
        </p:spPr>
        <p:txBody>
          <a:bodyPr/>
          <a:lstStyle/>
          <a:p>
            <a:r>
              <a:rPr lang="en-GB" dirty="0" smtClean="0"/>
              <a:t>Unknown ancestral types</a:t>
            </a:r>
            <a:br>
              <a:rPr lang="en-GB" dirty="0" smtClean="0"/>
            </a:br>
            <a:r>
              <a:rPr lang="en-GB" dirty="0" smtClean="0"/>
              <a:t>and </a:t>
            </a:r>
            <a:r>
              <a:rPr lang="en-GB" dirty="0" err="1" smtClean="0"/>
              <a:t>unrooted</a:t>
            </a:r>
            <a:r>
              <a:rPr lang="en-GB" dirty="0" smtClean="0"/>
              <a:t> trees</a:t>
            </a:r>
            <a:endParaRPr lang="en-GB" dirty="0"/>
          </a:p>
        </p:txBody>
      </p:sp>
      <p:sp>
        <p:nvSpPr>
          <p:cNvPr id="3" name="Content Placeholder 2"/>
          <p:cNvSpPr>
            <a:spLocks noGrp="1"/>
          </p:cNvSpPr>
          <p:nvPr>
            <p:ph idx="1"/>
          </p:nvPr>
        </p:nvSpPr>
        <p:spPr>
          <a:xfrm>
            <a:off x="227196" y="1421580"/>
            <a:ext cx="6172200" cy="6034088"/>
          </a:xfrm>
        </p:spPr>
        <p:txBody>
          <a:bodyPr/>
          <a:lstStyle/>
          <a:p>
            <a:r>
              <a:rPr lang="en-GB" sz="2000" dirty="0" smtClean="0"/>
              <a:t>Any rooted tree can “build” an </a:t>
            </a:r>
            <a:r>
              <a:rPr lang="en-GB" sz="2000" dirty="0" err="1" smtClean="0"/>
              <a:t>unrooted</a:t>
            </a:r>
            <a:r>
              <a:rPr lang="en-GB" sz="2000" dirty="0" smtClean="0"/>
              <a:t> tree</a:t>
            </a:r>
          </a:p>
          <a:p>
            <a:r>
              <a:rPr lang="en-GB" sz="2000" dirty="0" smtClean="0"/>
              <a:t>An </a:t>
            </a:r>
            <a:r>
              <a:rPr lang="en-GB" sz="2000" dirty="0" err="1" smtClean="0"/>
              <a:t>unrooted</a:t>
            </a:r>
            <a:r>
              <a:rPr lang="en-GB" sz="2000" dirty="0" smtClean="0"/>
              <a:t> tree can “build” multiple rooted trees.</a:t>
            </a:r>
          </a:p>
          <a:p>
            <a:r>
              <a:rPr lang="en-GB" sz="2000" dirty="0" smtClean="0"/>
              <a:t>Notice an </a:t>
            </a:r>
            <a:r>
              <a:rPr lang="en-GB" sz="2000" dirty="0" err="1" smtClean="0"/>
              <a:t>unrooted</a:t>
            </a:r>
            <a:r>
              <a:rPr lang="en-GB" sz="2000" dirty="0" smtClean="0"/>
              <a:t> tree is </a:t>
            </a:r>
            <a:r>
              <a:rPr lang="en-GB" sz="2000" u="sng" dirty="0" smtClean="0"/>
              <a:t>invariant</a:t>
            </a:r>
            <a:r>
              <a:rPr lang="en-GB" sz="2000" dirty="0" smtClean="0"/>
              <a:t> to 0-1 toggling of sites (because mutations on edges just show differences between sequences).</a:t>
            </a:r>
          </a:p>
          <a:p>
            <a:r>
              <a:rPr lang="en-GB" sz="2000" dirty="0" smtClean="0"/>
              <a:t>Thus:</a:t>
            </a:r>
          </a:p>
          <a:p>
            <a:pPr marL="857250" lvl="1" indent="-457200">
              <a:buFont typeface="+mj-lt"/>
              <a:buAutoNum type="arabicPeriod"/>
            </a:pPr>
            <a:r>
              <a:rPr lang="en-GB" sz="1600" dirty="0" smtClean="0"/>
              <a:t>We can view an </a:t>
            </a:r>
            <a:r>
              <a:rPr lang="en-GB" sz="1600" dirty="0" err="1" smtClean="0"/>
              <a:t>unrooted</a:t>
            </a:r>
            <a:r>
              <a:rPr lang="en-GB" sz="1600" dirty="0" smtClean="0"/>
              <a:t> tree as the “ancestral type unknown” equivalent of a (rooted) gene tree</a:t>
            </a:r>
          </a:p>
          <a:p>
            <a:pPr marL="857250" lvl="1" indent="-457200">
              <a:buFont typeface="+mj-lt"/>
              <a:buAutoNum type="arabicPeriod"/>
            </a:pPr>
            <a:r>
              <a:rPr lang="en-GB" sz="1600" dirty="0" smtClean="0"/>
              <a:t>The </a:t>
            </a:r>
            <a:r>
              <a:rPr lang="en-GB" sz="1600" dirty="0" err="1" smtClean="0"/>
              <a:t>unrooted</a:t>
            </a:r>
            <a:r>
              <a:rPr lang="en-GB" sz="1600" dirty="0" smtClean="0"/>
              <a:t> tree is unique even if ancestral types are unknown (up to permutation of equivalent mutations)</a:t>
            </a:r>
          </a:p>
          <a:p>
            <a:pPr marL="857250" lvl="1" indent="-457200">
              <a:buFont typeface="+mj-lt"/>
              <a:buAutoNum type="arabicPeriod"/>
            </a:pPr>
            <a:r>
              <a:rPr lang="en-GB" sz="1600" dirty="0" smtClean="0"/>
              <a:t>Corollary 5.6 can be viewed as a condition on the </a:t>
            </a:r>
            <a:r>
              <a:rPr lang="en-GB" sz="1600" u="sng" dirty="0" smtClean="0"/>
              <a:t>existence of an </a:t>
            </a:r>
            <a:r>
              <a:rPr lang="en-GB" sz="1600" u="sng" dirty="0" err="1" smtClean="0"/>
              <a:t>unrooted</a:t>
            </a:r>
            <a:r>
              <a:rPr lang="en-GB" sz="1600" u="sng" dirty="0" smtClean="0"/>
              <a:t> tree:</a:t>
            </a:r>
          </a:p>
          <a:p>
            <a:endParaRPr lang="en-GB" sz="2000" dirty="0" smtClean="0"/>
          </a:p>
          <a:p>
            <a:pPr>
              <a:buNone/>
            </a:pPr>
            <a:endParaRPr lang="en-GB" sz="2000" dirty="0"/>
          </a:p>
        </p:txBody>
      </p:sp>
      <p:grpSp>
        <p:nvGrpSpPr>
          <p:cNvPr id="4" name="Group 13"/>
          <p:cNvGrpSpPr/>
          <p:nvPr/>
        </p:nvGrpSpPr>
        <p:grpSpPr>
          <a:xfrm>
            <a:off x="368592" y="6192216"/>
            <a:ext cx="6210828" cy="1120970"/>
            <a:chOff x="342900" y="5544516"/>
            <a:chExt cx="6210828" cy="1120970"/>
          </a:xfrm>
        </p:grpSpPr>
        <p:sp>
          <p:nvSpPr>
            <p:cNvPr id="6" name="TextBox 5"/>
            <p:cNvSpPr txBox="1"/>
            <p:nvPr/>
          </p:nvSpPr>
          <p:spPr>
            <a:xfrm>
              <a:off x="342900" y="5742156"/>
              <a:ext cx="1890252" cy="923330"/>
            </a:xfrm>
            <a:prstGeom prst="rect">
              <a:avLst/>
            </a:prstGeom>
            <a:noFill/>
          </p:spPr>
          <p:txBody>
            <a:bodyPr wrap="square" rtlCol="0">
              <a:spAutoFit/>
            </a:bodyPr>
            <a:lstStyle/>
            <a:p>
              <a:r>
                <a:rPr lang="en-GB" dirty="0" smtClean="0"/>
                <a:t>Ancestral types known</a:t>
              </a:r>
            </a:p>
            <a:p>
              <a:r>
                <a:rPr lang="en-GB" dirty="0" smtClean="0"/>
                <a:t>Infinite sites</a:t>
              </a:r>
              <a:endParaRPr lang="en-GB" dirty="0"/>
            </a:p>
          </p:txBody>
        </p:sp>
        <p:sp>
          <p:nvSpPr>
            <p:cNvPr id="7" name="TextBox 6"/>
            <p:cNvSpPr txBox="1"/>
            <p:nvPr/>
          </p:nvSpPr>
          <p:spPr>
            <a:xfrm>
              <a:off x="3158964" y="5894556"/>
              <a:ext cx="1080144" cy="646331"/>
            </a:xfrm>
            <a:prstGeom prst="rect">
              <a:avLst/>
            </a:prstGeom>
            <a:noFill/>
          </p:spPr>
          <p:txBody>
            <a:bodyPr wrap="square" rtlCol="0">
              <a:spAutoFit/>
            </a:bodyPr>
            <a:lstStyle/>
            <a:p>
              <a:r>
                <a:rPr lang="en-GB" dirty="0" smtClean="0"/>
                <a:t>Rooted tree</a:t>
              </a:r>
              <a:endParaRPr lang="en-GB" dirty="0"/>
            </a:p>
          </p:txBody>
        </p:sp>
        <p:sp>
          <p:nvSpPr>
            <p:cNvPr id="8" name="TextBox 7"/>
            <p:cNvSpPr txBox="1"/>
            <p:nvPr/>
          </p:nvSpPr>
          <p:spPr>
            <a:xfrm>
              <a:off x="5049216" y="5894556"/>
              <a:ext cx="1080144" cy="646331"/>
            </a:xfrm>
            <a:prstGeom prst="rect">
              <a:avLst/>
            </a:prstGeom>
            <a:noFill/>
          </p:spPr>
          <p:txBody>
            <a:bodyPr wrap="square" rtlCol="0">
              <a:spAutoFit/>
            </a:bodyPr>
            <a:lstStyle/>
            <a:p>
              <a:r>
                <a:rPr lang="en-GB" dirty="0" smtClean="0"/>
                <a:t>No pattern</a:t>
              </a:r>
              <a:endParaRPr lang="en-GB" dirty="0"/>
            </a:p>
          </p:txBody>
        </p:sp>
        <p:graphicFrame>
          <p:nvGraphicFramePr>
            <p:cNvPr id="139268" name="Object 4"/>
            <p:cNvGraphicFramePr>
              <a:graphicFrameLocks noChangeAspect="1"/>
            </p:cNvGraphicFramePr>
            <p:nvPr/>
          </p:nvGraphicFramePr>
          <p:xfrm>
            <a:off x="6136215" y="5544516"/>
            <a:ext cx="417513" cy="1082675"/>
          </p:xfrm>
          <a:graphic>
            <a:graphicData uri="http://schemas.openxmlformats.org/presentationml/2006/ole">
              <mc:AlternateContent xmlns:mc="http://schemas.openxmlformats.org/markup-compatibility/2006">
                <mc:Choice xmlns:v="urn:schemas-microsoft-com:vml" Requires="v">
                  <p:oleObj spid="_x0000_s238074" name="Equation" r:id="rId3" imgW="342720" imgH="888840" progId="Equation.3">
                    <p:embed/>
                  </p:oleObj>
                </mc:Choice>
                <mc:Fallback>
                  <p:oleObj name="Equation" r:id="rId3" imgW="342720" imgH="8888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215" y="5544516"/>
                          <a:ext cx="417513"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2168832" y="5904223"/>
            <a:ext cx="918058" cy="648041"/>
          </p:xfrm>
          <a:graphic>
            <a:graphicData uri="http://schemas.openxmlformats.org/presentationml/2006/ole">
              <mc:AlternateContent xmlns:mc="http://schemas.openxmlformats.org/markup-compatibility/2006">
                <mc:Choice xmlns:v="urn:schemas-microsoft-com:vml" Requires="v">
                  <p:oleObj spid="_x0000_s238075" name="Equation" r:id="rId5" imgW="215640" imgH="152280" progId="Equation.3">
                    <p:embed/>
                  </p:oleObj>
                </mc:Choice>
                <mc:Fallback>
                  <p:oleObj name="Equation" r:id="rId5" imgW="215640" imgH="1522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8832" y="5904223"/>
                          <a:ext cx="918058" cy="6480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70" name="Object 6"/>
            <p:cNvGraphicFramePr>
              <a:graphicFrameLocks noChangeAspect="1"/>
            </p:cNvGraphicFramePr>
            <p:nvPr/>
          </p:nvGraphicFramePr>
          <p:xfrm>
            <a:off x="4041629" y="5922180"/>
            <a:ext cx="917575" cy="647700"/>
          </p:xfrm>
          <a:graphic>
            <a:graphicData uri="http://schemas.openxmlformats.org/presentationml/2006/ole">
              <mc:AlternateContent xmlns:mc="http://schemas.openxmlformats.org/markup-compatibility/2006">
                <mc:Choice xmlns:v="urn:schemas-microsoft-com:vml" Requires="v">
                  <p:oleObj spid="_x0000_s238076" name="Equation" r:id="rId7" imgW="215640" imgH="152280" progId="Equation.3">
                    <p:embed/>
                  </p:oleObj>
                </mc:Choice>
                <mc:Fallback>
                  <p:oleObj name="Equation" r:id="rId7" imgW="215640" imgH="15228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1629" y="5922180"/>
                          <a:ext cx="91757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 name="Group 14"/>
          <p:cNvGrpSpPr/>
          <p:nvPr/>
        </p:nvGrpSpPr>
        <p:grpSpPr>
          <a:xfrm>
            <a:off x="368592" y="7925654"/>
            <a:ext cx="6210828" cy="1146946"/>
            <a:chOff x="342900" y="5742156"/>
            <a:chExt cx="6210828" cy="1146946"/>
          </a:xfrm>
        </p:grpSpPr>
        <p:sp>
          <p:nvSpPr>
            <p:cNvPr id="16" name="TextBox 15"/>
            <p:cNvSpPr txBox="1"/>
            <p:nvPr/>
          </p:nvSpPr>
          <p:spPr>
            <a:xfrm>
              <a:off x="342900" y="5742156"/>
              <a:ext cx="1890252" cy="923330"/>
            </a:xfrm>
            <a:prstGeom prst="rect">
              <a:avLst/>
            </a:prstGeom>
            <a:noFill/>
          </p:spPr>
          <p:txBody>
            <a:bodyPr wrap="square" rtlCol="0">
              <a:spAutoFit/>
            </a:bodyPr>
            <a:lstStyle/>
            <a:p>
              <a:r>
                <a:rPr lang="en-GB" dirty="0" smtClean="0"/>
                <a:t>Ancestral types unknown</a:t>
              </a:r>
            </a:p>
            <a:p>
              <a:r>
                <a:rPr lang="en-GB" dirty="0" smtClean="0"/>
                <a:t>Infinite sites</a:t>
              </a:r>
              <a:endParaRPr lang="en-GB" dirty="0"/>
            </a:p>
          </p:txBody>
        </p:sp>
        <p:sp>
          <p:nvSpPr>
            <p:cNvPr id="17" name="TextBox 16"/>
            <p:cNvSpPr txBox="1"/>
            <p:nvPr/>
          </p:nvSpPr>
          <p:spPr>
            <a:xfrm>
              <a:off x="3061198" y="5894556"/>
              <a:ext cx="1177910" cy="646331"/>
            </a:xfrm>
            <a:prstGeom prst="rect">
              <a:avLst/>
            </a:prstGeom>
            <a:noFill/>
          </p:spPr>
          <p:txBody>
            <a:bodyPr wrap="square" rtlCol="0">
              <a:spAutoFit/>
            </a:bodyPr>
            <a:lstStyle/>
            <a:p>
              <a:r>
                <a:rPr lang="en-GB" dirty="0" err="1" smtClean="0"/>
                <a:t>Unrooted</a:t>
              </a:r>
              <a:r>
                <a:rPr lang="en-GB" dirty="0" smtClean="0"/>
                <a:t> tree</a:t>
              </a:r>
              <a:endParaRPr lang="en-GB" dirty="0"/>
            </a:p>
          </p:txBody>
        </p:sp>
        <p:sp>
          <p:nvSpPr>
            <p:cNvPr id="18" name="TextBox 17"/>
            <p:cNvSpPr txBox="1"/>
            <p:nvPr/>
          </p:nvSpPr>
          <p:spPr>
            <a:xfrm>
              <a:off x="5049216" y="5894556"/>
              <a:ext cx="1080144" cy="646331"/>
            </a:xfrm>
            <a:prstGeom prst="rect">
              <a:avLst/>
            </a:prstGeom>
            <a:noFill/>
          </p:spPr>
          <p:txBody>
            <a:bodyPr wrap="square" rtlCol="0">
              <a:spAutoFit/>
            </a:bodyPr>
            <a:lstStyle/>
            <a:p>
              <a:r>
                <a:rPr lang="en-GB" dirty="0" smtClean="0"/>
                <a:t>No pattern</a:t>
              </a:r>
              <a:endParaRPr lang="en-GB" dirty="0"/>
            </a:p>
          </p:txBody>
        </p:sp>
        <p:graphicFrame>
          <p:nvGraphicFramePr>
            <p:cNvPr id="19" name="Object 4"/>
            <p:cNvGraphicFramePr>
              <a:graphicFrameLocks noChangeAspect="1"/>
            </p:cNvGraphicFramePr>
            <p:nvPr/>
          </p:nvGraphicFramePr>
          <p:xfrm>
            <a:off x="6136215" y="5806427"/>
            <a:ext cx="417513" cy="1082675"/>
          </p:xfrm>
          <a:graphic>
            <a:graphicData uri="http://schemas.openxmlformats.org/presentationml/2006/ole">
              <mc:AlternateContent xmlns:mc="http://schemas.openxmlformats.org/markup-compatibility/2006">
                <mc:Choice xmlns:v="urn:schemas-microsoft-com:vml" Requires="v">
                  <p:oleObj spid="_x0000_s238077" name="Equation" r:id="rId8" imgW="342720" imgH="888840" progId="Equation.3">
                    <p:embed/>
                  </p:oleObj>
                </mc:Choice>
                <mc:Fallback>
                  <p:oleObj name="Equation" r:id="rId8" imgW="342720" imgH="88884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36215" y="5806427"/>
                          <a:ext cx="417513"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nvGraphicFramePr>
          <p:xfrm>
            <a:off x="2168832" y="5904223"/>
            <a:ext cx="918058" cy="648041"/>
          </p:xfrm>
          <a:graphic>
            <a:graphicData uri="http://schemas.openxmlformats.org/presentationml/2006/ole">
              <mc:AlternateContent xmlns:mc="http://schemas.openxmlformats.org/markup-compatibility/2006">
                <mc:Choice xmlns:v="urn:schemas-microsoft-com:vml" Requires="v">
                  <p:oleObj spid="_x0000_s238078" name="Equation" r:id="rId10" imgW="215640" imgH="152280" progId="Equation.3">
                    <p:embed/>
                  </p:oleObj>
                </mc:Choice>
                <mc:Fallback>
                  <p:oleObj name="Equation" r:id="rId10" imgW="215640" imgH="152280" progId="Equation.3">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8832" y="5904223"/>
                          <a:ext cx="918058" cy="6480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6"/>
            <p:cNvGraphicFramePr>
              <a:graphicFrameLocks noChangeAspect="1"/>
            </p:cNvGraphicFramePr>
            <p:nvPr/>
          </p:nvGraphicFramePr>
          <p:xfrm>
            <a:off x="4041629" y="5922180"/>
            <a:ext cx="917575" cy="647700"/>
          </p:xfrm>
          <a:graphic>
            <a:graphicData uri="http://schemas.openxmlformats.org/presentationml/2006/ole">
              <mc:AlternateContent xmlns:mc="http://schemas.openxmlformats.org/markup-compatibility/2006">
                <mc:Choice xmlns:v="urn:schemas-microsoft-com:vml" Requires="v">
                  <p:oleObj spid="_x0000_s238079" name="Equation" r:id="rId11" imgW="215640" imgH="152280" progId="Equation.3">
                    <p:embed/>
                  </p:oleObj>
                </mc:Choice>
                <mc:Fallback>
                  <p:oleObj name="Equation" r:id="rId11" imgW="215640" imgH="152280"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1629" y="5922180"/>
                          <a:ext cx="917575" cy="647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22"/>
          <p:cNvGrpSpPr/>
          <p:nvPr/>
        </p:nvGrpSpPr>
        <p:grpSpPr>
          <a:xfrm rot="16200000">
            <a:off x="3303035" y="4337916"/>
            <a:ext cx="1350180" cy="2538445"/>
            <a:chOff x="4177079" y="4932047"/>
            <a:chExt cx="2132305" cy="3491722"/>
          </a:xfrm>
        </p:grpSpPr>
        <p:cxnSp>
          <p:nvCxnSpPr>
            <p:cNvPr id="24" name="Straight Connector 23"/>
            <p:cNvCxnSpPr>
              <a:endCxn id="42" idx="4"/>
            </p:cNvCxnSpPr>
            <p:nvPr/>
          </p:nvCxnSpPr>
          <p:spPr>
            <a:xfrm rot="16200000" flipH="1">
              <a:off x="3326228" y="6629517"/>
              <a:ext cx="3420456" cy="255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a:endCxn id="39" idx="2"/>
            </p:cNvCxnSpPr>
            <p:nvPr/>
          </p:nvCxnSpPr>
          <p:spPr>
            <a:xfrm rot="10800000" flipV="1">
              <a:off x="4177080" y="6355740"/>
              <a:ext cx="1862269" cy="8387"/>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84"/>
            <p:cNvGrpSpPr/>
            <p:nvPr/>
          </p:nvGrpSpPr>
          <p:grpSpPr>
            <a:xfrm>
              <a:off x="5005734" y="5686534"/>
              <a:ext cx="592882" cy="159235"/>
              <a:chOff x="3707677" y="6162114"/>
              <a:chExt cx="592882" cy="159235"/>
            </a:xfrm>
          </p:grpSpPr>
          <p:sp>
            <p:nvSpPr>
              <p:cNvPr id="61" name="Oval 60"/>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2" name="TextBox 61"/>
              <p:cNvSpPr txBox="1"/>
              <p:nvPr/>
            </p:nvSpPr>
            <p:spPr>
              <a:xfrm rot="5400000">
                <a:off x="4090046" y="6110837"/>
                <a:ext cx="159235" cy="261790"/>
              </a:xfrm>
              <a:prstGeom prst="rect">
                <a:avLst/>
              </a:prstGeom>
              <a:noFill/>
            </p:spPr>
            <p:txBody>
              <a:bodyPr wrap="none" rtlCol="0">
                <a:spAutoFit/>
              </a:bodyPr>
              <a:lstStyle/>
              <a:p>
                <a:r>
                  <a:rPr lang="en-GB" dirty="0" smtClean="0"/>
                  <a:t>2</a:t>
                </a:r>
                <a:endParaRPr lang="en-GB" dirty="0"/>
              </a:p>
            </p:txBody>
          </p:sp>
        </p:grpSp>
        <p:grpSp>
          <p:nvGrpSpPr>
            <p:cNvPr id="11" name="Group 89"/>
            <p:cNvGrpSpPr/>
            <p:nvPr/>
          </p:nvGrpSpPr>
          <p:grpSpPr>
            <a:xfrm>
              <a:off x="5005734" y="6541640"/>
              <a:ext cx="592884" cy="430413"/>
              <a:chOff x="3707677" y="6027088"/>
              <a:chExt cx="592884" cy="430413"/>
            </a:xfrm>
          </p:grpSpPr>
          <p:sp>
            <p:nvSpPr>
              <p:cNvPr id="59" name="Oval 58"/>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 name="TextBox 59"/>
              <p:cNvSpPr txBox="1"/>
              <p:nvPr/>
            </p:nvSpPr>
            <p:spPr>
              <a:xfrm rot="5400000">
                <a:off x="3793716" y="5950656"/>
                <a:ext cx="430413" cy="583277"/>
              </a:xfrm>
              <a:prstGeom prst="rect">
                <a:avLst/>
              </a:prstGeom>
              <a:noFill/>
            </p:spPr>
            <p:txBody>
              <a:bodyPr wrap="none" rtlCol="0">
                <a:spAutoFit/>
              </a:bodyPr>
              <a:lstStyle/>
              <a:p>
                <a:r>
                  <a:rPr lang="en-GB" dirty="0" smtClean="0"/>
                  <a:t>4</a:t>
                </a:r>
                <a:endParaRPr lang="en-GB" dirty="0"/>
              </a:p>
            </p:txBody>
          </p:sp>
        </p:grpSp>
        <p:grpSp>
          <p:nvGrpSpPr>
            <p:cNvPr id="13" name="Group 92"/>
            <p:cNvGrpSpPr/>
            <p:nvPr/>
          </p:nvGrpSpPr>
          <p:grpSpPr>
            <a:xfrm>
              <a:off x="5001549" y="7101746"/>
              <a:ext cx="597067" cy="430413"/>
              <a:chOff x="3707677" y="6056406"/>
              <a:chExt cx="597067" cy="430413"/>
            </a:xfrm>
          </p:grpSpPr>
          <p:sp>
            <p:nvSpPr>
              <p:cNvPr id="57" name="Oval 56"/>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8" name="TextBox 57"/>
              <p:cNvSpPr txBox="1"/>
              <p:nvPr/>
            </p:nvSpPr>
            <p:spPr>
              <a:xfrm rot="5400000">
                <a:off x="3797899" y="5979974"/>
                <a:ext cx="430413" cy="583277"/>
              </a:xfrm>
              <a:prstGeom prst="rect">
                <a:avLst/>
              </a:prstGeom>
              <a:noFill/>
            </p:spPr>
            <p:txBody>
              <a:bodyPr wrap="none" rtlCol="0">
                <a:spAutoFit/>
              </a:bodyPr>
              <a:lstStyle/>
              <a:p>
                <a:r>
                  <a:rPr lang="en-GB" dirty="0" smtClean="0"/>
                  <a:t>9</a:t>
                </a:r>
                <a:endParaRPr lang="en-GB" dirty="0"/>
              </a:p>
            </p:txBody>
          </p:sp>
        </p:grpSp>
        <p:grpSp>
          <p:nvGrpSpPr>
            <p:cNvPr id="14" name="Group 95"/>
            <p:cNvGrpSpPr/>
            <p:nvPr/>
          </p:nvGrpSpPr>
          <p:grpSpPr>
            <a:xfrm>
              <a:off x="5005734" y="7532156"/>
              <a:ext cx="592881" cy="272539"/>
              <a:chOff x="3707677" y="6027472"/>
              <a:chExt cx="592881" cy="272539"/>
            </a:xfrm>
          </p:grpSpPr>
          <p:sp>
            <p:nvSpPr>
              <p:cNvPr id="55" name="Oval 54"/>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6" name="TextBox 55"/>
              <p:cNvSpPr txBox="1"/>
              <p:nvPr/>
            </p:nvSpPr>
            <p:spPr>
              <a:xfrm rot="5400000">
                <a:off x="3952270" y="5951723"/>
                <a:ext cx="272539" cy="424037"/>
              </a:xfrm>
              <a:prstGeom prst="rect">
                <a:avLst/>
              </a:prstGeom>
              <a:noFill/>
            </p:spPr>
            <p:txBody>
              <a:bodyPr wrap="none" rtlCol="0">
                <a:spAutoFit/>
              </a:bodyPr>
              <a:lstStyle/>
              <a:p>
                <a:r>
                  <a:rPr lang="en-GB" dirty="0" smtClean="0"/>
                  <a:t>8</a:t>
                </a:r>
                <a:endParaRPr lang="en-GB" dirty="0"/>
              </a:p>
            </p:txBody>
          </p:sp>
        </p:grpSp>
        <p:cxnSp>
          <p:nvCxnSpPr>
            <p:cNvPr id="30" name="Straight Connector 29"/>
            <p:cNvCxnSpPr/>
            <p:nvPr/>
          </p:nvCxnSpPr>
          <p:spPr>
            <a:xfrm rot="10800000">
              <a:off x="5110544" y="8187193"/>
              <a:ext cx="92880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5" name="Group 104"/>
            <p:cNvGrpSpPr/>
            <p:nvPr/>
          </p:nvGrpSpPr>
          <p:grpSpPr>
            <a:xfrm>
              <a:off x="5353699" y="8131817"/>
              <a:ext cx="424036" cy="291952"/>
              <a:chOff x="3562100" y="6186357"/>
              <a:chExt cx="424036" cy="291952"/>
            </a:xfrm>
          </p:grpSpPr>
          <p:sp>
            <p:nvSpPr>
              <p:cNvPr id="53" name="Oval 52"/>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4" name="TextBox 53"/>
              <p:cNvSpPr txBox="1"/>
              <p:nvPr/>
            </p:nvSpPr>
            <p:spPr>
              <a:xfrm rot="5400000">
                <a:off x="3637848" y="6130022"/>
                <a:ext cx="272539" cy="424036"/>
              </a:xfrm>
              <a:prstGeom prst="rect">
                <a:avLst/>
              </a:prstGeom>
              <a:noFill/>
            </p:spPr>
            <p:txBody>
              <a:bodyPr wrap="none" rtlCol="0">
                <a:spAutoFit/>
              </a:bodyPr>
              <a:lstStyle/>
              <a:p>
                <a:r>
                  <a:rPr lang="en-GB" dirty="0" smtClean="0"/>
                  <a:t>7</a:t>
                </a:r>
                <a:endParaRPr lang="en-GB" dirty="0"/>
              </a:p>
            </p:txBody>
          </p:sp>
        </p:grpSp>
        <p:grpSp>
          <p:nvGrpSpPr>
            <p:cNvPr id="22" name="Group 108"/>
            <p:cNvGrpSpPr/>
            <p:nvPr/>
          </p:nvGrpSpPr>
          <p:grpSpPr>
            <a:xfrm>
              <a:off x="5299647" y="6294009"/>
              <a:ext cx="583276" cy="430414"/>
              <a:chOff x="3499407" y="6153431"/>
              <a:chExt cx="583276" cy="430414"/>
            </a:xfrm>
          </p:grpSpPr>
          <p:sp>
            <p:nvSpPr>
              <p:cNvPr id="51" name="Oval 50"/>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2" name="TextBox 51"/>
              <p:cNvSpPr txBox="1"/>
              <p:nvPr/>
            </p:nvSpPr>
            <p:spPr>
              <a:xfrm rot="5400000">
                <a:off x="3575838" y="6077000"/>
                <a:ext cx="430414" cy="583276"/>
              </a:xfrm>
              <a:prstGeom prst="rect">
                <a:avLst/>
              </a:prstGeom>
              <a:noFill/>
            </p:spPr>
            <p:txBody>
              <a:bodyPr wrap="none" rtlCol="0">
                <a:spAutoFit/>
              </a:bodyPr>
              <a:lstStyle/>
              <a:p>
                <a:r>
                  <a:rPr lang="en-GB" dirty="0" smtClean="0"/>
                  <a:t>3</a:t>
                </a:r>
                <a:endParaRPr lang="en-GB" dirty="0"/>
              </a:p>
            </p:txBody>
          </p:sp>
        </p:grpSp>
        <p:cxnSp>
          <p:nvCxnSpPr>
            <p:cNvPr id="33" name="Straight Connector 32"/>
            <p:cNvCxnSpPr/>
            <p:nvPr/>
          </p:nvCxnSpPr>
          <p:spPr>
            <a:xfrm rot="5400000">
              <a:off x="3397804" y="6313424"/>
              <a:ext cx="1865428" cy="2796"/>
            </a:xfrm>
            <a:prstGeom prst="line">
              <a:avLst/>
            </a:prstGeom>
          </p:spPr>
          <p:style>
            <a:lnRef idx="1">
              <a:schemeClr val="accent1"/>
            </a:lnRef>
            <a:fillRef idx="0">
              <a:schemeClr val="accent1"/>
            </a:fillRef>
            <a:effectRef idx="0">
              <a:schemeClr val="accent1"/>
            </a:effectRef>
            <a:fontRef idx="minor">
              <a:schemeClr val="tx1"/>
            </a:fontRef>
          </p:style>
        </p:cxnSp>
        <p:grpSp>
          <p:nvGrpSpPr>
            <p:cNvPr id="23" name="Group 115"/>
            <p:cNvGrpSpPr/>
            <p:nvPr/>
          </p:nvGrpSpPr>
          <p:grpSpPr>
            <a:xfrm>
              <a:off x="4543592" y="6308752"/>
              <a:ext cx="424035" cy="356704"/>
              <a:chOff x="3562101" y="6186357"/>
              <a:chExt cx="424035" cy="356704"/>
            </a:xfrm>
          </p:grpSpPr>
          <p:sp>
            <p:nvSpPr>
              <p:cNvPr id="49" name="Oval 48"/>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0" name="TextBox 49"/>
              <p:cNvSpPr txBox="1"/>
              <p:nvPr/>
            </p:nvSpPr>
            <p:spPr>
              <a:xfrm rot="5400000">
                <a:off x="3637849" y="6194774"/>
                <a:ext cx="272539" cy="424035"/>
              </a:xfrm>
              <a:prstGeom prst="rect">
                <a:avLst/>
              </a:prstGeom>
              <a:noFill/>
            </p:spPr>
            <p:txBody>
              <a:bodyPr wrap="none" rtlCol="0">
                <a:spAutoFit/>
              </a:bodyPr>
              <a:lstStyle/>
              <a:p>
                <a:r>
                  <a:rPr lang="en-GB" dirty="0" smtClean="0"/>
                  <a:t>5</a:t>
                </a:r>
                <a:endParaRPr lang="en-GB" dirty="0"/>
              </a:p>
            </p:txBody>
          </p:sp>
        </p:grpSp>
        <p:grpSp>
          <p:nvGrpSpPr>
            <p:cNvPr id="26" name="Group 119"/>
            <p:cNvGrpSpPr/>
            <p:nvPr/>
          </p:nvGrpSpPr>
          <p:grpSpPr>
            <a:xfrm>
              <a:off x="4228809" y="6741778"/>
              <a:ext cx="583276" cy="430413"/>
              <a:chOff x="3651067" y="6097184"/>
              <a:chExt cx="583276" cy="430413"/>
            </a:xfrm>
          </p:grpSpPr>
          <p:sp>
            <p:nvSpPr>
              <p:cNvPr id="47" name="Oval 46"/>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8" name="TextBox 47"/>
              <p:cNvSpPr txBox="1"/>
              <p:nvPr/>
            </p:nvSpPr>
            <p:spPr>
              <a:xfrm rot="5400000">
                <a:off x="3727498" y="6020753"/>
                <a:ext cx="430413" cy="583276"/>
              </a:xfrm>
              <a:prstGeom prst="rect">
                <a:avLst/>
              </a:prstGeom>
              <a:noFill/>
            </p:spPr>
            <p:txBody>
              <a:bodyPr wrap="none" rtlCol="0">
                <a:spAutoFit/>
              </a:bodyPr>
              <a:lstStyle/>
              <a:p>
                <a:r>
                  <a:rPr lang="en-GB" dirty="0" smtClean="0"/>
                  <a:t>6</a:t>
                </a:r>
                <a:endParaRPr lang="en-GB" dirty="0"/>
              </a:p>
            </p:txBody>
          </p:sp>
        </p:grpSp>
        <p:grpSp>
          <p:nvGrpSpPr>
            <p:cNvPr id="27" name="Group 124"/>
            <p:cNvGrpSpPr/>
            <p:nvPr/>
          </p:nvGrpSpPr>
          <p:grpSpPr>
            <a:xfrm>
              <a:off x="4285419" y="5675207"/>
              <a:ext cx="447046" cy="272538"/>
              <a:chOff x="3707677" y="6176121"/>
              <a:chExt cx="447046" cy="272538"/>
            </a:xfrm>
          </p:grpSpPr>
          <p:sp>
            <p:nvSpPr>
              <p:cNvPr id="45" name="Oval 44"/>
              <p:cNvSpPr/>
              <p:nvPr/>
            </p:nvSpPr>
            <p:spPr>
              <a:xfrm>
                <a:off x="3707677" y="6186357"/>
                <a:ext cx="104810" cy="1107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6" name="TextBox 45"/>
              <p:cNvSpPr txBox="1"/>
              <p:nvPr/>
            </p:nvSpPr>
            <p:spPr>
              <a:xfrm rot="5400000">
                <a:off x="3806436" y="6100372"/>
                <a:ext cx="272538" cy="424036"/>
              </a:xfrm>
              <a:prstGeom prst="rect">
                <a:avLst/>
              </a:prstGeom>
              <a:noFill/>
            </p:spPr>
            <p:txBody>
              <a:bodyPr wrap="none" rtlCol="0">
                <a:spAutoFit/>
              </a:bodyPr>
              <a:lstStyle/>
              <a:p>
                <a:r>
                  <a:rPr lang="en-GB" dirty="0" smtClean="0"/>
                  <a:t>1</a:t>
                </a:r>
                <a:endParaRPr lang="en-GB" dirty="0"/>
              </a:p>
            </p:txBody>
          </p:sp>
        </p:grpSp>
        <p:sp>
          <p:nvSpPr>
            <p:cNvPr id="37" name="Oval 36"/>
            <p:cNvSpPr>
              <a:spLocks noChangeAspect="1"/>
            </p:cNvSpPr>
            <p:nvPr/>
          </p:nvSpPr>
          <p:spPr>
            <a:xfrm>
              <a:off x="4871656" y="4932047"/>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g</a:t>
              </a:r>
              <a:endParaRPr lang="en-GB" dirty="0"/>
            </a:p>
          </p:txBody>
        </p:sp>
        <p:sp>
          <p:nvSpPr>
            <p:cNvPr id="38" name="Oval 37"/>
            <p:cNvSpPr>
              <a:spLocks noChangeAspect="1"/>
            </p:cNvSpPr>
            <p:nvPr/>
          </p:nvSpPr>
          <p:spPr>
            <a:xfrm>
              <a:off x="6005303" y="6220723"/>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f</a:t>
              </a:r>
              <a:endParaRPr lang="en-GB" dirty="0"/>
            </a:p>
          </p:txBody>
        </p:sp>
        <p:sp>
          <p:nvSpPr>
            <p:cNvPr id="39" name="Oval 38"/>
            <p:cNvSpPr>
              <a:spLocks noChangeAspect="1"/>
            </p:cNvSpPr>
            <p:nvPr/>
          </p:nvSpPr>
          <p:spPr>
            <a:xfrm>
              <a:off x="4177079" y="6229110"/>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a:t>
              </a:r>
              <a:endParaRPr lang="en-GB" dirty="0"/>
            </a:p>
          </p:txBody>
        </p:sp>
        <p:sp>
          <p:nvSpPr>
            <p:cNvPr id="40" name="Oval 39"/>
            <p:cNvSpPr>
              <a:spLocks noChangeAspect="1"/>
            </p:cNvSpPr>
            <p:nvPr/>
          </p:nvSpPr>
          <p:spPr>
            <a:xfrm>
              <a:off x="4177079" y="5202084"/>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b</a:t>
              </a:r>
              <a:endParaRPr lang="en-GB" dirty="0"/>
            </a:p>
          </p:txBody>
        </p:sp>
        <p:sp>
          <p:nvSpPr>
            <p:cNvPr id="41" name="Oval 40"/>
            <p:cNvSpPr>
              <a:spLocks noChangeAspect="1"/>
            </p:cNvSpPr>
            <p:nvPr/>
          </p:nvSpPr>
          <p:spPr>
            <a:xfrm>
              <a:off x="4177079" y="7182348"/>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sp>
          <p:nvSpPr>
            <p:cNvPr id="42" name="Oval 41"/>
            <p:cNvSpPr>
              <a:spLocks noChangeAspect="1"/>
            </p:cNvSpPr>
            <p:nvPr/>
          </p:nvSpPr>
          <p:spPr>
            <a:xfrm>
              <a:off x="4897174" y="8082468"/>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e</a:t>
              </a:r>
              <a:endParaRPr lang="en-GB" dirty="0"/>
            </a:p>
          </p:txBody>
        </p:sp>
        <p:sp>
          <p:nvSpPr>
            <p:cNvPr id="43" name="Oval 42"/>
            <p:cNvSpPr>
              <a:spLocks noChangeAspect="1"/>
            </p:cNvSpPr>
            <p:nvPr/>
          </p:nvSpPr>
          <p:spPr>
            <a:xfrm>
              <a:off x="6005303" y="8073184"/>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d</a:t>
              </a:r>
              <a:endParaRPr lang="en-GB" dirty="0"/>
            </a:p>
          </p:txBody>
        </p:sp>
        <p:sp>
          <p:nvSpPr>
            <p:cNvPr id="44" name="Oval 43"/>
            <p:cNvSpPr>
              <a:spLocks noChangeAspect="1"/>
            </p:cNvSpPr>
            <p:nvPr/>
          </p:nvSpPr>
          <p:spPr>
            <a:xfrm>
              <a:off x="4897174" y="6229110"/>
              <a:ext cx="304081" cy="270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t>
              </a:r>
              <a:endParaRPr lang="en-GB" dirty="0"/>
            </a:p>
          </p:txBody>
        </p:sp>
      </p:gr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521460"/>
            <a:ext cx="6172200" cy="1524000"/>
          </a:xfrm>
        </p:spPr>
        <p:txBody>
          <a:bodyPr/>
          <a:lstStyle/>
          <a:p>
            <a:r>
              <a:rPr lang="en-GB" dirty="0" smtClean="0"/>
              <a:t>6.0 The probability of a dataset</a:t>
            </a:r>
            <a:endParaRPr lang="en-GB" dirty="0"/>
          </a:p>
        </p:txBody>
      </p:sp>
      <p:sp>
        <p:nvSpPr>
          <p:cNvPr id="3" name="Content Placeholder 2"/>
          <p:cNvSpPr>
            <a:spLocks noGrp="1"/>
          </p:cNvSpPr>
          <p:nvPr>
            <p:ph idx="1"/>
          </p:nvPr>
        </p:nvSpPr>
        <p:spPr/>
        <p:txBody>
          <a:bodyPr/>
          <a:lstStyle/>
          <a:p>
            <a:r>
              <a:rPr lang="en-GB" dirty="0" smtClean="0"/>
              <a:t>Suppose we observe some variation data</a:t>
            </a:r>
          </a:p>
          <a:p>
            <a:r>
              <a:rPr lang="en-GB" dirty="0" smtClean="0"/>
              <a:t>What is its likelihood?</a:t>
            </a:r>
          </a:p>
          <a:p>
            <a:r>
              <a:rPr lang="en-GB" dirty="0" smtClean="0"/>
              <a:t>We can equivalently think of this as the probability of a gene tree</a:t>
            </a:r>
          </a:p>
          <a:p>
            <a:r>
              <a:rPr lang="en-GB" dirty="0" smtClean="0"/>
              <a:t>We only consider the infinite-sites case</a:t>
            </a:r>
          </a:p>
          <a:p>
            <a:endParaRPr lang="en-GB" dirty="0" smtClean="0"/>
          </a:p>
          <a:p>
            <a:r>
              <a:rPr lang="en-GB" dirty="0" smtClean="0"/>
              <a:t>We begin with a simple example</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78660"/>
            <a:ext cx="6172200" cy="1524000"/>
          </a:xfrm>
        </p:spPr>
        <p:txBody>
          <a:bodyPr/>
          <a:lstStyle/>
          <a:p>
            <a:r>
              <a:rPr lang="en-GB" dirty="0" smtClean="0"/>
              <a:t>6.0 Example</a:t>
            </a:r>
            <a:endParaRPr lang="en-GB" dirty="0"/>
          </a:p>
        </p:txBody>
      </p:sp>
      <p:sp>
        <p:nvSpPr>
          <p:cNvPr id="3" name="Content Placeholder 2"/>
          <p:cNvSpPr>
            <a:spLocks noGrp="1"/>
          </p:cNvSpPr>
          <p:nvPr>
            <p:ph idx="1"/>
          </p:nvPr>
        </p:nvSpPr>
        <p:spPr>
          <a:xfrm>
            <a:off x="342900" y="1151544"/>
            <a:ext cx="6172200" cy="6034088"/>
          </a:xfrm>
        </p:spPr>
        <p:txBody>
          <a:bodyPr/>
          <a:lstStyle/>
          <a:p>
            <a:r>
              <a:rPr lang="en-GB" dirty="0" smtClean="0"/>
              <a:t>Consider the following dataset, with 0 ancestral:</a:t>
            </a:r>
          </a:p>
          <a:p>
            <a:endParaRPr lang="en-GB" dirty="0" smtClean="0"/>
          </a:p>
          <a:p>
            <a:endParaRPr lang="en-GB" dirty="0" smtClean="0"/>
          </a:p>
          <a:p>
            <a:endParaRPr lang="en-GB" dirty="0" smtClean="0"/>
          </a:p>
          <a:p>
            <a:r>
              <a:rPr lang="en-GB" sz="2400" dirty="0" smtClean="0"/>
              <a:t>What is the likelihood of the data as a function of </a:t>
            </a:r>
            <a:r>
              <a:rPr lang="en-GB" sz="2400" i="1" dirty="0" smtClean="0">
                <a:latin typeface="Symbol" pitchFamily="18" charset="2"/>
              </a:rPr>
              <a:t>q</a:t>
            </a:r>
            <a:r>
              <a:rPr lang="en-GB" sz="2400" dirty="0" smtClean="0"/>
              <a:t>?</a:t>
            </a:r>
          </a:p>
          <a:p>
            <a:r>
              <a:rPr lang="en-GB" sz="2400" dirty="0" smtClean="0"/>
              <a:t>What is the distribution of the TMRCA conditional on </a:t>
            </a:r>
            <a:r>
              <a:rPr lang="en-GB" sz="2400" i="1" dirty="0" smtClean="0">
                <a:latin typeface="Symbol" pitchFamily="18" charset="2"/>
              </a:rPr>
              <a:t>q</a:t>
            </a:r>
            <a:r>
              <a:rPr lang="en-GB" sz="2400" dirty="0" smtClean="0"/>
              <a:t> and the data?</a:t>
            </a:r>
          </a:p>
          <a:p>
            <a:r>
              <a:rPr lang="en-GB" sz="2400" dirty="0" smtClean="0"/>
              <a:t>First, note there is only one possible coalescent tree:</a:t>
            </a:r>
            <a:endParaRPr lang="en-GB" sz="2400" dirty="0"/>
          </a:p>
        </p:txBody>
      </p:sp>
      <p:graphicFrame>
        <p:nvGraphicFramePr>
          <p:cNvPr id="4" name="Table 3"/>
          <p:cNvGraphicFramePr>
            <a:graphicFrameLocks noGrp="1"/>
          </p:cNvGraphicFramePr>
          <p:nvPr/>
        </p:nvGraphicFramePr>
        <p:xfrm>
          <a:off x="2258844" y="2411712"/>
          <a:ext cx="2303209" cy="1483360"/>
        </p:xfrm>
        <a:graphic>
          <a:graphicData uri="http://schemas.openxmlformats.org/drawingml/2006/table">
            <a:tbl>
              <a:tblPr firstRow="1" bandRow="1">
                <a:tableStyleId>{5C22544A-7EE6-4342-B048-85BDC9FD1C3A}</a:tableStyleId>
              </a:tblPr>
              <a:tblGrid>
                <a:gridCol w="1600899">
                  <a:extLst>
                    <a:ext uri="{9D8B030D-6E8A-4147-A177-3AD203B41FA5}">
                      <a16:colId xmlns="" xmlns:a16="http://schemas.microsoft.com/office/drawing/2014/main" val="20000"/>
                    </a:ext>
                  </a:extLst>
                </a:gridCol>
                <a:gridCol w="351155">
                  <a:extLst>
                    <a:ext uri="{9D8B030D-6E8A-4147-A177-3AD203B41FA5}">
                      <a16:colId xmlns="" xmlns:a16="http://schemas.microsoft.com/office/drawing/2014/main" val="20001"/>
                    </a:ext>
                  </a:extLst>
                </a:gridCol>
                <a:gridCol w="351155">
                  <a:extLst>
                    <a:ext uri="{9D8B030D-6E8A-4147-A177-3AD203B41FA5}">
                      <a16:colId xmlns="" xmlns:a16="http://schemas.microsoft.com/office/drawing/2014/main" val="20002"/>
                    </a:ext>
                  </a:extLst>
                </a:gridCol>
              </a:tblGrid>
              <a:tr h="370840">
                <a:tc>
                  <a:txBody>
                    <a:bodyPr/>
                    <a:lstStyle/>
                    <a:p>
                      <a:r>
                        <a:rPr lang="en-GB" b="1" dirty="0" smtClean="0"/>
                        <a:t>Sequence\Site</a:t>
                      </a:r>
                      <a:endParaRPr lang="en-GB" b="1"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2</a:t>
                      </a:r>
                      <a:endParaRPr lang="en-GB" dirty="0"/>
                    </a:p>
                  </a:txBody>
                  <a:tcPr>
                    <a:solidFill>
                      <a:schemeClr val="accent1">
                        <a:lumMod val="40000"/>
                        <a:lumOff val="60000"/>
                      </a:schemeClr>
                    </a:solidFill>
                  </a:tcPr>
                </a:tc>
                <a:extLst>
                  <a:ext uri="{0D108BD9-81ED-4DB2-BD59-A6C34878D82A}">
                    <a16:rowId xmlns="" xmlns:a16="http://schemas.microsoft.com/office/drawing/2014/main" val="10000"/>
                  </a:ext>
                </a:extLst>
              </a:tr>
              <a:tr h="370840">
                <a:tc>
                  <a:txBody>
                    <a:bodyPr/>
                    <a:lstStyle/>
                    <a:p>
                      <a:r>
                        <a:rPr lang="en-GB" b="1" dirty="0" smtClean="0">
                          <a:solidFill>
                            <a:schemeClr val="bg1"/>
                          </a:solidFill>
                        </a:rPr>
                        <a:t>a </a:t>
                      </a:r>
                      <a:endParaRPr lang="en-GB" b="1" dirty="0">
                        <a:solidFill>
                          <a:schemeClr val="bg1"/>
                        </a:solidFill>
                      </a:endParaRP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1"/>
                  </a:ext>
                </a:extLst>
              </a:tr>
              <a:tr h="370840">
                <a:tc>
                  <a:txBody>
                    <a:bodyPr/>
                    <a:lstStyle/>
                    <a:p>
                      <a:r>
                        <a:rPr lang="en-GB" b="1" dirty="0" smtClean="0">
                          <a:solidFill>
                            <a:schemeClr val="bg1"/>
                          </a:solidFill>
                        </a:rPr>
                        <a:t>b</a:t>
                      </a:r>
                      <a:endParaRPr lang="en-GB" b="1" dirty="0">
                        <a:solidFill>
                          <a:schemeClr val="bg1"/>
                        </a:solidFill>
                      </a:endParaRP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en-GB" b="1" dirty="0" smtClean="0">
                          <a:solidFill>
                            <a:schemeClr val="bg1"/>
                          </a:solidFill>
                        </a:rPr>
                        <a:t>c </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3"/>
                  </a:ext>
                </a:extLst>
              </a:tr>
            </a:tbl>
          </a:graphicData>
        </a:graphic>
      </p:graphicFrame>
      <p:grpSp>
        <p:nvGrpSpPr>
          <p:cNvPr id="5" name="Group 15"/>
          <p:cNvGrpSpPr/>
          <p:nvPr/>
        </p:nvGrpSpPr>
        <p:grpSpPr>
          <a:xfrm>
            <a:off x="1026300" y="6732288"/>
            <a:ext cx="2132664" cy="1706944"/>
            <a:chOff x="908664" y="7185632"/>
            <a:chExt cx="2132664" cy="1706944"/>
          </a:xfrm>
        </p:grpSpPr>
        <p:cxnSp>
          <p:nvCxnSpPr>
            <p:cNvPr id="6" name="Straight Connector 5"/>
            <p:cNvCxnSpPr/>
            <p:nvPr/>
          </p:nvCxnSpPr>
          <p:spPr>
            <a:xfrm rot="5400000" flipH="1" flipV="1">
              <a:off x="773646" y="8037462"/>
              <a:ext cx="990132" cy="72009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V="1">
              <a:off x="1448736" y="8082468"/>
              <a:ext cx="990132" cy="63008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V="1">
              <a:off x="1661596" y="7512844"/>
              <a:ext cx="1706944" cy="105252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1450377" y="7364015"/>
              <a:ext cx="716812" cy="36004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538748" y="7812433"/>
              <a:ext cx="180024" cy="180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718772" y="7452384"/>
              <a:ext cx="180024" cy="180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p:cNvSpPr txBox="1"/>
          <p:nvPr/>
        </p:nvSpPr>
        <p:spPr>
          <a:xfrm>
            <a:off x="1538748" y="8532528"/>
            <a:ext cx="1210588" cy="369332"/>
          </a:xfrm>
          <a:prstGeom prst="rect">
            <a:avLst/>
          </a:prstGeom>
          <a:noFill/>
        </p:spPr>
        <p:txBody>
          <a:bodyPr wrap="none" rtlCol="0">
            <a:spAutoFit/>
          </a:bodyPr>
          <a:lstStyle/>
          <a:p>
            <a:r>
              <a:rPr lang="en-GB" dirty="0" smtClean="0"/>
              <a:t>Gene tree</a:t>
            </a:r>
            <a:endParaRPr lang="en-GB" dirty="0"/>
          </a:p>
        </p:txBody>
      </p:sp>
      <p:cxnSp>
        <p:nvCxnSpPr>
          <p:cNvPr id="19" name="Straight Connector 18"/>
          <p:cNvCxnSpPr/>
          <p:nvPr/>
        </p:nvCxnSpPr>
        <p:spPr>
          <a:xfrm>
            <a:off x="3879060" y="7722420"/>
            <a:ext cx="13778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4903100" y="8076184"/>
            <a:ext cx="707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5185876" y="7576476"/>
            <a:ext cx="170694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flipH="1" flipV="1">
            <a:off x="4101909" y="7220248"/>
            <a:ext cx="994492"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4509144" y="7349805"/>
            <a:ext cx="180024" cy="180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4509144" y="6989756"/>
            <a:ext cx="180024" cy="180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4149096" y="8523244"/>
            <a:ext cx="1800493" cy="369332"/>
          </a:xfrm>
          <a:prstGeom prst="rect">
            <a:avLst/>
          </a:prstGeom>
          <a:noFill/>
        </p:spPr>
        <p:txBody>
          <a:bodyPr wrap="none" rtlCol="0">
            <a:spAutoFit/>
          </a:bodyPr>
          <a:lstStyle/>
          <a:p>
            <a:r>
              <a:rPr lang="en-GB" dirty="0" smtClean="0"/>
              <a:t>Coalescent tree</a:t>
            </a:r>
            <a:endParaRPr lang="en-GB" dirty="0"/>
          </a:p>
        </p:txBody>
      </p:sp>
      <p:cxnSp>
        <p:nvCxnSpPr>
          <p:cNvPr id="27" name="Straight Connector 26"/>
          <p:cNvCxnSpPr/>
          <p:nvPr/>
        </p:nvCxnSpPr>
        <p:spPr>
          <a:xfrm rot="5400000" flipH="1" flipV="1">
            <a:off x="3525296" y="8076184"/>
            <a:ext cx="707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599154" y="6723003"/>
            <a:ext cx="1440195"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flipH="1" flipV="1">
            <a:off x="5143871" y="6547622"/>
            <a:ext cx="3507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6"/>
          <p:cNvGrpSpPr/>
          <p:nvPr/>
        </p:nvGrpSpPr>
        <p:grpSpPr>
          <a:xfrm>
            <a:off x="6061086" y="1601604"/>
            <a:ext cx="608346" cy="639368"/>
            <a:chOff x="6061086" y="1601604"/>
            <a:chExt cx="608346" cy="639368"/>
          </a:xfrm>
        </p:grpSpPr>
        <p:sp>
          <p:nvSpPr>
            <p:cNvPr id="15" name="Rectangle 14"/>
            <p:cNvSpPr/>
            <p:nvPr/>
          </p:nvSpPr>
          <p:spPr>
            <a:xfrm>
              <a:off x="6061086" y="1871640"/>
              <a:ext cx="530915" cy="369332"/>
            </a:xfrm>
            <a:prstGeom prst="rect">
              <a:avLst/>
            </a:prstGeom>
          </p:spPr>
          <p:txBody>
            <a:bodyPr wrap="none">
              <a:spAutoFit/>
            </a:bodyPr>
            <a:lstStyle/>
            <a:p>
              <a:r>
                <a:rPr lang="en-GB" i="1" dirty="0" smtClean="0"/>
                <a:t>H</a:t>
              </a:r>
              <a:r>
                <a:rPr lang="en-GB" i="1" baseline="-25000" dirty="0" smtClean="0"/>
                <a:t>f-1</a:t>
              </a:r>
              <a:endParaRPr lang="en-GB" dirty="0"/>
            </a:p>
          </p:txBody>
        </p:sp>
        <p:sp>
          <p:nvSpPr>
            <p:cNvPr id="16" name="Rectangle 15"/>
            <p:cNvSpPr/>
            <p:nvPr/>
          </p:nvSpPr>
          <p:spPr>
            <a:xfrm>
              <a:off x="6066382" y="1601604"/>
              <a:ext cx="603050" cy="369332"/>
            </a:xfrm>
            <a:prstGeom prst="rect">
              <a:avLst/>
            </a:prstGeom>
          </p:spPr>
          <p:txBody>
            <a:bodyPr wrap="square">
              <a:spAutoFit/>
            </a:bodyPr>
            <a:lstStyle/>
            <a:p>
              <a:r>
                <a:rPr lang="en-GB" i="1" dirty="0" err="1" smtClean="0"/>
                <a:t>H</a:t>
              </a:r>
              <a:r>
                <a:rPr lang="en-GB" i="1" baseline="-25000" dirty="0" err="1"/>
                <a:t>f</a:t>
              </a:r>
              <a:endParaRPr lang="en-GB" dirty="0"/>
            </a:p>
          </p:txBody>
        </p:sp>
      </p:grpSp>
      <p:sp>
        <p:nvSpPr>
          <p:cNvPr id="2" name="Title 1"/>
          <p:cNvSpPr>
            <a:spLocks noGrp="1"/>
          </p:cNvSpPr>
          <p:nvPr>
            <p:ph type="title"/>
          </p:nvPr>
        </p:nvSpPr>
        <p:spPr>
          <a:xfrm>
            <a:off x="342900" y="-108624"/>
            <a:ext cx="6172200" cy="1524000"/>
          </a:xfrm>
        </p:spPr>
        <p:txBody>
          <a:bodyPr/>
          <a:lstStyle/>
          <a:p>
            <a:r>
              <a:rPr lang="en-GB" dirty="0" smtClean="0"/>
              <a:t>Coalescent histories</a:t>
            </a:r>
            <a:endParaRPr lang="en-GB" dirty="0"/>
          </a:p>
        </p:txBody>
      </p:sp>
      <p:pic>
        <p:nvPicPr>
          <p:cNvPr id="140290" name="Picture 2"/>
          <p:cNvPicPr>
            <a:picLocks noChangeAspect="1" noChangeArrowheads="1"/>
          </p:cNvPicPr>
          <p:nvPr/>
        </p:nvPicPr>
        <p:blipFill>
          <a:blip r:embed="rId3" cstate="print"/>
          <a:srcRect/>
          <a:stretch>
            <a:fillRect/>
          </a:stretch>
        </p:blipFill>
        <p:spPr bwMode="auto">
          <a:xfrm>
            <a:off x="-37602" y="1702137"/>
            <a:ext cx="6076950" cy="5210175"/>
          </a:xfrm>
          <a:prstGeom prst="rect">
            <a:avLst/>
          </a:prstGeom>
          <a:noFill/>
          <a:ln w="9525">
            <a:noFill/>
            <a:miter lim="800000"/>
            <a:headEnd/>
            <a:tailEnd/>
          </a:ln>
        </p:spPr>
      </p:pic>
      <p:sp>
        <p:nvSpPr>
          <p:cNvPr id="5" name="TextBox 4"/>
          <p:cNvSpPr txBox="1"/>
          <p:nvPr/>
        </p:nvSpPr>
        <p:spPr>
          <a:xfrm>
            <a:off x="342900" y="7002324"/>
            <a:ext cx="6515100" cy="2031325"/>
          </a:xfrm>
          <a:prstGeom prst="rect">
            <a:avLst/>
          </a:prstGeom>
          <a:noFill/>
        </p:spPr>
        <p:txBody>
          <a:bodyPr wrap="square" rtlCol="0">
            <a:spAutoFit/>
          </a:bodyPr>
          <a:lstStyle/>
          <a:p>
            <a:r>
              <a:rPr lang="en-GB" dirty="0" smtClean="0"/>
              <a:t>Define the </a:t>
            </a:r>
            <a:r>
              <a:rPr lang="en-GB" b="1" i="1" dirty="0" smtClean="0"/>
              <a:t>history</a:t>
            </a:r>
            <a:r>
              <a:rPr lang="en-GB" dirty="0" smtClean="0"/>
              <a:t> of a set of sequences:</a:t>
            </a:r>
          </a:p>
          <a:p>
            <a:endParaRPr lang="en-GB" dirty="0" smtClean="0"/>
          </a:p>
          <a:p>
            <a:endParaRPr lang="en-GB" dirty="0" smtClean="0"/>
          </a:p>
          <a:p>
            <a:r>
              <a:rPr lang="en-GB" dirty="0" smtClean="0"/>
              <a:t>where </a:t>
            </a:r>
            <a:r>
              <a:rPr lang="en-GB" i="1" dirty="0" err="1" smtClean="0"/>
              <a:t>H</a:t>
            </a:r>
            <a:r>
              <a:rPr lang="en-GB" i="1" baseline="-25000" dirty="0" err="1" smtClean="0"/>
              <a:t>j</a:t>
            </a:r>
            <a:r>
              <a:rPr lang="en-GB" dirty="0" smtClean="0"/>
              <a:t> defines what occurs at the </a:t>
            </a:r>
            <a:r>
              <a:rPr lang="en-GB" i="1" dirty="0" err="1" smtClean="0"/>
              <a:t>j</a:t>
            </a:r>
            <a:r>
              <a:rPr lang="en-GB" dirty="0" err="1" smtClean="0"/>
              <a:t>th</a:t>
            </a:r>
            <a:r>
              <a:rPr lang="en-GB" dirty="0" smtClean="0"/>
              <a:t> mutation or coalescence event back in time, i.e. whether this event is a mutation or coalescence event, and which lineage(s) are involved. E.g. </a:t>
            </a:r>
            <a:r>
              <a:rPr lang="en-GB" i="1" dirty="0" err="1" smtClean="0"/>
              <a:t>H</a:t>
            </a:r>
            <a:r>
              <a:rPr lang="en-GB" i="1" baseline="-25000" dirty="0" err="1" smtClean="0"/>
              <a:t>j</a:t>
            </a:r>
            <a:r>
              <a:rPr lang="en-GB" dirty="0" smtClean="0"/>
              <a:t> shown above is a mutation on lineage 5.</a:t>
            </a:r>
            <a:endParaRPr lang="en-GB" i="1" dirty="0"/>
          </a:p>
        </p:txBody>
      </p:sp>
      <p:graphicFrame>
        <p:nvGraphicFramePr>
          <p:cNvPr id="6" name="Object 5"/>
          <p:cNvGraphicFramePr>
            <a:graphicFrameLocks noChangeAspect="1"/>
          </p:cNvGraphicFramePr>
          <p:nvPr>
            <p:extLst>
              <p:ext uri="{D42A27DB-BD31-4B8C-83A1-F6EECF244321}">
                <p14:modId xmlns:p14="http://schemas.microsoft.com/office/powerpoint/2010/main" val="153824424"/>
              </p:ext>
            </p:extLst>
          </p:nvPr>
        </p:nvGraphicFramePr>
        <p:xfrm>
          <a:off x="1576388" y="7359650"/>
          <a:ext cx="2846387" cy="500063"/>
        </p:xfrm>
        <a:graphic>
          <a:graphicData uri="http://schemas.openxmlformats.org/presentationml/2006/ole">
            <mc:AlternateContent xmlns:mc="http://schemas.openxmlformats.org/markup-compatibility/2006">
              <mc:Choice xmlns:v="urn:schemas-microsoft-com:vml" Requires="v">
                <p:oleObj spid="_x0000_s238678" name="Equation" r:id="rId4" imgW="1371600" imgH="241200" progId="Equation.3">
                  <p:embed/>
                </p:oleObj>
              </mc:Choice>
              <mc:Fallback>
                <p:oleObj name="Equation" r:id="rId4" imgW="1371600" imgH="241200" progId="Equation.3">
                  <p:embed/>
                  <p:pic>
                    <p:nvPicPr>
                      <p:cNvPr id="0" name="Picture 2"/>
                      <p:cNvPicPr>
                        <a:picLocks noChangeAspect="1" noChangeArrowheads="1"/>
                      </p:cNvPicPr>
                      <p:nvPr/>
                    </p:nvPicPr>
                    <p:blipFill>
                      <a:blip r:embed="rId5"/>
                      <a:srcRect/>
                      <a:stretch>
                        <a:fillRect/>
                      </a:stretch>
                    </p:blipFill>
                    <p:spPr bwMode="auto">
                      <a:xfrm>
                        <a:off x="1576388" y="7359650"/>
                        <a:ext cx="2846387" cy="500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p:nvPr/>
        </p:nvSpPr>
        <p:spPr>
          <a:xfrm>
            <a:off x="6061086" y="4932048"/>
            <a:ext cx="385042" cy="369332"/>
          </a:xfrm>
          <a:prstGeom prst="rect">
            <a:avLst/>
          </a:prstGeom>
        </p:spPr>
        <p:txBody>
          <a:bodyPr wrap="none">
            <a:spAutoFit/>
          </a:bodyPr>
          <a:lstStyle/>
          <a:p>
            <a:r>
              <a:rPr lang="en-GB" i="1" dirty="0" err="1" smtClean="0"/>
              <a:t>H</a:t>
            </a:r>
            <a:r>
              <a:rPr lang="en-GB" i="1" baseline="-25000" dirty="0" err="1" smtClean="0"/>
              <a:t>j</a:t>
            </a:r>
            <a:endParaRPr lang="en-GB" dirty="0"/>
          </a:p>
        </p:txBody>
      </p:sp>
      <p:sp>
        <p:nvSpPr>
          <p:cNvPr id="8" name="Rectangle 7"/>
          <p:cNvSpPr/>
          <p:nvPr/>
        </p:nvSpPr>
        <p:spPr>
          <a:xfrm>
            <a:off x="6066382" y="4662012"/>
            <a:ext cx="603050" cy="369332"/>
          </a:xfrm>
          <a:prstGeom prst="rect">
            <a:avLst/>
          </a:prstGeom>
        </p:spPr>
        <p:txBody>
          <a:bodyPr wrap="square">
            <a:spAutoFit/>
          </a:bodyPr>
          <a:lstStyle/>
          <a:p>
            <a:r>
              <a:rPr lang="en-GB" i="1" dirty="0" smtClean="0"/>
              <a:t>H</a:t>
            </a:r>
            <a:r>
              <a:rPr lang="en-GB" i="1" baseline="-25000" dirty="0" smtClean="0"/>
              <a:t>j+1</a:t>
            </a:r>
            <a:endParaRPr lang="en-GB" dirty="0"/>
          </a:p>
        </p:txBody>
      </p:sp>
      <p:sp>
        <p:nvSpPr>
          <p:cNvPr id="9" name="Rectangle 8"/>
          <p:cNvSpPr/>
          <p:nvPr/>
        </p:nvSpPr>
        <p:spPr>
          <a:xfrm>
            <a:off x="6129360" y="6452968"/>
            <a:ext cx="436338" cy="369332"/>
          </a:xfrm>
          <a:prstGeom prst="rect">
            <a:avLst/>
          </a:prstGeom>
        </p:spPr>
        <p:txBody>
          <a:bodyPr wrap="none">
            <a:spAutoFit/>
          </a:bodyPr>
          <a:lstStyle/>
          <a:p>
            <a:r>
              <a:rPr lang="en-GB" i="1" dirty="0" smtClean="0"/>
              <a:t>H</a:t>
            </a:r>
            <a:r>
              <a:rPr lang="en-GB" i="1" baseline="-25000" dirty="0" smtClean="0"/>
              <a:t>1</a:t>
            </a:r>
            <a:endParaRPr lang="en-GB" dirty="0"/>
          </a:p>
        </p:txBody>
      </p:sp>
      <p:cxnSp>
        <p:nvCxnSpPr>
          <p:cNvPr id="12" name="Straight Connector 11"/>
          <p:cNvCxnSpPr/>
          <p:nvPr/>
        </p:nvCxnSpPr>
        <p:spPr>
          <a:xfrm flipV="1">
            <a:off x="2591858" y="1801433"/>
            <a:ext cx="3537502" cy="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591858" y="1953833"/>
            <a:ext cx="3537502" cy="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861894" y="5148000"/>
            <a:ext cx="3177454" cy="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2861894" y="4842036"/>
            <a:ext cx="3177454" cy="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59084" y="6642276"/>
            <a:ext cx="1980264"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08624"/>
            <a:ext cx="6172200" cy="1524000"/>
          </a:xfrm>
        </p:spPr>
        <p:txBody>
          <a:bodyPr/>
          <a:lstStyle/>
          <a:p>
            <a:r>
              <a:rPr lang="en-GB" dirty="0" smtClean="0"/>
              <a:t>Coalescent histories</a:t>
            </a:r>
            <a:endParaRPr lang="en-GB" dirty="0"/>
          </a:p>
        </p:txBody>
      </p:sp>
      <p:sp>
        <p:nvSpPr>
          <p:cNvPr id="5" name="TextBox 4"/>
          <p:cNvSpPr txBox="1"/>
          <p:nvPr/>
        </p:nvSpPr>
        <p:spPr>
          <a:xfrm>
            <a:off x="244344" y="1061532"/>
            <a:ext cx="6515100" cy="5632311"/>
          </a:xfrm>
          <a:prstGeom prst="rect">
            <a:avLst/>
          </a:prstGeom>
          <a:noFill/>
        </p:spPr>
        <p:txBody>
          <a:bodyPr wrap="square" rtlCol="0">
            <a:spAutoFit/>
          </a:bodyPr>
          <a:lstStyle/>
          <a:p>
            <a:r>
              <a:rPr lang="en-GB" dirty="0" smtClean="0"/>
              <a:t>Suppose there are </a:t>
            </a:r>
            <a:r>
              <a:rPr lang="en-GB" i="1" dirty="0" smtClean="0"/>
              <a:t>k</a:t>
            </a:r>
            <a:r>
              <a:rPr lang="en-GB" dirty="0" smtClean="0"/>
              <a:t> lineages remaining before the </a:t>
            </a:r>
            <a:r>
              <a:rPr lang="en-GB" i="1" dirty="0" err="1" smtClean="0"/>
              <a:t>j</a:t>
            </a:r>
            <a:r>
              <a:rPr lang="en-GB" dirty="0" err="1" smtClean="0"/>
              <a:t>th</a:t>
            </a:r>
            <a:r>
              <a:rPr lang="en-GB" dirty="0" smtClean="0"/>
              <a:t> event. </a:t>
            </a:r>
            <a:r>
              <a:rPr lang="en-GB" i="1" dirty="0" err="1" smtClean="0"/>
              <a:t>H</a:t>
            </a:r>
            <a:r>
              <a:rPr lang="en-GB" i="1" baseline="-25000" dirty="0" err="1" smtClean="0"/>
              <a:t>j</a:t>
            </a:r>
            <a:r>
              <a:rPr lang="en-GB" dirty="0" smtClean="0"/>
              <a:t>  is either a coalescence between two lineages </a:t>
            </a:r>
            <a:r>
              <a:rPr lang="en-GB" i="1" dirty="0" smtClean="0"/>
              <a:t>m</a:t>
            </a:r>
            <a:r>
              <a:rPr lang="en-GB" dirty="0" smtClean="0"/>
              <a:t> and </a:t>
            </a:r>
            <a:r>
              <a:rPr lang="en-GB" i="1" dirty="0" smtClean="0"/>
              <a:t>n,</a:t>
            </a:r>
            <a:r>
              <a:rPr lang="en-GB" dirty="0" smtClean="0"/>
              <a:t> </a:t>
            </a:r>
            <a:r>
              <a:rPr lang="en-GB" i="1" dirty="0" smtClean="0"/>
              <a:t>C</a:t>
            </a:r>
            <a:r>
              <a:rPr lang="en-GB" i="1" baseline="-25000" dirty="0" smtClean="0"/>
              <a:t>k</a:t>
            </a:r>
            <a:r>
              <a:rPr lang="en-GB" dirty="0" smtClean="0"/>
              <a:t>(</a:t>
            </a:r>
            <a:r>
              <a:rPr lang="en-GB" i="1" dirty="0" err="1" smtClean="0"/>
              <a:t>m</a:t>
            </a:r>
            <a:r>
              <a:rPr lang="en-GB" dirty="0" err="1" smtClean="0"/>
              <a:t>,</a:t>
            </a:r>
            <a:r>
              <a:rPr lang="en-GB" i="1" dirty="0" err="1" smtClean="0"/>
              <a:t>n</a:t>
            </a:r>
            <a:r>
              <a:rPr lang="en-GB" dirty="0" smtClean="0"/>
              <a:t>) or a mutation on some lineage </a:t>
            </a:r>
            <a:r>
              <a:rPr lang="en-GB" i="1" dirty="0" smtClean="0"/>
              <a:t>m,</a:t>
            </a:r>
            <a:r>
              <a:rPr lang="en-GB" dirty="0" smtClean="0"/>
              <a:t> </a:t>
            </a:r>
            <a:r>
              <a:rPr lang="en-GB" i="1" dirty="0" smtClean="0"/>
              <a:t>M</a:t>
            </a:r>
            <a:r>
              <a:rPr lang="en-GB" i="1" baseline="-25000" dirty="0" smtClean="0"/>
              <a:t>k </a:t>
            </a:r>
            <a:r>
              <a:rPr lang="en-GB" dirty="0" smtClean="0"/>
              <a:t>(</a:t>
            </a:r>
            <a:r>
              <a:rPr lang="en-GB" i="1" dirty="0" smtClean="0"/>
              <a:t>m</a:t>
            </a:r>
            <a:r>
              <a:rPr lang="en-GB" dirty="0" smtClean="0"/>
              <a:t>):</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Different events are </a:t>
            </a:r>
            <a:r>
              <a:rPr lang="en-GB" u="sng" dirty="0" smtClean="0"/>
              <a:t>independen</a:t>
            </a:r>
            <a:r>
              <a:rPr lang="en-GB" dirty="0" smtClean="0"/>
              <a:t>t, conditional on the number of edges </a:t>
            </a:r>
            <a:r>
              <a:rPr lang="en-GB" i="1" dirty="0" smtClean="0"/>
              <a:t>k</a:t>
            </a:r>
            <a:r>
              <a:rPr lang="en-GB" dirty="0" smtClean="0"/>
              <a:t> remaining, due to property 1.2.3 of Poisson processes.</a:t>
            </a:r>
          </a:p>
          <a:p>
            <a:endParaRPr lang="en-GB" dirty="0" smtClean="0"/>
          </a:p>
          <a:p>
            <a:r>
              <a:rPr lang="en-GB" dirty="0" smtClean="0"/>
              <a:t>For the </a:t>
            </a:r>
            <a:r>
              <a:rPr lang="en-GB" b="1" dirty="0" smtClean="0"/>
              <a:t>example:</a:t>
            </a:r>
          </a:p>
          <a:p>
            <a:endParaRPr lang="en-GB" dirty="0" smtClean="0"/>
          </a:p>
        </p:txBody>
      </p:sp>
      <p:graphicFrame>
        <p:nvGraphicFramePr>
          <p:cNvPr id="6" name="Object 5"/>
          <p:cNvGraphicFramePr>
            <a:graphicFrameLocks noChangeAspect="1"/>
          </p:cNvGraphicFramePr>
          <p:nvPr/>
        </p:nvGraphicFramePr>
        <p:xfrm>
          <a:off x="33338" y="1962150"/>
          <a:ext cx="6218237" cy="2784475"/>
        </p:xfrm>
        <a:graphic>
          <a:graphicData uri="http://schemas.openxmlformats.org/presentationml/2006/ole">
            <mc:AlternateContent xmlns:mc="http://schemas.openxmlformats.org/markup-compatibility/2006">
              <mc:Choice xmlns:v="urn:schemas-microsoft-com:vml" Requires="v">
                <p:oleObj spid="_x0000_s239788" name="Equation" r:id="rId3" imgW="2997000" imgH="1346040" progId="Equation.3">
                  <p:embed/>
                </p:oleObj>
              </mc:Choice>
              <mc:Fallback>
                <p:oleObj name="Equation" r:id="rId3" imgW="2997000" imgH="1346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8" y="1962150"/>
                        <a:ext cx="6218237" cy="2784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30"/>
          <p:cNvGrpSpPr/>
          <p:nvPr/>
        </p:nvGrpSpPr>
        <p:grpSpPr>
          <a:xfrm>
            <a:off x="368591" y="6282228"/>
            <a:ext cx="2160289" cy="2057708"/>
            <a:chOff x="548618" y="6184574"/>
            <a:chExt cx="2160289" cy="2057708"/>
          </a:xfrm>
        </p:grpSpPr>
        <p:cxnSp>
          <p:nvCxnSpPr>
            <p:cNvPr id="17" name="Straight Connector 16"/>
            <p:cNvCxnSpPr/>
            <p:nvPr/>
          </p:nvCxnSpPr>
          <p:spPr>
            <a:xfrm>
              <a:off x="548618" y="7534754"/>
              <a:ext cx="13778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1572658" y="7888518"/>
              <a:ext cx="707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1855434" y="7388810"/>
              <a:ext cx="170694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771467" y="7032582"/>
              <a:ext cx="994492"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178702" y="7162139"/>
              <a:ext cx="180024" cy="180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178702" y="6802090"/>
              <a:ext cx="180024" cy="180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p:cNvCxnSpPr/>
            <p:nvPr/>
          </p:nvCxnSpPr>
          <p:spPr>
            <a:xfrm rot="5400000" flipH="1" flipV="1">
              <a:off x="194854" y="7888518"/>
              <a:ext cx="707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268712" y="6535337"/>
              <a:ext cx="1440195"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flipH="1" flipV="1">
              <a:off x="1813429" y="6359956"/>
              <a:ext cx="3507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88731" y="8516281"/>
            <a:ext cx="3150257" cy="646331"/>
          </a:xfrm>
          <a:prstGeom prst="rect">
            <a:avLst/>
          </a:prstGeom>
          <a:noFill/>
        </p:spPr>
        <p:txBody>
          <a:bodyPr wrap="square" rtlCol="0">
            <a:spAutoFit/>
          </a:bodyPr>
          <a:lstStyle/>
          <a:p>
            <a:r>
              <a:rPr lang="en-GB" i="1" dirty="0" smtClean="0"/>
              <a:t>H</a:t>
            </a:r>
            <a:r>
              <a:rPr lang="en-GB" baseline="-25000" dirty="0" smtClean="0"/>
              <a:t>1</a:t>
            </a:r>
            <a:r>
              <a:rPr lang="en-GB" dirty="0" smtClean="0"/>
              <a:t> is a coalescence, </a:t>
            </a:r>
            <a:r>
              <a:rPr lang="en-GB" i="1" dirty="0" smtClean="0"/>
              <a:t>H</a:t>
            </a:r>
            <a:r>
              <a:rPr lang="en-GB" baseline="-25000" dirty="0" smtClean="0"/>
              <a:t>2 </a:t>
            </a:r>
            <a:r>
              <a:rPr lang="en-GB" dirty="0" smtClean="0"/>
              <a:t>and </a:t>
            </a:r>
            <a:r>
              <a:rPr lang="en-GB" i="1" dirty="0" smtClean="0"/>
              <a:t>H</a:t>
            </a:r>
            <a:r>
              <a:rPr lang="en-GB" baseline="-25000" dirty="0" smtClean="0"/>
              <a:t>3</a:t>
            </a:r>
            <a:r>
              <a:rPr lang="en-GB" dirty="0" smtClean="0"/>
              <a:t> are mutations, </a:t>
            </a:r>
            <a:r>
              <a:rPr lang="en-GB" i="1" dirty="0" smtClean="0"/>
              <a:t>H</a:t>
            </a:r>
            <a:r>
              <a:rPr lang="en-GB" baseline="-25000" dirty="0" smtClean="0"/>
              <a:t>4</a:t>
            </a:r>
            <a:r>
              <a:rPr lang="en-GB" dirty="0" smtClean="0"/>
              <a:t> </a:t>
            </a:r>
            <a:r>
              <a:rPr lang="en-GB" dirty="0" err="1" smtClean="0"/>
              <a:t>coales</a:t>
            </a:r>
            <a:r>
              <a:rPr lang="en-GB" dirty="0" smtClean="0"/>
              <a:t>.</a:t>
            </a:r>
            <a:endParaRPr lang="en-GB" dirty="0"/>
          </a:p>
        </p:txBody>
      </p:sp>
      <p:graphicFrame>
        <p:nvGraphicFramePr>
          <p:cNvPr id="141315" name="Object 3"/>
          <p:cNvGraphicFramePr>
            <a:graphicFrameLocks noChangeAspect="1"/>
          </p:cNvGraphicFramePr>
          <p:nvPr/>
        </p:nvGraphicFramePr>
        <p:xfrm>
          <a:off x="2787650" y="5989638"/>
          <a:ext cx="3921125" cy="2768600"/>
        </p:xfrm>
        <a:graphic>
          <a:graphicData uri="http://schemas.openxmlformats.org/presentationml/2006/ole">
            <mc:AlternateContent xmlns:mc="http://schemas.openxmlformats.org/markup-compatibility/2006">
              <mc:Choice xmlns:v="urn:schemas-microsoft-com:vml" Requires="v">
                <p:oleObj spid="_x0000_s239789" name="Equation" r:id="rId5" imgW="2222280" imgH="1574640" progId="Equation.3">
                  <p:embed/>
                </p:oleObj>
              </mc:Choice>
              <mc:Fallback>
                <p:oleObj name="Equation" r:id="rId5" imgW="2222280" imgH="15746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7650" y="5989638"/>
                        <a:ext cx="3921125" cy="276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a:xfrm>
            <a:off x="6100289" y="3761892"/>
            <a:ext cx="659155" cy="369332"/>
          </a:xfrm>
          <a:prstGeom prst="rect">
            <a:avLst/>
          </a:prstGeom>
          <a:noFill/>
        </p:spPr>
        <p:txBody>
          <a:bodyPr wrap="none" rtlCol="0">
            <a:spAutoFit/>
          </a:bodyPr>
          <a:lstStyle/>
          <a:p>
            <a:r>
              <a:rPr lang="en-GB" dirty="0" smtClean="0"/>
              <a:t>(6.1)</a:t>
            </a:r>
            <a:endParaRPr lang="en-GB" dirty="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636"/>
            <a:ext cx="6858000" cy="1524000"/>
          </a:xfrm>
        </p:spPr>
        <p:txBody>
          <a:bodyPr/>
          <a:lstStyle/>
          <a:p>
            <a:r>
              <a:rPr lang="en-GB" dirty="0" smtClean="0"/>
              <a:t>Times conditional on history</a:t>
            </a:r>
            <a:endParaRPr lang="en-GB" dirty="0"/>
          </a:p>
        </p:txBody>
      </p:sp>
      <p:sp>
        <p:nvSpPr>
          <p:cNvPr id="4" name="TextBox 3"/>
          <p:cNvSpPr txBox="1"/>
          <p:nvPr/>
        </p:nvSpPr>
        <p:spPr>
          <a:xfrm>
            <a:off x="244344" y="1061532"/>
            <a:ext cx="6515100" cy="10064294"/>
          </a:xfrm>
          <a:prstGeom prst="rect">
            <a:avLst/>
          </a:prstGeom>
          <a:noFill/>
        </p:spPr>
        <p:txBody>
          <a:bodyPr wrap="square" rtlCol="0">
            <a:spAutoFit/>
          </a:bodyPr>
          <a:lstStyle/>
          <a:p>
            <a:r>
              <a:rPr lang="en-GB" dirty="0" smtClean="0"/>
              <a:t>Having sampled the sample history, suppose there are </a:t>
            </a:r>
            <a:r>
              <a:rPr lang="en-GB" i="1" dirty="0" smtClean="0"/>
              <a:t>k</a:t>
            </a:r>
            <a:r>
              <a:rPr lang="en-GB" dirty="0" smtClean="0"/>
              <a:t> lineages remaining immediately before the </a:t>
            </a:r>
            <a:r>
              <a:rPr lang="en-GB" i="1" dirty="0" err="1" smtClean="0"/>
              <a:t>j</a:t>
            </a:r>
            <a:r>
              <a:rPr lang="en-GB" dirty="0" err="1" smtClean="0"/>
              <a:t>th</a:t>
            </a:r>
            <a:r>
              <a:rPr lang="en-GB" dirty="0" smtClean="0"/>
              <a:t> event, </a:t>
            </a:r>
            <a:r>
              <a:rPr lang="en-GB" i="1" dirty="0" err="1" smtClean="0"/>
              <a:t>H</a:t>
            </a:r>
            <a:r>
              <a:rPr lang="en-GB" i="1" baseline="-25000" dirty="0" err="1" smtClean="0"/>
              <a:t>j</a:t>
            </a:r>
            <a:r>
              <a:rPr lang="en-GB" i="1" baseline="-25000" dirty="0" smtClean="0"/>
              <a:t>.</a:t>
            </a:r>
            <a:r>
              <a:rPr lang="en-GB" i="1" dirty="0" smtClean="0"/>
              <a:t>. </a:t>
            </a:r>
            <a:r>
              <a:rPr lang="en-GB" dirty="0" smtClean="0"/>
              <a:t>Events happen as a Poisson process, so times between events are </a:t>
            </a:r>
            <a:r>
              <a:rPr lang="en-GB" u="sng" dirty="0" smtClean="0"/>
              <a:t>independent</a:t>
            </a:r>
            <a:r>
              <a:rPr lang="en-GB" dirty="0" smtClean="0"/>
              <a:t> and </a:t>
            </a:r>
            <a:r>
              <a:rPr lang="en-GB" u="sng" dirty="0" smtClean="0"/>
              <a:t>exponential (1.2.2)</a:t>
            </a:r>
            <a:r>
              <a:rPr lang="en-GB" dirty="0" smtClean="0"/>
              <a:t>:</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For the </a:t>
            </a:r>
            <a:r>
              <a:rPr lang="en-GB" b="1" dirty="0" smtClean="0"/>
              <a:t>example</a:t>
            </a:r>
            <a:r>
              <a:rPr lang="en-GB" dirty="0" smtClean="0"/>
              <a:t> we can write the TMRCA as a sum of 4 independent exponentials</a:t>
            </a:r>
            <a:r>
              <a:rPr lang="en-GB" b="1" dirty="0" smtClean="0"/>
              <a:t>. </a:t>
            </a:r>
            <a:r>
              <a:rPr lang="en-GB" dirty="0" smtClean="0"/>
              <a:t>Then for example:</a:t>
            </a:r>
          </a:p>
          <a:p>
            <a:endParaRPr lang="en-GB" b="1" dirty="0" smtClean="0"/>
          </a:p>
          <a:p>
            <a:endParaRPr lang="en-GB" b="1" dirty="0" smtClean="0"/>
          </a:p>
          <a:p>
            <a:endParaRPr lang="en-GB" b="1" dirty="0" smtClean="0"/>
          </a:p>
          <a:p>
            <a:endParaRPr lang="en-GB" b="1" dirty="0" smtClean="0"/>
          </a:p>
          <a:p>
            <a:endParaRPr lang="en-GB" b="1" dirty="0" smtClean="0"/>
          </a:p>
          <a:p>
            <a:endParaRPr lang="en-GB" b="1" dirty="0" smtClean="0"/>
          </a:p>
          <a:p>
            <a:endParaRPr lang="en-GB" b="1" dirty="0" smtClean="0"/>
          </a:p>
          <a:p>
            <a:r>
              <a:rPr lang="en-GB" dirty="0" smtClean="0"/>
              <a:t>The oldest mutation has </a:t>
            </a:r>
          </a:p>
          <a:p>
            <a:r>
              <a:rPr lang="en-GB" dirty="0" smtClean="0"/>
              <a:t>expected age</a:t>
            </a:r>
          </a:p>
          <a:p>
            <a:endParaRPr lang="en-GB" b="1" dirty="0" smtClean="0"/>
          </a:p>
          <a:p>
            <a:endParaRPr lang="en-GB" b="1" dirty="0" smtClean="0"/>
          </a:p>
          <a:p>
            <a:endParaRPr lang="en-GB" b="1" dirty="0" smtClean="0"/>
          </a:p>
          <a:p>
            <a:endParaRPr lang="en-GB" b="1" dirty="0" smtClean="0"/>
          </a:p>
          <a:p>
            <a:endParaRPr lang="en-GB" dirty="0" smtClean="0"/>
          </a:p>
          <a:p>
            <a:endParaRPr lang="en-GB" dirty="0" smtClean="0"/>
          </a:p>
          <a:p>
            <a:endParaRPr lang="en-GB" dirty="0" smtClean="0"/>
          </a:p>
          <a:p>
            <a:endParaRPr lang="en-GB" dirty="0" smtClean="0"/>
          </a:p>
          <a:p>
            <a:endParaRPr lang="en-GB" dirty="0" smtClean="0"/>
          </a:p>
        </p:txBody>
      </p:sp>
      <p:graphicFrame>
        <p:nvGraphicFramePr>
          <p:cNvPr id="5" name="Object 4"/>
          <p:cNvGraphicFramePr>
            <a:graphicFrameLocks noChangeAspect="1"/>
          </p:cNvGraphicFramePr>
          <p:nvPr/>
        </p:nvGraphicFramePr>
        <p:xfrm>
          <a:off x="538975" y="2141676"/>
          <a:ext cx="5981700" cy="2941637"/>
        </p:xfrm>
        <a:graphic>
          <a:graphicData uri="http://schemas.openxmlformats.org/presentationml/2006/ole">
            <mc:AlternateContent xmlns:mc="http://schemas.openxmlformats.org/markup-compatibility/2006">
              <mc:Choice xmlns:v="urn:schemas-microsoft-com:vml" Requires="v">
                <p:oleObj spid="_x0000_s240897" name="Equation" r:id="rId3" imgW="2882880" imgH="1422360" progId="Equation.3">
                  <p:embed/>
                </p:oleObj>
              </mc:Choice>
              <mc:Fallback>
                <p:oleObj name="Equation" r:id="rId3" imgW="2882880" imgH="142236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975" y="2141676"/>
                        <a:ext cx="5981700" cy="2941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16"/>
          <p:cNvGrpSpPr/>
          <p:nvPr/>
        </p:nvGrpSpPr>
        <p:grpSpPr>
          <a:xfrm>
            <a:off x="4099991" y="6834868"/>
            <a:ext cx="2160289" cy="2057708"/>
            <a:chOff x="548618" y="6184574"/>
            <a:chExt cx="2160289" cy="2057708"/>
          </a:xfrm>
        </p:grpSpPr>
        <p:cxnSp>
          <p:nvCxnSpPr>
            <p:cNvPr id="18" name="Straight Connector 17"/>
            <p:cNvCxnSpPr/>
            <p:nvPr/>
          </p:nvCxnSpPr>
          <p:spPr>
            <a:xfrm>
              <a:off x="548618" y="7534754"/>
              <a:ext cx="13778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1572658" y="7888518"/>
              <a:ext cx="707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flipH="1" flipV="1">
              <a:off x="1855434" y="7388810"/>
              <a:ext cx="170694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flipH="1" flipV="1">
              <a:off x="771467" y="7032582"/>
              <a:ext cx="994492"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178702" y="7162139"/>
              <a:ext cx="180024" cy="180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1178702" y="6802090"/>
              <a:ext cx="180024" cy="180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rot="5400000" flipH="1" flipV="1">
              <a:off x="194854" y="7888518"/>
              <a:ext cx="707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68712" y="6535337"/>
              <a:ext cx="1440195"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flipH="1" flipV="1">
              <a:off x="1813429" y="6359956"/>
              <a:ext cx="3507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42340" name="Object 4"/>
          <p:cNvGraphicFramePr>
            <a:graphicFrameLocks noChangeAspect="1"/>
          </p:cNvGraphicFramePr>
          <p:nvPr/>
        </p:nvGraphicFramePr>
        <p:xfrm>
          <a:off x="538975" y="5922180"/>
          <a:ext cx="5140325" cy="1785937"/>
        </p:xfrm>
        <a:graphic>
          <a:graphicData uri="http://schemas.openxmlformats.org/presentationml/2006/ole">
            <mc:AlternateContent xmlns:mc="http://schemas.openxmlformats.org/markup-compatibility/2006">
              <mc:Choice xmlns:v="urn:schemas-microsoft-com:vml" Requires="v">
                <p:oleObj spid="_x0000_s240898" name="Equation" r:id="rId5" imgW="2476440" imgH="863280" progId="Equation.3">
                  <p:embed/>
                </p:oleObj>
              </mc:Choice>
              <mc:Fallback>
                <p:oleObj name="Equation" r:id="rId5" imgW="2476440" imgH="8632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975" y="5922180"/>
                        <a:ext cx="5140325" cy="178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7" name="Straight Arrow Connector 26"/>
          <p:cNvCxnSpPr/>
          <p:nvPr/>
        </p:nvCxnSpPr>
        <p:spPr>
          <a:xfrm rot="5400000">
            <a:off x="3338178" y="8532513"/>
            <a:ext cx="720127" cy="158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273933" y="8355837"/>
            <a:ext cx="423514" cy="369332"/>
          </a:xfrm>
          <a:prstGeom prst="rect">
            <a:avLst/>
          </a:prstGeom>
          <a:noFill/>
        </p:spPr>
        <p:txBody>
          <a:bodyPr wrap="none" rtlCol="0">
            <a:spAutoFit/>
          </a:bodyPr>
          <a:lstStyle/>
          <a:p>
            <a:r>
              <a:rPr lang="en-GB" dirty="0" smtClean="0"/>
              <a:t>E</a:t>
            </a:r>
            <a:r>
              <a:rPr lang="en-GB" baseline="-25000" dirty="0" smtClean="0"/>
              <a:t>1</a:t>
            </a:r>
            <a:endParaRPr lang="en-GB" baseline="-25000" dirty="0"/>
          </a:p>
        </p:txBody>
      </p:sp>
      <p:cxnSp>
        <p:nvCxnSpPr>
          <p:cNvPr id="29" name="Straight Arrow Connector 28"/>
          <p:cNvCxnSpPr/>
          <p:nvPr/>
        </p:nvCxnSpPr>
        <p:spPr>
          <a:xfrm rot="16200000" flipH="1">
            <a:off x="3517425" y="7992456"/>
            <a:ext cx="360044"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275522" y="7812432"/>
            <a:ext cx="423514" cy="369332"/>
          </a:xfrm>
          <a:prstGeom prst="rect">
            <a:avLst/>
          </a:prstGeom>
          <a:noFill/>
        </p:spPr>
        <p:txBody>
          <a:bodyPr wrap="none" rtlCol="0">
            <a:spAutoFit/>
          </a:bodyPr>
          <a:lstStyle/>
          <a:p>
            <a:r>
              <a:rPr lang="en-GB" dirty="0" smtClean="0"/>
              <a:t>E</a:t>
            </a:r>
            <a:r>
              <a:rPr lang="en-GB" baseline="-25000" dirty="0" smtClean="0"/>
              <a:t>2</a:t>
            </a:r>
            <a:endParaRPr lang="en-GB" baseline="-25000" dirty="0"/>
          </a:p>
        </p:txBody>
      </p:sp>
      <p:cxnSp>
        <p:nvCxnSpPr>
          <p:cNvPr id="33" name="Straight Arrow Connector 32"/>
          <p:cNvCxnSpPr/>
          <p:nvPr/>
        </p:nvCxnSpPr>
        <p:spPr>
          <a:xfrm rot="16200000" flipH="1">
            <a:off x="3517425" y="7713136"/>
            <a:ext cx="360044"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275522" y="7533112"/>
            <a:ext cx="423514" cy="369332"/>
          </a:xfrm>
          <a:prstGeom prst="rect">
            <a:avLst/>
          </a:prstGeom>
          <a:noFill/>
        </p:spPr>
        <p:txBody>
          <a:bodyPr wrap="none" rtlCol="0">
            <a:spAutoFit/>
          </a:bodyPr>
          <a:lstStyle/>
          <a:p>
            <a:r>
              <a:rPr lang="en-GB" dirty="0" smtClean="0"/>
              <a:t>E</a:t>
            </a:r>
            <a:r>
              <a:rPr lang="en-GB" baseline="-25000" dirty="0" smtClean="0"/>
              <a:t>3</a:t>
            </a:r>
            <a:endParaRPr lang="en-GB" baseline="-25000" dirty="0"/>
          </a:p>
        </p:txBody>
      </p:sp>
      <p:cxnSp>
        <p:nvCxnSpPr>
          <p:cNvPr id="35" name="Straight Arrow Connector 34"/>
          <p:cNvCxnSpPr/>
          <p:nvPr/>
        </p:nvCxnSpPr>
        <p:spPr>
          <a:xfrm rot="16200000" flipH="1">
            <a:off x="3517425" y="7362372"/>
            <a:ext cx="360044" cy="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275522" y="7182348"/>
            <a:ext cx="423514" cy="369332"/>
          </a:xfrm>
          <a:prstGeom prst="rect">
            <a:avLst/>
          </a:prstGeom>
          <a:noFill/>
        </p:spPr>
        <p:txBody>
          <a:bodyPr wrap="none" rtlCol="0">
            <a:spAutoFit/>
          </a:bodyPr>
          <a:lstStyle/>
          <a:p>
            <a:r>
              <a:rPr lang="en-GB" dirty="0" smtClean="0"/>
              <a:t>E</a:t>
            </a:r>
            <a:r>
              <a:rPr lang="en-GB" baseline="-25000" dirty="0" smtClean="0"/>
              <a:t>4</a:t>
            </a:r>
            <a:endParaRPr lang="en-GB" baseline="-25000" dirty="0"/>
          </a:p>
        </p:txBody>
      </p:sp>
      <p:graphicFrame>
        <p:nvGraphicFramePr>
          <p:cNvPr id="142341" name="Object 5"/>
          <p:cNvGraphicFramePr>
            <a:graphicFrameLocks noChangeAspect="1"/>
          </p:cNvGraphicFramePr>
          <p:nvPr/>
        </p:nvGraphicFramePr>
        <p:xfrm>
          <a:off x="728640" y="8185048"/>
          <a:ext cx="2028825" cy="866775"/>
        </p:xfrm>
        <a:graphic>
          <a:graphicData uri="http://schemas.openxmlformats.org/presentationml/2006/ole">
            <mc:AlternateContent xmlns:mc="http://schemas.openxmlformats.org/markup-compatibility/2006">
              <mc:Choice xmlns:v="urn:schemas-microsoft-com:vml" Requires="v">
                <p:oleObj spid="_x0000_s240899" name="Equation" r:id="rId7" imgW="977760" imgH="419040" progId="Equation.3">
                  <p:embed/>
                </p:oleObj>
              </mc:Choice>
              <mc:Fallback>
                <p:oleObj name="Equation" r:id="rId7" imgW="977760" imgH="41904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640" y="8185048"/>
                        <a:ext cx="2028825" cy="866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636"/>
            <a:ext cx="6858000" cy="1524000"/>
          </a:xfrm>
        </p:spPr>
        <p:txBody>
          <a:bodyPr/>
          <a:lstStyle/>
          <a:p>
            <a:r>
              <a:rPr lang="en-GB" dirty="0" smtClean="0"/>
              <a:t>Times given data</a:t>
            </a:r>
            <a:endParaRPr lang="en-GB" dirty="0"/>
          </a:p>
        </p:txBody>
      </p:sp>
      <p:sp>
        <p:nvSpPr>
          <p:cNvPr id="4" name="TextBox 3"/>
          <p:cNvSpPr txBox="1"/>
          <p:nvPr/>
        </p:nvSpPr>
        <p:spPr>
          <a:xfrm>
            <a:off x="244344" y="701484"/>
            <a:ext cx="6515100" cy="8402300"/>
          </a:xfrm>
          <a:prstGeom prst="rect">
            <a:avLst/>
          </a:prstGeom>
          <a:noFill/>
        </p:spPr>
        <p:txBody>
          <a:bodyPr wrap="square" rtlCol="0">
            <a:spAutoFit/>
          </a:bodyPr>
          <a:lstStyle/>
          <a:p>
            <a:endParaRPr lang="en-GB" b="1" dirty="0" smtClean="0"/>
          </a:p>
          <a:p>
            <a:r>
              <a:rPr lang="en-GB" dirty="0" smtClean="0"/>
              <a:t>Alternatively - and equivalently - obtain the joint distribution directly:</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This expression integrates to give the likelihood</a:t>
            </a:r>
          </a:p>
          <a:p>
            <a:endParaRPr lang="en-GB" dirty="0" smtClean="0"/>
          </a:p>
          <a:p>
            <a:r>
              <a:rPr lang="en-GB" dirty="0" smtClean="0"/>
              <a:t>Normalise to obtain the joint conditional density</a:t>
            </a:r>
          </a:p>
          <a:p>
            <a:endParaRPr lang="en-GB" dirty="0" smtClean="0"/>
          </a:p>
          <a:p>
            <a:r>
              <a:rPr lang="en-GB" dirty="0" smtClean="0"/>
              <a:t>The conditional density can be used to give the expected TMRCA:</a:t>
            </a:r>
          </a:p>
          <a:p>
            <a:endParaRPr lang="en-GB" dirty="0" smtClean="0"/>
          </a:p>
          <a:p>
            <a:endParaRPr lang="en-GB" dirty="0" smtClean="0"/>
          </a:p>
          <a:p>
            <a:endParaRPr lang="en-GB" dirty="0" smtClean="0"/>
          </a:p>
          <a:p>
            <a:endParaRPr lang="en-GB" dirty="0" smtClean="0"/>
          </a:p>
          <a:p>
            <a:endParaRPr lang="en-GB" dirty="0" smtClean="0"/>
          </a:p>
          <a:p>
            <a:r>
              <a:rPr lang="en-GB" dirty="0" smtClean="0"/>
              <a:t>Problem </a:t>
            </a:r>
            <a:r>
              <a:rPr lang="en-GB" smtClean="0"/>
              <a:t>sheet 2 </a:t>
            </a:r>
            <a:r>
              <a:rPr lang="en-GB" dirty="0" smtClean="0"/>
              <a:t>has another example</a:t>
            </a:r>
          </a:p>
          <a:p>
            <a:endParaRPr lang="en-GB" dirty="0" smtClean="0"/>
          </a:p>
        </p:txBody>
      </p:sp>
      <p:graphicFrame>
        <p:nvGraphicFramePr>
          <p:cNvPr id="142339" name="Object 3"/>
          <p:cNvGraphicFramePr>
            <a:graphicFrameLocks noChangeAspect="1"/>
          </p:cNvGraphicFramePr>
          <p:nvPr/>
        </p:nvGraphicFramePr>
        <p:xfrm>
          <a:off x="98556" y="3654908"/>
          <a:ext cx="6653212" cy="1727200"/>
        </p:xfrm>
        <a:graphic>
          <a:graphicData uri="http://schemas.openxmlformats.org/presentationml/2006/ole">
            <mc:AlternateContent xmlns:mc="http://schemas.openxmlformats.org/markup-compatibility/2006">
              <mc:Choice xmlns:v="urn:schemas-microsoft-com:vml" Requires="v">
                <p:oleObj spid="_x0000_s241834" name="Equation" r:id="rId3" imgW="3619440" imgH="939600" progId="Equation.3">
                  <p:embed/>
                </p:oleObj>
              </mc:Choice>
              <mc:Fallback>
                <p:oleObj name="Equation" r:id="rId3" imgW="3619440" imgH="939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56" y="3654908"/>
                        <a:ext cx="6653212" cy="172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5"/>
          <p:cNvGrpSpPr/>
          <p:nvPr/>
        </p:nvGrpSpPr>
        <p:grpSpPr>
          <a:xfrm>
            <a:off x="368589" y="1421580"/>
            <a:ext cx="2160289" cy="2057708"/>
            <a:chOff x="548618" y="6184574"/>
            <a:chExt cx="2160289" cy="2057708"/>
          </a:xfrm>
        </p:grpSpPr>
        <p:cxnSp>
          <p:nvCxnSpPr>
            <p:cNvPr id="7" name="Straight Connector 6"/>
            <p:cNvCxnSpPr/>
            <p:nvPr/>
          </p:nvCxnSpPr>
          <p:spPr>
            <a:xfrm>
              <a:off x="548618" y="7534754"/>
              <a:ext cx="13778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1572658" y="7888518"/>
              <a:ext cx="707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1855434" y="7388810"/>
              <a:ext cx="170694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771467" y="7032582"/>
              <a:ext cx="994492"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178702" y="7162139"/>
              <a:ext cx="180024" cy="180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1178702" y="6802090"/>
              <a:ext cx="180024" cy="180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p:cNvCxnSpPr/>
            <p:nvPr/>
          </p:nvCxnSpPr>
          <p:spPr>
            <a:xfrm rot="5400000" flipH="1" flipV="1">
              <a:off x="194854" y="7888518"/>
              <a:ext cx="707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68712" y="6535337"/>
              <a:ext cx="1440195"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flipH="1" flipV="1">
              <a:off x="1813429" y="6359956"/>
              <a:ext cx="3507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143364" name="Object 4"/>
          <p:cNvGraphicFramePr>
            <a:graphicFrameLocks noChangeAspect="1"/>
          </p:cNvGraphicFramePr>
          <p:nvPr/>
        </p:nvGraphicFramePr>
        <p:xfrm>
          <a:off x="1445445" y="6732288"/>
          <a:ext cx="5133975" cy="1773238"/>
        </p:xfrm>
        <a:graphic>
          <a:graphicData uri="http://schemas.openxmlformats.org/presentationml/2006/ole">
            <mc:AlternateContent xmlns:mc="http://schemas.openxmlformats.org/markup-compatibility/2006">
              <mc:Choice xmlns:v="urn:schemas-microsoft-com:vml" Requires="v">
                <p:oleObj spid="_x0000_s241835" name="Equation" r:id="rId5" imgW="2641320" imgH="914400" progId="Equation.3">
                  <p:embed/>
                </p:oleObj>
              </mc:Choice>
              <mc:Fallback>
                <p:oleObj name="Equation" r:id="rId5" imgW="2641320" imgH="914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5445" y="6732288"/>
                        <a:ext cx="5133975" cy="177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6" name="Straight Arrow Connector 15"/>
          <p:cNvCxnSpPr/>
          <p:nvPr/>
        </p:nvCxnSpPr>
        <p:spPr>
          <a:xfrm rot="5400000">
            <a:off x="3338178" y="3119225"/>
            <a:ext cx="720127" cy="158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73933" y="2942549"/>
            <a:ext cx="333746" cy="369332"/>
          </a:xfrm>
          <a:prstGeom prst="rect">
            <a:avLst/>
          </a:prstGeom>
          <a:noFill/>
        </p:spPr>
        <p:txBody>
          <a:bodyPr wrap="none" rtlCol="0">
            <a:spAutoFit/>
          </a:bodyPr>
          <a:lstStyle/>
          <a:p>
            <a:r>
              <a:rPr lang="en-GB" dirty="0" smtClean="0"/>
              <a:t>t</a:t>
            </a:r>
            <a:r>
              <a:rPr lang="en-GB" baseline="-25000" dirty="0" smtClean="0"/>
              <a:t>3</a:t>
            </a:r>
            <a:endParaRPr lang="en-GB" baseline="-25000" dirty="0"/>
          </a:p>
        </p:txBody>
      </p:sp>
      <p:cxnSp>
        <p:nvCxnSpPr>
          <p:cNvPr id="18" name="Straight Arrow Connector 17"/>
          <p:cNvCxnSpPr/>
          <p:nvPr/>
        </p:nvCxnSpPr>
        <p:spPr>
          <a:xfrm rot="5400000">
            <a:off x="3204740" y="2265053"/>
            <a:ext cx="986845" cy="143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75522" y="2399144"/>
            <a:ext cx="333746" cy="369332"/>
          </a:xfrm>
          <a:prstGeom prst="rect">
            <a:avLst/>
          </a:prstGeom>
          <a:noFill/>
        </p:spPr>
        <p:txBody>
          <a:bodyPr wrap="none" rtlCol="0">
            <a:spAutoFit/>
          </a:bodyPr>
          <a:lstStyle/>
          <a:p>
            <a:r>
              <a:rPr lang="en-GB" dirty="0" smtClean="0"/>
              <a:t>t</a:t>
            </a:r>
            <a:r>
              <a:rPr lang="en-GB" baseline="-25000" dirty="0" smtClean="0"/>
              <a:t>2</a:t>
            </a:r>
            <a:endParaRPr lang="en-GB" baseline="-25000"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71400"/>
            <a:ext cx="6172200" cy="1524000"/>
          </a:xfrm>
        </p:spPr>
        <p:txBody>
          <a:bodyPr/>
          <a:lstStyle/>
          <a:p>
            <a:r>
              <a:rPr lang="en-GB" dirty="0" smtClean="0"/>
              <a:t>Complex datasets</a:t>
            </a:r>
            <a:endParaRPr lang="en-GB" dirty="0"/>
          </a:p>
        </p:txBody>
      </p:sp>
      <p:sp>
        <p:nvSpPr>
          <p:cNvPr id="3" name="Content Placeholder 2"/>
          <p:cNvSpPr>
            <a:spLocks noGrp="1"/>
          </p:cNvSpPr>
          <p:nvPr>
            <p:ph idx="1"/>
          </p:nvPr>
        </p:nvSpPr>
        <p:spPr>
          <a:xfrm>
            <a:off x="342900" y="1601604"/>
            <a:ext cx="6172200" cy="6034088"/>
          </a:xfrm>
        </p:spPr>
        <p:txBody>
          <a:bodyPr/>
          <a:lstStyle/>
          <a:p>
            <a:r>
              <a:rPr lang="en-GB" sz="2800" dirty="0" smtClean="0"/>
              <a:t>For a general dataset, we have seen there is no unique coalescent tree.</a:t>
            </a:r>
          </a:p>
          <a:p>
            <a:r>
              <a:rPr lang="en-GB" sz="2800" dirty="0" smtClean="0"/>
              <a:t>We can still </a:t>
            </a:r>
            <a:r>
              <a:rPr lang="en-GB" sz="2800" i="1" dirty="0" smtClean="0"/>
              <a:t>sum</a:t>
            </a:r>
            <a:r>
              <a:rPr lang="en-GB" sz="2800" dirty="0" smtClean="0"/>
              <a:t> over histories</a:t>
            </a:r>
          </a:p>
          <a:p>
            <a:r>
              <a:rPr lang="en-GB" sz="2800" dirty="0" smtClean="0"/>
              <a:t>Given data </a:t>
            </a:r>
            <a:r>
              <a:rPr lang="en-GB" sz="2800" i="1" dirty="0" smtClean="0"/>
              <a:t>D</a:t>
            </a:r>
            <a:r>
              <a:rPr lang="en-GB" sz="2800" dirty="0" smtClean="0"/>
              <a:t>, define H(</a:t>
            </a:r>
            <a:r>
              <a:rPr lang="en-GB" sz="2800" i="1" dirty="0" smtClean="0"/>
              <a:t>D</a:t>
            </a:r>
            <a:r>
              <a:rPr lang="en-GB" sz="2800" dirty="0" smtClean="0"/>
              <a:t>) to be the (finite) set of possible histories producing the data</a:t>
            </a:r>
          </a:p>
          <a:p>
            <a:r>
              <a:rPr lang="en-GB" sz="2800" dirty="0" smtClean="0"/>
              <a:t>The likelihood is just:</a:t>
            </a:r>
          </a:p>
          <a:p>
            <a:endParaRPr lang="en-GB" sz="2800" dirty="0" smtClean="0"/>
          </a:p>
          <a:p>
            <a:endParaRPr lang="en-GB" sz="2800" dirty="0" smtClean="0"/>
          </a:p>
          <a:p>
            <a:endParaRPr lang="en-GB" sz="2800" dirty="0" smtClean="0"/>
          </a:p>
          <a:p>
            <a:endParaRPr lang="en-GB" sz="2800" dirty="0" smtClean="0"/>
          </a:p>
          <a:p>
            <a:endParaRPr lang="en-GB" sz="2800" dirty="0" smtClean="0"/>
          </a:p>
          <a:p>
            <a:endParaRPr lang="en-GB" sz="2800" dirty="0" smtClean="0"/>
          </a:p>
          <a:p>
            <a:r>
              <a:rPr lang="en-GB" sz="2800" dirty="0" smtClean="0"/>
              <a:t>To obtain expected ages of mutations, average over histories given data </a:t>
            </a:r>
            <a:endParaRPr lang="en-GB" sz="2800" dirty="0"/>
          </a:p>
        </p:txBody>
      </p:sp>
      <p:graphicFrame>
        <p:nvGraphicFramePr>
          <p:cNvPr id="144386" name="Object 2"/>
          <p:cNvGraphicFramePr>
            <a:graphicFrameLocks noChangeAspect="1"/>
          </p:cNvGraphicFramePr>
          <p:nvPr>
            <p:extLst>
              <p:ext uri="{D42A27DB-BD31-4B8C-83A1-F6EECF244321}">
                <p14:modId xmlns:p14="http://schemas.microsoft.com/office/powerpoint/2010/main" val="3356477905"/>
              </p:ext>
            </p:extLst>
          </p:nvPr>
        </p:nvGraphicFramePr>
        <p:xfrm>
          <a:off x="374650" y="4916488"/>
          <a:ext cx="5800725" cy="3025775"/>
        </p:xfrm>
        <a:graphic>
          <a:graphicData uri="http://schemas.openxmlformats.org/presentationml/2006/ole">
            <mc:AlternateContent xmlns:mc="http://schemas.openxmlformats.org/markup-compatibility/2006">
              <mc:Choice xmlns:v="urn:schemas-microsoft-com:vml" Requires="v">
                <p:oleObj spid="_x0000_s242774" name="Equation" r:id="rId3" imgW="2311200" imgH="1206360" progId="Equation.3">
                  <p:embed/>
                </p:oleObj>
              </mc:Choice>
              <mc:Fallback>
                <p:oleObj name="Equation" r:id="rId3" imgW="2311200" imgH="1206360" progId="Equation.3">
                  <p:embed/>
                  <p:pic>
                    <p:nvPicPr>
                      <p:cNvPr id="0" name="Picture 2"/>
                      <p:cNvPicPr>
                        <a:picLocks noChangeAspect="1" noChangeArrowheads="1"/>
                      </p:cNvPicPr>
                      <p:nvPr/>
                    </p:nvPicPr>
                    <p:blipFill>
                      <a:blip r:embed="rId4"/>
                      <a:srcRect/>
                      <a:stretch>
                        <a:fillRect/>
                      </a:stretch>
                    </p:blipFill>
                    <p:spPr bwMode="auto">
                      <a:xfrm>
                        <a:off x="374650" y="4916488"/>
                        <a:ext cx="5800725" cy="302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76225"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22338"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73213"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19325"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70200"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16313"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67188"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13300"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6225"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22338"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732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19325"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70200" y="3905250"/>
            <a:ext cx="431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163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67188"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13300"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76225"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22338"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73213"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19325"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70200"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16313"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167188"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13300"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76225"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22338"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573213"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219325"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870200"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16313"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167188"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813300"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73050"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19163"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70038"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216150"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867025" y="61277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513138"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65600"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11713"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73050"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19163"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570038"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216150"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867025" y="56832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513138"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165600"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11713"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73050"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19163"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570038"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216150"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867025" y="65722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513138"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165600"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811713"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76225"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922338"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573213"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219325"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870200"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516313"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167188"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813300"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73050"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19163"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570038"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216150"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67025" y="79057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13138"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165600"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811713"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73050"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919163"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570038"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16150"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867025" y="74612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513138"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165600"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811713"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73050"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919163"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570038"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216150"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867025" y="83502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513138"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165600"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811713"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6200000" flipV="1">
            <a:off x="2851150" y="41275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2451100" y="3905250"/>
            <a:ext cx="62230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10800000">
            <a:off x="3073400" y="4349750"/>
            <a:ext cx="66675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rot="16200000" flipV="1">
            <a:off x="2228057" y="4571206"/>
            <a:ext cx="444500" cy="15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16200000" flipV="1">
            <a:off x="3517900" y="50165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1784350" y="4794250"/>
            <a:ext cx="66675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rot="10800000">
            <a:off x="3740150" y="5240338"/>
            <a:ext cx="622300" cy="4429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5400000" flipH="1" flipV="1">
            <a:off x="1562894" y="5460206"/>
            <a:ext cx="444500" cy="15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rot="16200000" flipV="1">
            <a:off x="4140994" y="5906294"/>
            <a:ext cx="44291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rot="10800000">
            <a:off x="1785938" y="5684838"/>
            <a:ext cx="665162" cy="4429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3740150" y="6127750"/>
            <a:ext cx="62230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rot="16200000" flipV="1">
            <a:off x="4140200" y="6350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V="1">
            <a:off x="1784350" y="6127750"/>
            <a:ext cx="665163"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flipV="1">
            <a:off x="1144588" y="6572250"/>
            <a:ext cx="639762"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rot="10800000">
            <a:off x="3740150" y="6572250"/>
            <a:ext cx="62230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rot="10800000">
            <a:off x="1785938" y="6572250"/>
            <a:ext cx="665162"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10800000">
            <a:off x="4362450" y="6572250"/>
            <a:ext cx="66675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flipV="1">
            <a:off x="495300" y="7016750"/>
            <a:ext cx="649288"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rot="16200000" flipV="1">
            <a:off x="4140200" y="7239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V="1">
            <a:off x="1784350" y="7016750"/>
            <a:ext cx="66675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rot="16200000" flipV="1">
            <a:off x="4806950" y="7239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rot="16200000" flipV="1">
            <a:off x="273050" y="76835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flipV="1">
            <a:off x="1144588" y="7461250"/>
            <a:ext cx="639762"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flipV="1">
            <a:off x="3740150" y="7461250"/>
            <a:ext cx="62230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rot="10800000">
            <a:off x="1785938" y="7461250"/>
            <a:ext cx="665162"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rot="16200000" flipV="1">
            <a:off x="4806950" y="76835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rot="16200000" flipV="1">
            <a:off x="273050" y="8128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rot="16200000" flipV="1">
            <a:off x="922338" y="8128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rot="16200000" flipV="1">
            <a:off x="3517900" y="8128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rot="10800000">
            <a:off x="1144588" y="7905750"/>
            <a:ext cx="639762"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rot="5400000" flipH="1" flipV="1">
            <a:off x="2228850" y="8128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rot="5400000" flipH="1" flipV="1">
            <a:off x="4806950" y="8128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35163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5122" name="Object 2"/>
          <p:cNvGraphicFramePr>
            <a:graphicFrameLocks noChangeAspect="1"/>
          </p:cNvGraphicFramePr>
          <p:nvPr/>
        </p:nvGraphicFramePr>
        <p:xfrm>
          <a:off x="2638425" y="2124075"/>
          <a:ext cx="1581150" cy="719138"/>
        </p:xfrm>
        <a:graphic>
          <a:graphicData uri="http://schemas.openxmlformats.org/presentationml/2006/ole">
            <mc:AlternateContent xmlns:mc="http://schemas.openxmlformats.org/markup-compatibility/2006">
              <mc:Choice xmlns:v="urn:schemas-microsoft-com:vml" Requires="v">
                <p:oleObj spid="_x0000_s96342" name="Equation" r:id="rId3" imgW="1002960" imgH="457200" progId="Equation.3">
                  <p:embed/>
                </p:oleObj>
              </mc:Choice>
              <mc:Fallback>
                <p:oleObj name="Equation" r:id="rId3" imgW="1002960" imgH="457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425" y="2124075"/>
                        <a:ext cx="1581150" cy="71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44" name="TextBox 192"/>
          <p:cNvSpPr txBox="1">
            <a:spLocks noChangeArrowheads="1"/>
          </p:cNvSpPr>
          <p:nvPr/>
        </p:nvSpPr>
        <p:spPr bwMode="auto">
          <a:xfrm>
            <a:off x="188913" y="8667750"/>
            <a:ext cx="5476875" cy="368300"/>
          </a:xfrm>
          <a:prstGeom prst="rect">
            <a:avLst/>
          </a:prstGeom>
          <a:noFill/>
          <a:ln w="9525">
            <a:noFill/>
            <a:miter lim="800000"/>
            <a:headEnd/>
            <a:tailEnd/>
          </a:ln>
        </p:spPr>
        <p:txBody>
          <a:bodyPr wrap="none">
            <a:spAutoFit/>
          </a:bodyPr>
          <a:lstStyle/>
          <a:p>
            <a:r>
              <a:rPr lang="en-GB"/>
              <a:t>We can examine historical relationships in a </a:t>
            </a:r>
            <a:r>
              <a:rPr lang="en-GB" b="1"/>
              <a:t>sample</a:t>
            </a:r>
          </a:p>
        </p:txBody>
      </p:sp>
      <p:cxnSp>
        <p:nvCxnSpPr>
          <p:cNvPr id="175" name="Straight Connector 174"/>
          <p:cNvCxnSpPr/>
          <p:nvPr/>
        </p:nvCxnSpPr>
        <p:spPr>
          <a:xfrm>
            <a:off x="6237288" y="8216900"/>
            <a:ext cx="431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5424488" y="4006850"/>
            <a:ext cx="1427162" cy="4400550"/>
          </a:xfrm>
          <a:prstGeom prst="rect">
            <a:avLst/>
          </a:prstGeom>
          <a:noFill/>
        </p:spPr>
        <p:txBody>
          <a:bodyPr>
            <a:spAutoFit/>
          </a:bodyPr>
          <a:lstStyle/>
          <a:p>
            <a:pPr>
              <a:defRPr/>
            </a:pPr>
            <a:r>
              <a:rPr lang="en-GB" sz="1400" dirty="0">
                <a:latin typeface="+mj-lt"/>
              </a:rPr>
              <a:t>Each haplotype chooses parent in previous generation</a:t>
            </a:r>
          </a:p>
          <a:p>
            <a:pPr>
              <a:defRPr/>
            </a:pPr>
            <a:endParaRPr lang="en-GB" sz="1400" dirty="0">
              <a:latin typeface="+mj-lt"/>
            </a:endParaRPr>
          </a:p>
          <a:p>
            <a:pPr>
              <a:defRPr/>
            </a:pPr>
            <a:r>
              <a:rPr lang="en-GB" sz="1400" dirty="0">
                <a:latin typeface="+mj-lt"/>
              </a:rPr>
              <a:t>If haplotypes </a:t>
            </a:r>
            <a:r>
              <a:rPr lang="en-GB" sz="1400" b="1" dirty="0">
                <a:latin typeface="+mj-lt"/>
              </a:rPr>
              <a:t>share</a:t>
            </a:r>
            <a:r>
              <a:rPr lang="en-GB" sz="1400" dirty="0">
                <a:latin typeface="+mj-lt"/>
              </a:rPr>
              <a:t> a parent back in time, this is called a </a:t>
            </a:r>
            <a:r>
              <a:rPr lang="en-GB" sz="1400" b="1" dirty="0">
                <a:latin typeface="+mj-lt"/>
              </a:rPr>
              <a:t>coalescence event</a:t>
            </a:r>
          </a:p>
          <a:p>
            <a:pPr>
              <a:defRPr/>
            </a:pPr>
            <a:r>
              <a:rPr lang="en-GB" sz="1400" dirty="0">
                <a:latin typeface="+mj-lt"/>
              </a:rPr>
              <a:t>If we continue back in time, eventually a single parent is reached, the </a:t>
            </a:r>
          </a:p>
          <a:p>
            <a:pPr>
              <a:defRPr/>
            </a:pPr>
            <a:r>
              <a:rPr lang="en-GB" sz="1400" b="1" dirty="0">
                <a:latin typeface="+mj-lt"/>
              </a:rPr>
              <a:t>Most Recent Common Ancestor (MRCA) :</a:t>
            </a:r>
          </a:p>
        </p:txBody>
      </p:sp>
      <p:sp>
        <p:nvSpPr>
          <p:cNvPr id="130" name="TextBox 129"/>
          <p:cNvSpPr txBox="1"/>
          <p:nvPr/>
        </p:nvSpPr>
        <p:spPr>
          <a:xfrm>
            <a:off x="249238" y="214313"/>
            <a:ext cx="6357937" cy="5078412"/>
          </a:xfrm>
          <a:prstGeom prst="rect">
            <a:avLst/>
          </a:prstGeom>
          <a:noFill/>
        </p:spPr>
        <p:txBody>
          <a:bodyPr anchor="ctr">
            <a:spAutoFit/>
          </a:bodyPr>
          <a:lstStyle/>
          <a:p>
            <a:pPr fontAlgn="auto">
              <a:spcBef>
                <a:spcPts val="0"/>
              </a:spcBef>
              <a:spcAft>
                <a:spcPts val="0"/>
              </a:spcAft>
              <a:defRPr/>
            </a:pPr>
            <a:r>
              <a:rPr lang="en-GB" sz="2400" dirty="0">
                <a:latin typeface="+mn-lt"/>
              </a:rPr>
              <a:t>A picture makes this clearer.</a:t>
            </a:r>
          </a:p>
          <a:p>
            <a:pPr fontAlgn="auto">
              <a:spcBef>
                <a:spcPts val="0"/>
              </a:spcBef>
              <a:spcAft>
                <a:spcPts val="0"/>
              </a:spcAft>
              <a:defRPr/>
            </a:pPr>
            <a:r>
              <a:rPr lang="en-GB" sz="2400" dirty="0">
                <a:latin typeface="+mn-lt"/>
              </a:rPr>
              <a:t>Formally, we form generation </a:t>
            </a:r>
            <a:r>
              <a:rPr lang="en-GB" sz="2400" i="1" dirty="0">
                <a:latin typeface="+mn-lt"/>
              </a:rPr>
              <a:t>k</a:t>
            </a:r>
            <a:r>
              <a:rPr lang="en-GB" sz="2400" dirty="0">
                <a:latin typeface="+mn-lt"/>
              </a:rPr>
              <a:t>+1 by choosing </a:t>
            </a:r>
            <a:r>
              <a:rPr lang="en-GB" sz="2400" i="1" dirty="0">
                <a:latin typeface="+mn-lt"/>
              </a:rPr>
              <a:t>M</a:t>
            </a:r>
            <a:r>
              <a:rPr lang="en-GB" sz="2400" dirty="0">
                <a:latin typeface="+mn-lt"/>
              </a:rPr>
              <a:t> “parents” at random in generation </a:t>
            </a:r>
            <a:r>
              <a:rPr lang="en-GB" sz="2400" i="1" dirty="0">
                <a:latin typeface="+mn-lt"/>
              </a:rPr>
              <a:t>k</a:t>
            </a:r>
            <a:r>
              <a:rPr lang="en-GB" sz="2400" dirty="0">
                <a:latin typeface="+mn-lt"/>
              </a:rPr>
              <a:t> with replacement</a:t>
            </a:r>
          </a:p>
          <a:p>
            <a:pPr fontAlgn="auto">
              <a:spcBef>
                <a:spcPts val="0"/>
              </a:spcBef>
              <a:spcAft>
                <a:spcPts val="0"/>
              </a:spcAft>
              <a:defRPr/>
            </a:pPr>
            <a:r>
              <a:rPr lang="en-GB" sz="2400" dirty="0">
                <a:latin typeface="+mn-lt"/>
              </a:rPr>
              <a:t>If parent of haplotype </a:t>
            </a:r>
            <a:r>
              <a:rPr lang="en-GB" sz="2400" i="1" dirty="0" err="1">
                <a:latin typeface="+mn-lt"/>
              </a:rPr>
              <a:t>i</a:t>
            </a:r>
            <a:r>
              <a:rPr lang="en-GB" sz="2400" dirty="0">
                <a:latin typeface="+mn-lt"/>
              </a:rPr>
              <a:t> in generation </a:t>
            </a:r>
            <a:r>
              <a:rPr lang="en-GB" sz="2400" i="1" dirty="0">
                <a:latin typeface="+mn-lt"/>
              </a:rPr>
              <a:t>k</a:t>
            </a:r>
            <a:r>
              <a:rPr lang="en-GB" sz="2400" dirty="0">
                <a:latin typeface="+mn-lt"/>
              </a:rPr>
              <a:t>+1 is </a:t>
            </a:r>
            <a:r>
              <a:rPr lang="en-GB" sz="2400" i="1" dirty="0" err="1">
                <a:latin typeface="+mn-lt"/>
              </a:rPr>
              <a:t>Z</a:t>
            </a:r>
            <a:r>
              <a:rPr lang="en-GB" sz="2400" i="1" baseline="-25000" dirty="0" err="1">
                <a:latin typeface="+mn-lt"/>
              </a:rPr>
              <a:t>i</a:t>
            </a:r>
            <a:endParaRPr lang="en-GB" sz="2400" baseline="-25000" dirty="0">
              <a:latin typeface="+mn-lt"/>
            </a:endParaRPr>
          </a:p>
          <a:p>
            <a:pPr fontAlgn="auto">
              <a:spcBef>
                <a:spcPts val="0"/>
              </a:spcBef>
              <a:spcAft>
                <a:spcPts val="0"/>
              </a:spcAft>
              <a:defRPr/>
            </a:pPr>
            <a:endParaRPr lang="en-GB" sz="2400" dirty="0">
              <a:latin typeface="+mn-lt"/>
            </a:endParaRPr>
          </a:p>
          <a:p>
            <a:pPr fontAlgn="auto">
              <a:spcBef>
                <a:spcPts val="0"/>
              </a:spcBef>
              <a:spcAft>
                <a:spcPts val="0"/>
              </a:spcAft>
              <a:defRPr/>
            </a:pPr>
            <a:endParaRPr lang="en-GB" sz="2400" dirty="0">
              <a:latin typeface="+mn-lt"/>
            </a:endParaRPr>
          </a:p>
          <a:p>
            <a:pPr fontAlgn="auto">
              <a:spcBef>
                <a:spcPts val="0"/>
              </a:spcBef>
              <a:spcAft>
                <a:spcPts val="0"/>
              </a:spcAft>
              <a:defRPr/>
            </a:pPr>
            <a:r>
              <a:rPr lang="en-GB" sz="2400" dirty="0">
                <a:latin typeface="+mn-lt"/>
              </a:rPr>
              <a:t>Some population members have 0 children, others more than 1 child:</a:t>
            </a:r>
          </a:p>
          <a:p>
            <a:pPr fontAlgn="auto">
              <a:spcBef>
                <a:spcPts val="0"/>
              </a:spcBef>
              <a:spcAft>
                <a:spcPts val="0"/>
              </a:spcAft>
              <a:defRPr/>
            </a:pPr>
            <a:endParaRPr lang="en-GB" sz="2400" dirty="0">
              <a:latin typeface="+mn-lt"/>
            </a:endParaRPr>
          </a:p>
          <a:p>
            <a:pPr fontAlgn="auto">
              <a:spcBef>
                <a:spcPts val="0"/>
              </a:spcBef>
              <a:spcAft>
                <a:spcPts val="0"/>
              </a:spcAft>
              <a:defRPr/>
            </a:pPr>
            <a:r>
              <a:rPr lang="en-GB" sz="2800" dirty="0">
                <a:latin typeface="+mn-lt"/>
              </a:rPr>
              <a:t> </a:t>
            </a:r>
          </a:p>
          <a:p>
            <a:pPr fontAlgn="auto">
              <a:spcBef>
                <a:spcPts val="0"/>
              </a:spcBef>
              <a:spcAft>
                <a:spcPts val="0"/>
              </a:spcAft>
              <a:defRPr/>
            </a:pPr>
            <a:endParaRPr lang="en-GB" sz="2800" dirty="0">
              <a:latin typeface="+mn-lt"/>
            </a:endParaRPr>
          </a:p>
          <a:p>
            <a:pPr fontAlgn="auto">
              <a:spcBef>
                <a:spcPts val="0"/>
              </a:spcBef>
              <a:spcAft>
                <a:spcPts val="0"/>
              </a:spcAft>
              <a:defRPr/>
            </a:pPr>
            <a:endParaRPr lang="en-GB" sz="2800" dirty="0">
              <a:latin typeface="+mn-lt"/>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Comment</a:t>
            </a:r>
            <a:endParaRPr lang="en-GB" dirty="0"/>
          </a:p>
        </p:txBody>
      </p:sp>
      <p:sp>
        <p:nvSpPr>
          <p:cNvPr id="3" name="Content Placeholder 2"/>
          <p:cNvSpPr>
            <a:spLocks noGrp="1"/>
          </p:cNvSpPr>
          <p:nvPr>
            <p:ph idx="1"/>
          </p:nvPr>
        </p:nvSpPr>
        <p:spPr>
          <a:xfrm>
            <a:off x="638690" y="3581890"/>
            <a:ext cx="6172200" cy="6034088"/>
          </a:xfrm>
        </p:spPr>
        <p:txBody>
          <a:bodyPr/>
          <a:lstStyle/>
          <a:p>
            <a:r>
              <a:rPr lang="en-GB" dirty="0" smtClean="0"/>
              <a:t>End of material needed for problem sheet 2!</a:t>
            </a:r>
            <a:endParaRPr lang="en-GB" dirty="0"/>
          </a:p>
        </p:txBody>
      </p:sp>
    </p:spTree>
    <p:extLst>
      <p:ext uri="{BB962C8B-B14F-4D97-AF65-F5344CB8AC3E}">
        <p14:creationId xmlns:p14="http://schemas.microsoft.com/office/powerpoint/2010/main" val="224237479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88648"/>
            <a:ext cx="6172200" cy="1524000"/>
          </a:xfrm>
        </p:spPr>
        <p:txBody>
          <a:bodyPr/>
          <a:lstStyle/>
          <a:p>
            <a:r>
              <a:rPr lang="en-GB" dirty="0" smtClean="0"/>
              <a:t>Review</a:t>
            </a:r>
            <a:endParaRPr lang="en-GB" dirty="0"/>
          </a:p>
        </p:txBody>
      </p:sp>
      <p:sp>
        <p:nvSpPr>
          <p:cNvPr id="5" name="TextBox 4"/>
          <p:cNvSpPr txBox="1"/>
          <p:nvPr/>
        </p:nvSpPr>
        <p:spPr>
          <a:xfrm>
            <a:off x="188568" y="5652144"/>
            <a:ext cx="6515100" cy="3970318"/>
          </a:xfrm>
          <a:prstGeom prst="rect">
            <a:avLst/>
          </a:prstGeom>
          <a:noFill/>
        </p:spPr>
        <p:txBody>
          <a:bodyPr wrap="square" rtlCol="0">
            <a:spAutoFit/>
          </a:bodyPr>
          <a:lstStyle/>
          <a:p>
            <a:r>
              <a:rPr lang="en-GB" dirty="0" smtClean="0"/>
              <a:t>In the introductory tree:</a:t>
            </a:r>
          </a:p>
          <a:p>
            <a:endParaRPr lang="en-GB" dirty="0" smtClean="0"/>
          </a:p>
          <a:p>
            <a:pPr>
              <a:buFont typeface="Arial" pitchFamily="34" charset="0"/>
              <a:buChar char="•"/>
            </a:pPr>
            <a:r>
              <a:rPr lang="en-GB" dirty="0" smtClean="0"/>
              <a:t> The model is the variable-size coalescent we derived</a:t>
            </a:r>
          </a:p>
          <a:p>
            <a:pPr>
              <a:buFont typeface="Arial" pitchFamily="34" charset="0"/>
              <a:buChar char="•"/>
            </a:pPr>
            <a:r>
              <a:rPr lang="en-GB" dirty="0"/>
              <a:t> </a:t>
            </a:r>
            <a:r>
              <a:rPr lang="en-GB" dirty="0" smtClean="0"/>
              <a:t>The parameters (population sizes) are fit to the data</a:t>
            </a:r>
          </a:p>
          <a:p>
            <a:pPr>
              <a:buFont typeface="Arial" pitchFamily="34" charset="0"/>
              <a:buChar char="•"/>
            </a:pPr>
            <a:r>
              <a:rPr lang="en-GB" dirty="0" smtClean="0"/>
              <a:t> The calibration into years uses 28 years per generation in the Wright-Fisher model</a:t>
            </a:r>
            <a:endParaRPr lang="en-GB" dirty="0"/>
          </a:p>
          <a:p>
            <a:pPr>
              <a:buFont typeface="Arial" pitchFamily="34" charset="0"/>
              <a:buChar char="•"/>
            </a:pPr>
            <a:r>
              <a:rPr lang="en-GB" dirty="0" smtClean="0"/>
              <a:t> The structure of the coalescent tree depends on </a:t>
            </a:r>
            <a:r>
              <a:rPr lang="en-GB" dirty="0" err="1" smtClean="0"/>
              <a:t>Gusfield’s</a:t>
            </a:r>
            <a:r>
              <a:rPr lang="en-GB" dirty="0" smtClean="0"/>
              <a:t> algorithm – different positions have different trees</a:t>
            </a:r>
          </a:p>
          <a:p>
            <a:pPr>
              <a:buFont typeface="Arial" pitchFamily="34" charset="0"/>
              <a:buChar char="•"/>
            </a:pPr>
            <a:r>
              <a:rPr lang="en-GB" dirty="0" smtClean="0"/>
              <a:t> The ages of the mutations are obtained conditional on the data/tree, by “summing” over possible histories</a:t>
            </a:r>
          </a:p>
          <a:p>
            <a:pPr>
              <a:buFont typeface="Arial" pitchFamily="34" charset="0"/>
              <a:buChar char="•"/>
            </a:pPr>
            <a:r>
              <a:rPr lang="en-GB" dirty="0" smtClean="0"/>
              <a:t> The supplement describes one way this summing may be done efficiently, using importance sampling (IS).</a:t>
            </a:r>
          </a:p>
          <a:p>
            <a:endParaRPr lang="en-GB" dirty="0" smtClean="0"/>
          </a:p>
          <a:p>
            <a:endParaRPr lang="en-GB" dirty="0"/>
          </a:p>
        </p:txBody>
      </p:sp>
      <p:pic>
        <p:nvPicPr>
          <p:cNvPr id="7" name="Picture 2" descr="Fig. 4"/>
          <p:cNvPicPr>
            <a:picLocks noChangeAspect="1" noChangeArrowheads="1"/>
          </p:cNvPicPr>
          <p:nvPr/>
        </p:nvPicPr>
        <p:blipFill rotWithShape="1">
          <a:blip r:embed="rId2">
            <a:extLst>
              <a:ext uri="{28A0092B-C50C-407E-A947-70E740481C1C}">
                <a14:useLocalDpi xmlns:a14="http://schemas.microsoft.com/office/drawing/2010/main" val="0"/>
              </a:ext>
            </a:extLst>
          </a:blip>
          <a:srcRect l="-2007" t="33093" r="65892" b="34213"/>
          <a:stretch/>
        </p:blipFill>
        <p:spPr bwMode="auto">
          <a:xfrm>
            <a:off x="-114607" y="1376645"/>
            <a:ext cx="6934764" cy="35226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Supplement: Importance sampling (IS)</a:t>
            </a:r>
            <a:endParaRPr lang="en-GB" dirty="0"/>
          </a:p>
        </p:txBody>
      </p:sp>
      <p:sp>
        <p:nvSpPr>
          <p:cNvPr id="3" name="Content Placeholder 2"/>
          <p:cNvSpPr>
            <a:spLocks noGrp="1"/>
          </p:cNvSpPr>
          <p:nvPr>
            <p:ph idx="1"/>
          </p:nvPr>
        </p:nvSpPr>
        <p:spPr>
          <a:xfrm>
            <a:off x="0" y="1958368"/>
            <a:ext cx="6858000" cy="6034088"/>
          </a:xfrm>
        </p:spPr>
        <p:txBody>
          <a:bodyPr/>
          <a:lstStyle/>
          <a:p>
            <a:r>
              <a:rPr lang="en-GB" sz="2400" dirty="0" smtClean="0"/>
              <a:t>There is typically an </a:t>
            </a:r>
            <a:r>
              <a:rPr lang="en-GB" sz="2400" u="sng" dirty="0" smtClean="0"/>
              <a:t>extremely</a:t>
            </a:r>
            <a:r>
              <a:rPr lang="en-GB" sz="2400" dirty="0" smtClean="0"/>
              <a:t> large space of histories to sum...e.g.  </a:t>
            </a:r>
            <a:r>
              <a:rPr lang="en-GB" sz="2400" i="1" dirty="0" smtClean="0"/>
              <a:t>n</a:t>
            </a:r>
            <a:r>
              <a:rPr lang="en-GB" sz="2400" dirty="0" smtClean="0"/>
              <a:t>!(</a:t>
            </a:r>
            <a:r>
              <a:rPr lang="en-GB" sz="2400" i="1" dirty="0" smtClean="0"/>
              <a:t>n</a:t>
            </a:r>
            <a:r>
              <a:rPr lang="en-GB" sz="2400" dirty="0" smtClean="0"/>
              <a:t>-1)!/2</a:t>
            </a:r>
            <a:r>
              <a:rPr lang="en-GB" sz="2400" i="1" baseline="30000" dirty="0" smtClean="0"/>
              <a:t>n </a:t>
            </a:r>
            <a:r>
              <a:rPr lang="en-GB" sz="2400" dirty="0" smtClean="0"/>
              <a:t> trees of </a:t>
            </a:r>
            <a:r>
              <a:rPr lang="en-GB" sz="2400" i="1" dirty="0" smtClean="0"/>
              <a:t>n</a:t>
            </a:r>
            <a:r>
              <a:rPr lang="en-GB" sz="2400" dirty="0" smtClean="0"/>
              <a:t> </a:t>
            </a:r>
            <a:r>
              <a:rPr lang="en-GB" sz="2400" dirty="0" err="1" smtClean="0"/>
              <a:t>seqs</a:t>
            </a:r>
            <a:r>
              <a:rPr lang="en-GB" sz="2400" dirty="0" smtClean="0"/>
              <a:t>.</a:t>
            </a:r>
            <a:endParaRPr lang="en-GB" sz="2400" i="1" dirty="0" smtClean="0"/>
          </a:p>
          <a:p>
            <a:r>
              <a:rPr lang="en-GB" sz="2400" dirty="0" smtClean="0"/>
              <a:t>Direct summation often computationally infeasible</a:t>
            </a:r>
          </a:p>
          <a:p>
            <a:r>
              <a:rPr lang="en-GB" sz="2400" dirty="0" smtClean="0"/>
              <a:t>Most histories have a negligible contribution to the likelihood</a:t>
            </a:r>
          </a:p>
          <a:p>
            <a:r>
              <a:rPr lang="en-GB" sz="2400" dirty="0" smtClean="0"/>
              <a:t>Can we add up the “important” terms?</a:t>
            </a:r>
          </a:p>
          <a:p>
            <a:r>
              <a:rPr lang="en-GB" sz="2400" dirty="0" smtClean="0"/>
              <a:t>We use a simple rearrangement to do this</a:t>
            </a:r>
            <a:endParaRPr lang="en-GB" sz="2400" dirty="0"/>
          </a:p>
        </p:txBody>
      </p:sp>
      <p:graphicFrame>
        <p:nvGraphicFramePr>
          <p:cNvPr id="145410" name="Object 2"/>
          <p:cNvGraphicFramePr>
            <a:graphicFrameLocks noChangeAspect="1"/>
          </p:cNvGraphicFramePr>
          <p:nvPr/>
        </p:nvGraphicFramePr>
        <p:xfrm>
          <a:off x="130175" y="5381625"/>
          <a:ext cx="6600825" cy="3714750"/>
        </p:xfrm>
        <a:graphic>
          <a:graphicData uri="http://schemas.openxmlformats.org/presentationml/2006/ole">
            <mc:AlternateContent xmlns:mc="http://schemas.openxmlformats.org/markup-compatibility/2006">
              <mc:Choice xmlns:v="urn:schemas-microsoft-com:vml" Requires="v">
                <p:oleObj spid="_x0000_s243798" name="Equation" r:id="rId3" imgW="3111480" imgH="1752480" progId="Equation.3">
                  <p:embed/>
                </p:oleObj>
              </mc:Choice>
              <mc:Fallback>
                <p:oleObj name="Equation" r:id="rId3" imgW="3111480" imgH="1752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5381625"/>
                        <a:ext cx="6600825" cy="3714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4076232" y="5628934"/>
            <a:ext cx="2438868" cy="1477328"/>
          </a:xfrm>
          <a:prstGeom prst="rect">
            <a:avLst/>
          </a:prstGeom>
          <a:noFill/>
        </p:spPr>
        <p:txBody>
          <a:bodyPr wrap="square" rtlCol="0">
            <a:spAutoFit/>
          </a:bodyPr>
          <a:lstStyle/>
          <a:p>
            <a:r>
              <a:rPr lang="en-GB" dirty="0" smtClean="0"/>
              <a:t>For ANY distribution on histories with </a:t>
            </a:r>
            <a:r>
              <a:rPr lang="en-GB" dirty="0" err="1" smtClean="0"/>
              <a:t>p.m.f</a:t>
            </a:r>
            <a:r>
              <a:rPr lang="en-GB" dirty="0" smtClean="0"/>
              <a:t> </a:t>
            </a:r>
            <a:r>
              <a:rPr lang="en-GB" i="1" dirty="0" smtClean="0"/>
              <a:t>Q,</a:t>
            </a:r>
            <a:r>
              <a:rPr lang="en-GB" dirty="0" smtClean="0"/>
              <a:t> giving non-zero probabilities over H(</a:t>
            </a:r>
            <a:r>
              <a:rPr lang="en-GB" i="1" dirty="0" smtClean="0"/>
              <a:t>D</a:t>
            </a:r>
            <a:r>
              <a:rPr lang="en-GB" dirty="0" smtClean="0"/>
              <a:t>)</a:t>
            </a:r>
            <a:endParaRPr lang="en-GB" dirty="0"/>
          </a:p>
        </p:txBody>
      </p:sp>
      <p:sp>
        <p:nvSpPr>
          <p:cNvPr id="6" name="TextBox 5"/>
          <p:cNvSpPr txBox="1"/>
          <p:nvPr/>
        </p:nvSpPr>
        <p:spPr>
          <a:xfrm>
            <a:off x="4050540" y="7069126"/>
            <a:ext cx="2438868" cy="923330"/>
          </a:xfrm>
          <a:prstGeom prst="rect">
            <a:avLst/>
          </a:prstGeom>
          <a:noFill/>
        </p:spPr>
        <p:txBody>
          <a:bodyPr wrap="square" rtlCol="0">
            <a:spAutoFit/>
          </a:bodyPr>
          <a:lstStyle/>
          <a:p>
            <a:endParaRPr lang="en-GB" dirty="0" smtClean="0"/>
          </a:p>
          <a:p>
            <a:r>
              <a:rPr lang="en-GB" i="1" dirty="0" smtClean="0"/>
              <a:t>Q</a:t>
            </a:r>
            <a:r>
              <a:rPr lang="en-GB" dirty="0" smtClean="0"/>
              <a:t> is called a </a:t>
            </a:r>
            <a:r>
              <a:rPr lang="en-GB" i="1" dirty="0" smtClean="0"/>
              <a:t>proposal distribution</a:t>
            </a:r>
            <a:endParaRPr lang="en-GB" i="1" dirty="0"/>
          </a:p>
        </p:txBody>
      </p:sp>
      <p:cxnSp>
        <p:nvCxnSpPr>
          <p:cNvPr id="8" name="Straight Arrow Connector 7"/>
          <p:cNvCxnSpPr>
            <a:stCxn id="5" idx="1"/>
          </p:cNvCxnSpPr>
          <p:nvPr/>
        </p:nvCxnSpPr>
        <p:spPr>
          <a:xfrm rot="10800000" flipV="1">
            <a:off x="3519012" y="6367597"/>
            <a:ext cx="557220" cy="46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2"/>
          </p:cNvCxnSpPr>
          <p:nvPr/>
        </p:nvCxnSpPr>
        <p:spPr>
          <a:xfrm rot="5400000">
            <a:off x="4844553" y="7927083"/>
            <a:ext cx="360048" cy="490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624"/>
            <a:ext cx="6858000" cy="1524000"/>
          </a:xfrm>
        </p:spPr>
        <p:txBody>
          <a:bodyPr/>
          <a:lstStyle/>
          <a:p>
            <a:r>
              <a:rPr lang="en-GB" dirty="0" smtClean="0"/>
              <a:t>Importance sampling</a:t>
            </a:r>
            <a:endParaRPr lang="en-GB" dirty="0"/>
          </a:p>
        </p:txBody>
      </p:sp>
      <p:sp>
        <p:nvSpPr>
          <p:cNvPr id="3" name="Content Placeholder 2"/>
          <p:cNvSpPr>
            <a:spLocks noGrp="1"/>
          </p:cNvSpPr>
          <p:nvPr>
            <p:ph idx="1"/>
          </p:nvPr>
        </p:nvSpPr>
        <p:spPr>
          <a:xfrm>
            <a:off x="342900" y="2768476"/>
            <a:ext cx="6172200" cy="6034088"/>
          </a:xfrm>
        </p:spPr>
        <p:txBody>
          <a:bodyPr/>
          <a:lstStyle/>
          <a:p>
            <a:r>
              <a:rPr lang="en-GB" sz="2000" dirty="0" smtClean="0"/>
              <a:t>We </a:t>
            </a:r>
            <a:r>
              <a:rPr lang="en-GB" sz="2000" u="sng" dirty="0" smtClean="0"/>
              <a:t>simulate</a:t>
            </a:r>
            <a:r>
              <a:rPr lang="en-GB" sz="2000" dirty="0" smtClean="0"/>
              <a:t> </a:t>
            </a:r>
            <a:r>
              <a:rPr lang="en-GB" sz="2000" i="1" dirty="0" smtClean="0"/>
              <a:t>M</a:t>
            </a:r>
            <a:r>
              <a:rPr lang="en-GB" sz="2000" dirty="0" smtClean="0"/>
              <a:t> different histories by sampling each independently using the proposal </a:t>
            </a:r>
            <a:r>
              <a:rPr lang="en-GB" sz="2000" i="1" dirty="0" smtClean="0"/>
              <a:t>Q</a:t>
            </a:r>
          </a:p>
          <a:p>
            <a:r>
              <a:rPr lang="en-GB" sz="2000" dirty="0" smtClean="0"/>
              <a:t>Calculate the </a:t>
            </a:r>
            <a:r>
              <a:rPr lang="en-GB" sz="2000" i="1" dirty="0" smtClean="0"/>
              <a:t>M</a:t>
            </a:r>
            <a:r>
              <a:rPr lang="en-GB" sz="2000" dirty="0" smtClean="0"/>
              <a:t> corresponding importance weights and average</a:t>
            </a:r>
          </a:p>
          <a:p>
            <a:r>
              <a:rPr lang="en-GB" sz="2000" dirty="0" smtClean="0"/>
              <a:t>Each importance weight is an </a:t>
            </a:r>
            <a:r>
              <a:rPr lang="en-GB" sz="2000" dirty="0" err="1" smtClean="0"/>
              <a:t>i.i.d</a:t>
            </a:r>
            <a:r>
              <a:rPr lang="en-GB" sz="2000" dirty="0" smtClean="0"/>
              <a:t> random variable.</a:t>
            </a:r>
          </a:p>
          <a:p>
            <a:r>
              <a:rPr lang="en-GB" sz="2000" dirty="0" smtClean="0"/>
              <a:t>The previous page shows the mean of the importance weight distribution, sampling under </a:t>
            </a:r>
            <a:r>
              <a:rPr lang="en-GB" sz="2000" i="1" dirty="0" smtClean="0"/>
              <a:t>Q</a:t>
            </a:r>
            <a:r>
              <a:rPr lang="en-GB" sz="2000" dirty="0" smtClean="0"/>
              <a:t>, is the likelihood we seek.</a:t>
            </a:r>
          </a:p>
          <a:p>
            <a:r>
              <a:rPr lang="en-GB" sz="2000" dirty="0" smtClean="0"/>
              <a:t>The WLLN then implies the likelihood approximation above is exact as M→∞ for </a:t>
            </a:r>
            <a:r>
              <a:rPr lang="en-GB" sz="2000" i="1" dirty="0" smtClean="0"/>
              <a:t>any</a:t>
            </a:r>
            <a:r>
              <a:rPr lang="en-GB" sz="2000" dirty="0" smtClean="0"/>
              <a:t> valid proposal</a:t>
            </a:r>
          </a:p>
          <a:p>
            <a:r>
              <a:rPr lang="en-GB" sz="2000" dirty="0" smtClean="0"/>
              <a:t>How to pick a “good” proposal distribution, i.e. </a:t>
            </a:r>
            <a:r>
              <a:rPr lang="en-GB" sz="2000" i="1" dirty="0" smtClean="0"/>
              <a:t>Q</a:t>
            </a:r>
            <a:r>
              <a:rPr lang="en-GB" sz="2000" dirty="0" smtClean="0"/>
              <a:t>?</a:t>
            </a:r>
          </a:p>
          <a:p>
            <a:pPr lvl="1"/>
            <a:r>
              <a:rPr lang="en-GB" sz="1800" dirty="0" smtClean="0"/>
              <a:t>We must be able to write down </a:t>
            </a:r>
            <a:r>
              <a:rPr lang="en-GB" sz="1800" i="1" dirty="0" smtClean="0"/>
              <a:t>Q</a:t>
            </a:r>
            <a:endParaRPr lang="en-GB" sz="1800" dirty="0" smtClean="0"/>
          </a:p>
          <a:p>
            <a:pPr lvl="1"/>
            <a:r>
              <a:rPr lang="en-GB" sz="1800" dirty="0" smtClean="0"/>
              <a:t>Picking a “good” proposal just means trying to make importance weights have low variance</a:t>
            </a:r>
          </a:p>
          <a:p>
            <a:pPr lvl="1"/>
            <a:r>
              <a:rPr lang="en-GB" sz="1800" dirty="0" smtClean="0"/>
              <a:t>In the coalescent setting, that means picking “likely histories” given the data</a:t>
            </a:r>
          </a:p>
          <a:p>
            <a:endParaRPr lang="en-GB" sz="2000" dirty="0" smtClean="0"/>
          </a:p>
          <a:p>
            <a:pPr>
              <a:buNone/>
            </a:pPr>
            <a:endParaRPr lang="en-GB" sz="2000" dirty="0" smtClean="0"/>
          </a:p>
          <a:p>
            <a:pPr>
              <a:buNone/>
            </a:pPr>
            <a:endParaRPr lang="en-GB" sz="2000" dirty="0" smtClean="0"/>
          </a:p>
          <a:p>
            <a:endParaRPr lang="en-GB" sz="2000" dirty="0" smtClean="0"/>
          </a:p>
          <a:p>
            <a:endParaRPr lang="en-GB" sz="2000" dirty="0"/>
          </a:p>
        </p:txBody>
      </p:sp>
      <p:graphicFrame>
        <p:nvGraphicFramePr>
          <p:cNvPr id="145410" name="Object 2"/>
          <p:cNvGraphicFramePr>
            <a:graphicFrameLocks noChangeAspect="1"/>
          </p:cNvGraphicFramePr>
          <p:nvPr/>
        </p:nvGraphicFramePr>
        <p:xfrm>
          <a:off x="815975" y="1378725"/>
          <a:ext cx="2882900" cy="942975"/>
        </p:xfrm>
        <a:graphic>
          <a:graphicData uri="http://schemas.openxmlformats.org/presentationml/2006/ole">
            <mc:AlternateContent xmlns:mc="http://schemas.openxmlformats.org/markup-compatibility/2006">
              <mc:Choice xmlns:v="urn:schemas-microsoft-com:vml" Requires="v">
                <p:oleObj spid="_x0000_s244822" name="Equation" r:id="rId3" imgW="1358640" imgH="444240" progId="Equation.3">
                  <p:embed/>
                </p:oleObj>
              </mc:Choice>
              <mc:Fallback>
                <p:oleObj name="Equation" r:id="rId3" imgW="1358640" imgH="4442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75" y="1378725"/>
                        <a:ext cx="2882900" cy="94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 name="Straight Arrow Connector 10"/>
          <p:cNvCxnSpPr/>
          <p:nvPr/>
        </p:nvCxnSpPr>
        <p:spPr>
          <a:xfrm rot="10800000">
            <a:off x="3698876" y="1871640"/>
            <a:ext cx="108030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79181" y="1601604"/>
            <a:ext cx="1735919" cy="646331"/>
          </a:xfrm>
          <a:prstGeom prst="rect">
            <a:avLst/>
          </a:prstGeom>
          <a:noFill/>
        </p:spPr>
        <p:txBody>
          <a:bodyPr wrap="square" rtlCol="0">
            <a:spAutoFit/>
          </a:bodyPr>
          <a:lstStyle/>
          <a:p>
            <a:r>
              <a:rPr lang="en-GB" i="1" dirty="0" err="1" smtClean="0"/>
              <a:t>i</a:t>
            </a:r>
            <a:r>
              <a:rPr lang="en-GB" dirty="0" err="1" smtClean="0"/>
              <a:t>th</a:t>
            </a:r>
            <a:r>
              <a:rPr lang="en-GB" dirty="0" smtClean="0"/>
              <a:t> </a:t>
            </a:r>
            <a:r>
              <a:rPr lang="en-GB" u="sng" dirty="0" smtClean="0"/>
              <a:t>importance weight</a:t>
            </a:r>
            <a:endParaRPr lang="en-GB" u="sng" dirty="0"/>
          </a:p>
        </p:txBody>
      </p:sp>
      <p:sp>
        <p:nvSpPr>
          <p:cNvPr id="15" name="Oval 14"/>
          <p:cNvSpPr/>
          <p:nvPr/>
        </p:nvSpPr>
        <p:spPr>
          <a:xfrm>
            <a:off x="2618892" y="1331568"/>
            <a:ext cx="1080144" cy="11701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8624"/>
            <a:ext cx="6858000" cy="1524000"/>
          </a:xfrm>
        </p:spPr>
        <p:txBody>
          <a:bodyPr/>
          <a:lstStyle/>
          <a:p>
            <a:r>
              <a:rPr lang="en-GB" dirty="0" smtClean="0"/>
              <a:t>Supplement: IS</a:t>
            </a:r>
            <a:endParaRPr lang="en-GB" dirty="0"/>
          </a:p>
        </p:txBody>
      </p:sp>
      <p:sp>
        <p:nvSpPr>
          <p:cNvPr id="3" name="Content Placeholder 2"/>
          <p:cNvSpPr>
            <a:spLocks noGrp="1"/>
          </p:cNvSpPr>
          <p:nvPr>
            <p:ph idx="1"/>
          </p:nvPr>
        </p:nvSpPr>
        <p:spPr>
          <a:xfrm>
            <a:off x="342900" y="2948500"/>
            <a:ext cx="6172200" cy="6034088"/>
          </a:xfrm>
        </p:spPr>
        <p:txBody>
          <a:bodyPr/>
          <a:lstStyle/>
          <a:p>
            <a:pPr>
              <a:buNone/>
            </a:pPr>
            <a:endParaRPr lang="en-GB" sz="2000" dirty="0" smtClean="0"/>
          </a:p>
          <a:p>
            <a:pPr>
              <a:buNone/>
            </a:pPr>
            <a:r>
              <a:rPr lang="en-GB" sz="2000" dirty="0" smtClean="0"/>
              <a:t>The best (known) scheme for infinite sites is due to Stephens and Donnelly (</a:t>
            </a:r>
            <a:r>
              <a:rPr lang="en-GB" sz="2000" b="1" i="1" dirty="0" smtClean="0"/>
              <a:t>JRSS B</a:t>
            </a:r>
            <a:r>
              <a:rPr lang="en-GB" sz="2000" dirty="0" smtClean="0"/>
              <a:t>, 2000). </a:t>
            </a:r>
          </a:p>
          <a:p>
            <a:pPr>
              <a:buNone/>
            </a:pPr>
            <a:endParaRPr lang="en-GB" sz="2000" dirty="0" smtClean="0"/>
          </a:p>
          <a:p>
            <a:pPr>
              <a:buNone/>
            </a:pPr>
            <a:r>
              <a:rPr lang="en-GB" sz="2000" dirty="0" smtClean="0"/>
              <a:t>They construct a proposal distribution </a:t>
            </a:r>
            <a:r>
              <a:rPr lang="en-GB" sz="2000" i="1" dirty="0" smtClean="0"/>
              <a:t>Q</a:t>
            </a:r>
            <a:r>
              <a:rPr lang="en-GB" sz="2000" dirty="0" smtClean="0"/>
              <a:t> on histories as follows.</a:t>
            </a:r>
          </a:p>
          <a:p>
            <a:pPr>
              <a:buNone/>
            </a:pPr>
            <a:endParaRPr lang="en-GB" sz="2000" dirty="0" smtClean="0"/>
          </a:p>
          <a:p>
            <a:pPr marL="457200" indent="-457200">
              <a:buFont typeface="+mj-lt"/>
              <a:buAutoNum type="arabicPeriod"/>
            </a:pPr>
            <a:r>
              <a:rPr lang="en-GB" sz="1800" dirty="0" smtClean="0"/>
              <a:t>Sample historical events successively back in time.</a:t>
            </a:r>
          </a:p>
          <a:p>
            <a:pPr marL="457200" indent="-457200">
              <a:buFont typeface="+mj-lt"/>
              <a:buAutoNum type="arabicPeriod"/>
            </a:pPr>
            <a:r>
              <a:rPr lang="en-GB" sz="1800" dirty="0" smtClean="0"/>
              <a:t>Before event </a:t>
            </a:r>
            <a:r>
              <a:rPr lang="en-GB" sz="1800" i="1" dirty="0" smtClean="0"/>
              <a:t>j</a:t>
            </a:r>
            <a:r>
              <a:rPr lang="en-GB" sz="1800" dirty="0" smtClean="0"/>
              <a:t>, identify the subset of </a:t>
            </a:r>
            <a:r>
              <a:rPr lang="en-GB" sz="1800" i="1" dirty="0" smtClean="0"/>
              <a:t>n</a:t>
            </a:r>
            <a:r>
              <a:rPr lang="en-GB" sz="1800" baseline="-25000" dirty="0" smtClean="0"/>
              <a:t>0</a:t>
            </a:r>
            <a:r>
              <a:rPr lang="en-GB" sz="1800" dirty="0" smtClean="0"/>
              <a:t> lineages to whom the next event </a:t>
            </a:r>
            <a:r>
              <a:rPr lang="en-GB" sz="1800" u="sng" dirty="0" smtClean="0"/>
              <a:t>could</a:t>
            </a:r>
            <a:r>
              <a:rPr lang="en-GB" sz="1800" dirty="0" smtClean="0"/>
              <a:t> occur</a:t>
            </a:r>
          </a:p>
          <a:p>
            <a:pPr marL="457200" indent="-457200">
              <a:buFont typeface="+mj-lt"/>
              <a:buAutoNum type="arabicPeriod"/>
            </a:pPr>
            <a:r>
              <a:rPr lang="en-GB" sz="1800" dirty="0" smtClean="0"/>
              <a:t>Choose one of these lineages uniformly at random: P(lineage </a:t>
            </a:r>
            <a:r>
              <a:rPr lang="en-GB" sz="1800" i="1" dirty="0" err="1" smtClean="0"/>
              <a:t>i</a:t>
            </a:r>
            <a:r>
              <a:rPr lang="en-GB" sz="1800" dirty="0" smtClean="0"/>
              <a:t>)=1/</a:t>
            </a:r>
            <a:r>
              <a:rPr lang="en-GB" sz="1800" i="1" dirty="0" smtClean="0"/>
              <a:t> n</a:t>
            </a:r>
            <a:r>
              <a:rPr lang="en-GB" sz="1800" baseline="-25000" dirty="0" smtClean="0"/>
              <a:t>0 </a:t>
            </a:r>
            <a:r>
              <a:rPr lang="en-GB" sz="1800" dirty="0" smtClean="0"/>
              <a:t> and perform the (unique) corresponding mutation or coalescence event</a:t>
            </a:r>
          </a:p>
          <a:p>
            <a:pPr marL="457200" indent="-457200">
              <a:buFont typeface="+mj-lt"/>
              <a:buAutoNum type="arabicPeriod"/>
            </a:pPr>
            <a:r>
              <a:rPr lang="en-GB" sz="1800" dirty="0" smtClean="0"/>
              <a:t>Return to step 2 until common ancestor reached </a:t>
            </a:r>
          </a:p>
          <a:p>
            <a:pPr marL="457200" indent="-457200">
              <a:buNone/>
            </a:pPr>
            <a:endParaRPr lang="en-GB" sz="2000" dirty="0" smtClean="0"/>
          </a:p>
          <a:p>
            <a:pPr marL="457200" indent="-457200">
              <a:buNone/>
            </a:pPr>
            <a:r>
              <a:rPr lang="en-GB" sz="2000" dirty="0" smtClean="0"/>
              <a:t>[Note: no </a:t>
            </a:r>
            <a:r>
              <a:rPr lang="en-GB" sz="2000" i="1" dirty="0" smtClean="0">
                <a:latin typeface="Symbol" pitchFamily="18" charset="2"/>
              </a:rPr>
              <a:t>q</a:t>
            </a:r>
            <a:r>
              <a:rPr lang="en-GB" sz="2000" dirty="0" smtClean="0">
                <a:latin typeface="Symbol" pitchFamily="18" charset="2"/>
              </a:rPr>
              <a:t>! </a:t>
            </a:r>
            <a:r>
              <a:rPr lang="en-GB" sz="2000" dirty="0" smtClean="0"/>
              <a:t>The mutation rate comes in to the importance weights only through </a:t>
            </a:r>
            <a:r>
              <a:rPr lang="en-GB" sz="2000" i="1" dirty="0" smtClean="0"/>
              <a:t>P.</a:t>
            </a:r>
            <a:r>
              <a:rPr lang="en-GB" sz="2000" dirty="0" smtClean="0"/>
              <a:t>]</a:t>
            </a:r>
            <a:endParaRPr lang="en-GB" sz="2000" i="1" dirty="0" smtClean="0"/>
          </a:p>
          <a:p>
            <a:pPr>
              <a:buNone/>
            </a:pPr>
            <a:endParaRPr lang="en-GB" sz="2000" dirty="0" smtClean="0"/>
          </a:p>
          <a:p>
            <a:pPr>
              <a:buNone/>
            </a:pPr>
            <a:endParaRPr lang="en-GB" sz="2000" dirty="0" smtClean="0"/>
          </a:p>
          <a:p>
            <a:endParaRPr lang="en-GB" sz="2000" dirty="0" smtClean="0"/>
          </a:p>
          <a:p>
            <a:endParaRPr lang="en-GB" sz="2000" dirty="0"/>
          </a:p>
        </p:txBody>
      </p:sp>
      <p:graphicFrame>
        <p:nvGraphicFramePr>
          <p:cNvPr id="145410" name="Object 2"/>
          <p:cNvGraphicFramePr>
            <a:graphicFrameLocks noChangeAspect="1"/>
          </p:cNvGraphicFramePr>
          <p:nvPr/>
        </p:nvGraphicFramePr>
        <p:xfrm>
          <a:off x="815975" y="1378725"/>
          <a:ext cx="2882900" cy="942975"/>
        </p:xfrm>
        <a:graphic>
          <a:graphicData uri="http://schemas.openxmlformats.org/presentationml/2006/ole">
            <mc:AlternateContent xmlns:mc="http://schemas.openxmlformats.org/markup-compatibility/2006">
              <mc:Choice xmlns:v="urn:schemas-microsoft-com:vml" Requires="v">
                <p:oleObj spid="_x0000_s245846" name="Equation" r:id="rId3" imgW="1358640" imgH="444240" progId="Equation.3">
                  <p:embed/>
                </p:oleObj>
              </mc:Choice>
              <mc:Fallback>
                <p:oleObj name="Equation" r:id="rId3" imgW="1358640" imgH="4442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975" y="1378725"/>
                        <a:ext cx="2882900" cy="94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1" name="Straight Arrow Connector 10"/>
          <p:cNvCxnSpPr/>
          <p:nvPr/>
        </p:nvCxnSpPr>
        <p:spPr>
          <a:xfrm rot="10800000">
            <a:off x="3698876" y="1871640"/>
            <a:ext cx="1080305"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79181" y="1601604"/>
            <a:ext cx="1735919" cy="646331"/>
          </a:xfrm>
          <a:prstGeom prst="rect">
            <a:avLst/>
          </a:prstGeom>
          <a:noFill/>
        </p:spPr>
        <p:txBody>
          <a:bodyPr wrap="square" rtlCol="0">
            <a:spAutoFit/>
          </a:bodyPr>
          <a:lstStyle/>
          <a:p>
            <a:r>
              <a:rPr lang="en-GB" i="1" dirty="0" err="1" smtClean="0"/>
              <a:t>i</a:t>
            </a:r>
            <a:r>
              <a:rPr lang="en-GB" dirty="0" err="1" smtClean="0"/>
              <a:t>th</a:t>
            </a:r>
            <a:r>
              <a:rPr lang="en-GB" dirty="0" smtClean="0"/>
              <a:t> </a:t>
            </a:r>
            <a:r>
              <a:rPr lang="en-GB" u="sng" dirty="0" smtClean="0"/>
              <a:t>importance weight</a:t>
            </a:r>
            <a:endParaRPr lang="en-GB" u="sng" dirty="0"/>
          </a:p>
        </p:txBody>
      </p:sp>
      <p:sp>
        <p:nvSpPr>
          <p:cNvPr id="15" name="Oval 14"/>
          <p:cNvSpPr/>
          <p:nvPr/>
        </p:nvSpPr>
        <p:spPr>
          <a:xfrm>
            <a:off x="2618892" y="1331568"/>
            <a:ext cx="1080144" cy="11701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68672"/>
            <a:ext cx="6172200" cy="1524000"/>
          </a:xfrm>
        </p:spPr>
        <p:txBody>
          <a:bodyPr/>
          <a:lstStyle/>
          <a:p>
            <a:r>
              <a:rPr lang="en-GB" dirty="0" smtClean="0"/>
              <a:t>Example</a:t>
            </a:r>
            <a:endParaRPr lang="en-GB" dirty="0"/>
          </a:p>
        </p:txBody>
      </p:sp>
      <p:pic>
        <p:nvPicPr>
          <p:cNvPr id="4" name="Picture 3"/>
          <p:cNvPicPr>
            <a:picLocks noChangeAspect="1" noChangeArrowheads="1"/>
          </p:cNvPicPr>
          <p:nvPr/>
        </p:nvPicPr>
        <p:blipFill>
          <a:blip r:embed="rId3" cstate="print"/>
          <a:srcRect/>
          <a:stretch>
            <a:fillRect/>
          </a:stretch>
        </p:blipFill>
        <p:spPr bwMode="auto">
          <a:xfrm>
            <a:off x="8544" y="2131698"/>
            <a:ext cx="2828925" cy="2800350"/>
          </a:xfrm>
          <a:prstGeom prst="rect">
            <a:avLst/>
          </a:prstGeom>
          <a:noFill/>
          <a:ln w="9525">
            <a:noFill/>
            <a:miter lim="800000"/>
            <a:headEnd/>
            <a:tailEnd/>
          </a:ln>
        </p:spPr>
      </p:pic>
      <p:sp>
        <p:nvSpPr>
          <p:cNvPr id="5" name="TextBox 4"/>
          <p:cNvSpPr txBox="1"/>
          <p:nvPr/>
        </p:nvSpPr>
        <p:spPr>
          <a:xfrm>
            <a:off x="3060408" y="1421580"/>
            <a:ext cx="3789048" cy="4247317"/>
          </a:xfrm>
          <a:prstGeom prst="rect">
            <a:avLst/>
          </a:prstGeom>
          <a:noFill/>
        </p:spPr>
        <p:txBody>
          <a:bodyPr wrap="square" rtlCol="0">
            <a:spAutoFit/>
          </a:bodyPr>
          <a:lstStyle/>
          <a:p>
            <a:r>
              <a:rPr lang="en-GB" dirty="0" smtClean="0"/>
              <a:t>For the first event in history</a:t>
            </a:r>
          </a:p>
          <a:p>
            <a:r>
              <a:rPr lang="en-GB" dirty="0" smtClean="0"/>
              <a:t>lineage </a:t>
            </a:r>
            <a:r>
              <a:rPr lang="en-GB" i="1" dirty="0" smtClean="0"/>
              <a:t>b</a:t>
            </a:r>
            <a:r>
              <a:rPr lang="en-GB" dirty="0" smtClean="0"/>
              <a:t> could mutate, or lineages </a:t>
            </a:r>
            <a:r>
              <a:rPr lang="en-GB" i="1" dirty="0" smtClean="0"/>
              <a:t>c</a:t>
            </a:r>
            <a:r>
              <a:rPr lang="en-GB" dirty="0" smtClean="0"/>
              <a:t> and </a:t>
            </a:r>
            <a:r>
              <a:rPr lang="en-GB" i="1" dirty="0" smtClean="0"/>
              <a:t>d</a:t>
            </a:r>
            <a:r>
              <a:rPr lang="en-GB" dirty="0" smtClean="0"/>
              <a:t> might coalesce.</a:t>
            </a:r>
          </a:p>
          <a:p>
            <a:r>
              <a:rPr lang="en-GB" dirty="0" smtClean="0"/>
              <a:t>Lineage </a:t>
            </a:r>
            <a:r>
              <a:rPr lang="en-GB" i="1" dirty="0" smtClean="0"/>
              <a:t>a</a:t>
            </a:r>
            <a:r>
              <a:rPr lang="en-GB" dirty="0" smtClean="0"/>
              <a:t> cannot be involved</a:t>
            </a:r>
          </a:p>
          <a:p>
            <a:endParaRPr lang="en-GB" dirty="0" smtClean="0"/>
          </a:p>
          <a:p>
            <a:r>
              <a:rPr lang="en-GB" dirty="0" smtClean="0"/>
              <a:t>Thus</a:t>
            </a:r>
            <a:r>
              <a:rPr lang="en-GB" i="1" dirty="0" smtClean="0"/>
              <a:t> n</a:t>
            </a:r>
            <a:r>
              <a:rPr lang="en-GB" baseline="-25000" dirty="0" smtClean="0"/>
              <a:t>0</a:t>
            </a:r>
            <a:r>
              <a:rPr lang="en-GB" dirty="0" smtClean="0"/>
              <a:t>=3 and</a:t>
            </a:r>
          </a:p>
          <a:p>
            <a:endParaRPr lang="en-GB" dirty="0" smtClean="0"/>
          </a:p>
          <a:p>
            <a:endParaRPr lang="en-GB" dirty="0" smtClean="0"/>
          </a:p>
          <a:p>
            <a:endParaRPr lang="en-GB" dirty="0" smtClean="0"/>
          </a:p>
          <a:p>
            <a:r>
              <a:rPr lang="en-GB" dirty="0" smtClean="0"/>
              <a:t>We choose a first event. </a:t>
            </a:r>
          </a:p>
          <a:p>
            <a:r>
              <a:rPr lang="en-GB" dirty="0" smtClean="0"/>
              <a:t>Next event chosen same way, until common ancestor reached</a:t>
            </a:r>
          </a:p>
          <a:p>
            <a:endParaRPr lang="en-GB" dirty="0" smtClean="0"/>
          </a:p>
          <a:p>
            <a:endParaRPr lang="en-GB" dirty="0" smtClean="0"/>
          </a:p>
          <a:p>
            <a:endParaRPr lang="en-GB" dirty="0"/>
          </a:p>
        </p:txBody>
      </p:sp>
      <p:graphicFrame>
        <p:nvGraphicFramePr>
          <p:cNvPr id="6" name="Object 4"/>
          <p:cNvGraphicFramePr>
            <a:graphicFrameLocks noChangeAspect="1"/>
          </p:cNvGraphicFramePr>
          <p:nvPr/>
        </p:nvGraphicFramePr>
        <p:xfrm>
          <a:off x="3144384" y="3199098"/>
          <a:ext cx="3074988" cy="674687"/>
        </p:xfrm>
        <a:graphic>
          <a:graphicData uri="http://schemas.openxmlformats.org/presentationml/2006/ole">
            <mc:AlternateContent xmlns:mc="http://schemas.openxmlformats.org/markup-compatibility/2006">
              <mc:Choice xmlns:v="urn:schemas-microsoft-com:vml" Requires="v">
                <p:oleObj spid="_x0000_s247122" name="Equation" r:id="rId4" imgW="2082600" imgH="457200" progId="Equation.3">
                  <p:embed/>
                </p:oleObj>
              </mc:Choice>
              <mc:Fallback>
                <p:oleObj name="Equation" r:id="rId4" imgW="2082600" imgH="4572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4384" y="3199098"/>
                        <a:ext cx="3074988" cy="674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8724" name="Object 4"/>
          <p:cNvGraphicFramePr>
            <a:graphicFrameLocks noChangeAspect="1"/>
          </p:cNvGraphicFramePr>
          <p:nvPr/>
        </p:nvGraphicFramePr>
        <p:xfrm>
          <a:off x="292100" y="5172075"/>
          <a:ext cx="1895475" cy="439738"/>
        </p:xfrm>
        <a:graphic>
          <a:graphicData uri="http://schemas.openxmlformats.org/presentationml/2006/ole">
            <mc:AlternateContent xmlns:mc="http://schemas.openxmlformats.org/markup-compatibility/2006">
              <mc:Choice xmlns:v="urn:schemas-microsoft-com:vml" Requires="v">
                <p:oleObj spid="_x0000_s247123" name="Equation" r:id="rId6" imgW="927000" imgH="215640" progId="Equation.3">
                  <p:embed/>
                </p:oleObj>
              </mc:Choice>
              <mc:Fallback>
                <p:oleObj name="Equation" r:id="rId6" imgW="927000" imgH="2156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 y="5172075"/>
                        <a:ext cx="1895475" cy="439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9"/>
          <p:cNvPicPr>
            <a:picLocks noChangeAspect="1" noChangeArrowheads="1"/>
          </p:cNvPicPr>
          <p:nvPr/>
        </p:nvPicPr>
        <p:blipFill>
          <a:blip r:embed="rId3" cstate="print"/>
          <a:srcRect b="39526"/>
          <a:stretch>
            <a:fillRect/>
          </a:stretch>
        </p:blipFill>
        <p:spPr bwMode="auto">
          <a:xfrm>
            <a:off x="60003" y="5668897"/>
            <a:ext cx="2828925" cy="1693475"/>
          </a:xfrm>
          <a:prstGeom prst="rect">
            <a:avLst/>
          </a:prstGeom>
          <a:noFill/>
          <a:ln w="9525">
            <a:noFill/>
            <a:miter lim="800000"/>
            <a:headEnd/>
            <a:tailEnd/>
          </a:ln>
        </p:spPr>
      </p:pic>
      <p:graphicFrame>
        <p:nvGraphicFramePr>
          <p:cNvPr id="158725" name="Object 5"/>
          <p:cNvGraphicFramePr>
            <a:graphicFrameLocks noChangeAspect="1"/>
          </p:cNvGraphicFramePr>
          <p:nvPr/>
        </p:nvGraphicFramePr>
        <p:xfrm>
          <a:off x="2556856" y="6642276"/>
          <a:ext cx="4292600" cy="674687"/>
        </p:xfrm>
        <a:graphic>
          <a:graphicData uri="http://schemas.openxmlformats.org/presentationml/2006/ole">
            <mc:AlternateContent xmlns:mc="http://schemas.openxmlformats.org/markup-compatibility/2006">
              <mc:Choice xmlns:v="urn:schemas-microsoft-com:vml" Requires="v">
                <p:oleObj spid="_x0000_s247124" name="Equation" r:id="rId8" imgW="2908080" imgH="457200" progId="Equation.3">
                  <p:embed/>
                </p:oleObj>
              </mc:Choice>
              <mc:Fallback>
                <p:oleObj name="Equation" r:id="rId8" imgW="2908080" imgH="4572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56856" y="6642276"/>
                        <a:ext cx="4292600" cy="674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798916" y="6102204"/>
            <a:ext cx="4046301" cy="369332"/>
          </a:xfrm>
          <a:prstGeom prst="rect">
            <a:avLst/>
          </a:prstGeom>
          <a:noFill/>
        </p:spPr>
        <p:txBody>
          <a:bodyPr wrap="none" rtlCol="0">
            <a:spAutoFit/>
          </a:bodyPr>
          <a:lstStyle/>
          <a:p>
            <a:r>
              <a:rPr lang="en-GB" dirty="0" smtClean="0"/>
              <a:t>All lineages can have an event, </a:t>
            </a:r>
            <a:r>
              <a:rPr lang="en-GB" i="1" dirty="0" smtClean="0"/>
              <a:t>n</a:t>
            </a:r>
            <a:r>
              <a:rPr lang="en-GB" baseline="-25000" dirty="0" smtClean="0"/>
              <a:t>0</a:t>
            </a:r>
            <a:r>
              <a:rPr lang="en-GB" dirty="0" smtClean="0"/>
              <a:t>=4: </a:t>
            </a:r>
            <a:endParaRPr lang="en-GB" dirty="0"/>
          </a:p>
        </p:txBody>
      </p:sp>
      <p:sp>
        <p:nvSpPr>
          <p:cNvPr id="13" name="TextBox 12"/>
          <p:cNvSpPr txBox="1"/>
          <p:nvPr/>
        </p:nvSpPr>
        <p:spPr>
          <a:xfrm>
            <a:off x="292100" y="7632408"/>
            <a:ext cx="2685351" cy="369332"/>
          </a:xfrm>
          <a:prstGeom prst="rect">
            <a:avLst/>
          </a:prstGeom>
          <a:noFill/>
        </p:spPr>
        <p:txBody>
          <a:bodyPr wrap="none" rtlCol="0">
            <a:spAutoFit/>
          </a:bodyPr>
          <a:lstStyle/>
          <a:p>
            <a:r>
              <a:rPr lang="en-GB" dirty="0" smtClean="0"/>
              <a:t>Continuing, for example:</a:t>
            </a:r>
            <a:endParaRPr lang="en-GB" dirty="0"/>
          </a:p>
        </p:txBody>
      </p:sp>
      <p:graphicFrame>
        <p:nvGraphicFramePr>
          <p:cNvPr id="158726" name="Object 6"/>
          <p:cNvGraphicFramePr>
            <a:graphicFrameLocks noChangeAspect="1"/>
          </p:cNvGraphicFramePr>
          <p:nvPr/>
        </p:nvGraphicFramePr>
        <p:xfrm>
          <a:off x="188568" y="7910513"/>
          <a:ext cx="6507163" cy="1200150"/>
        </p:xfrm>
        <a:graphic>
          <a:graphicData uri="http://schemas.openxmlformats.org/presentationml/2006/ole">
            <mc:AlternateContent xmlns:mc="http://schemas.openxmlformats.org/markup-compatibility/2006">
              <mc:Choice xmlns:v="urn:schemas-microsoft-com:vml" Requires="v">
                <p:oleObj spid="_x0000_s247125" name="Equation" r:id="rId10" imgW="4406760" imgH="812520" progId="Equation.3">
                  <p:embed/>
                </p:oleObj>
              </mc:Choice>
              <mc:Fallback>
                <p:oleObj name="Equation" r:id="rId10" imgW="4406760" imgH="81252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568" y="7910513"/>
                        <a:ext cx="6507163" cy="1200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278581" y="685996"/>
            <a:ext cx="6570876" cy="646331"/>
          </a:xfrm>
          <a:prstGeom prst="rect">
            <a:avLst/>
          </a:prstGeom>
          <a:noFill/>
        </p:spPr>
        <p:txBody>
          <a:bodyPr wrap="square" rtlCol="0">
            <a:spAutoFit/>
          </a:bodyPr>
          <a:lstStyle/>
          <a:p>
            <a:r>
              <a:rPr lang="en-GB" dirty="0" smtClean="0"/>
              <a:t>Consider a dataset corresponding to the below gene tree, and sampling using Stephens’ and Donnelly’s </a:t>
            </a:r>
            <a:r>
              <a:rPr lang="en-GB" i="1" dirty="0" smtClean="0"/>
              <a:t>Q</a:t>
            </a:r>
            <a:r>
              <a:rPr lang="en-GB" dirty="0" smtClean="0"/>
              <a:t>.</a:t>
            </a:r>
            <a:endParaRPr lang="en-GB"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2408"/>
            <a:ext cx="6172200" cy="1524000"/>
          </a:xfrm>
        </p:spPr>
        <p:txBody>
          <a:bodyPr/>
          <a:lstStyle/>
          <a:p>
            <a:r>
              <a:rPr lang="en-GB" dirty="0" smtClean="0"/>
              <a:t>Importance sampling example</a:t>
            </a:r>
            <a:endParaRPr lang="en-GB" dirty="0"/>
          </a:p>
        </p:txBody>
      </p:sp>
      <p:grpSp>
        <p:nvGrpSpPr>
          <p:cNvPr id="3" name="Group 25"/>
          <p:cNvGrpSpPr/>
          <p:nvPr/>
        </p:nvGrpSpPr>
        <p:grpSpPr>
          <a:xfrm>
            <a:off x="98556" y="3671880"/>
            <a:ext cx="2680542" cy="2428453"/>
            <a:chOff x="374045" y="3671880"/>
            <a:chExt cx="3941966" cy="3254501"/>
          </a:xfrm>
        </p:grpSpPr>
        <p:grpSp>
          <p:nvGrpSpPr>
            <p:cNvPr id="4" name="Group 3"/>
            <p:cNvGrpSpPr/>
            <p:nvPr/>
          </p:nvGrpSpPr>
          <p:grpSpPr>
            <a:xfrm>
              <a:off x="638785" y="3671880"/>
              <a:ext cx="2250301" cy="2057708"/>
              <a:chOff x="548618" y="6184574"/>
              <a:chExt cx="2250301" cy="2057708"/>
            </a:xfrm>
          </p:grpSpPr>
          <p:cxnSp>
            <p:nvCxnSpPr>
              <p:cNvPr id="5" name="Straight Connector 4"/>
              <p:cNvCxnSpPr/>
              <p:nvPr/>
            </p:nvCxnSpPr>
            <p:spPr>
              <a:xfrm>
                <a:off x="548618" y="7534754"/>
                <a:ext cx="13778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5400000" flipH="1" flipV="1">
                <a:off x="1572658" y="7888518"/>
                <a:ext cx="707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flipH="1" flipV="1">
                <a:off x="1855434" y="7388810"/>
                <a:ext cx="170694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flipH="1" flipV="1">
                <a:off x="771467" y="7032582"/>
                <a:ext cx="994492"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618895" y="7714778"/>
                <a:ext cx="180024" cy="180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Connector 10"/>
              <p:cNvCxnSpPr/>
              <p:nvPr/>
            </p:nvCxnSpPr>
            <p:spPr>
              <a:xfrm rot="5400000" flipH="1" flipV="1">
                <a:off x="194854" y="7888518"/>
                <a:ext cx="707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68712" y="6535337"/>
                <a:ext cx="1440195"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flipH="1" flipV="1">
                <a:off x="1813429" y="6359956"/>
                <a:ext cx="3507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374045" y="6060198"/>
              <a:ext cx="3941966" cy="866183"/>
            </a:xfrm>
            <a:prstGeom prst="rect">
              <a:avLst/>
            </a:prstGeom>
            <a:noFill/>
          </p:spPr>
          <p:txBody>
            <a:bodyPr wrap="none" rtlCol="0">
              <a:spAutoFit/>
            </a:bodyPr>
            <a:lstStyle/>
            <a:p>
              <a:r>
                <a:rPr lang="en-GB" dirty="0" smtClean="0"/>
                <a:t>History 2: M</a:t>
              </a:r>
              <a:r>
                <a:rPr lang="en-GB" baseline="-25000" dirty="0" smtClean="0"/>
                <a:t>3</a:t>
              </a:r>
              <a:r>
                <a:rPr lang="en-GB" dirty="0" smtClean="0"/>
                <a:t>(3),C</a:t>
              </a:r>
              <a:r>
                <a:rPr lang="en-GB" baseline="-25000" dirty="0" smtClean="0"/>
                <a:t>3</a:t>
              </a:r>
              <a:r>
                <a:rPr lang="en-GB" dirty="0" smtClean="0"/>
                <a:t>(1,2),</a:t>
              </a:r>
            </a:p>
            <a:p>
              <a:r>
                <a:rPr lang="en-GB" dirty="0" smtClean="0"/>
                <a:t>C</a:t>
              </a:r>
              <a:r>
                <a:rPr lang="en-GB" baseline="-25000" dirty="0" smtClean="0"/>
                <a:t>2</a:t>
              </a:r>
              <a:r>
                <a:rPr lang="en-GB" dirty="0" smtClean="0"/>
                <a:t>(1,2)</a:t>
              </a:r>
              <a:endParaRPr lang="en-GB" dirty="0"/>
            </a:p>
          </p:txBody>
        </p:sp>
      </p:grpSp>
      <p:graphicFrame>
        <p:nvGraphicFramePr>
          <p:cNvPr id="25" name="Table 24"/>
          <p:cNvGraphicFramePr>
            <a:graphicFrameLocks noGrp="1"/>
          </p:cNvGraphicFramePr>
          <p:nvPr/>
        </p:nvGraphicFramePr>
        <p:xfrm>
          <a:off x="744195" y="1670032"/>
          <a:ext cx="1952054" cy="1483360"/>
        </p:xfrm>
        <a:graphic>
          <a:graphicData uri="http://schemas.openxmlformats.org/drawingml/2006/table">
            <a:tbl>
              <a:tblPr firstRow="1" bandRow="1">
                <a:tableStyleId>{5C22544A-7EE6-4342-B048-85BDC9FD1C3A}</a:tableStyleId>
              </a:tblPr>
              <a:tblGrid>
                <a:gridCol w="1600899">
                  <a:extLst>
                    <a:ext uri="{9D8B030D-6E8A-4147-A177-3AD203B41FA5}">
                      <a16:colId xmlns="" xmlns:a16="http://schemas.microsoft.com/office/drawing/2014/main" val="20000"/>
                    </a:ext>
                  </a:extLst>
                </a:gridCol>
                <a:gridCol w="351155">
                  <a:extLst>
                    <a:ext uri="{9D8B030D-6E8A-4147-A177-3AD203B41FA5}">
                      <a16:colId xmlns="" xmlns:a16="http://schemas.microsoft.com/office/drawing/2014/main" val="20001"/>
                    </a:ext>
                  </a:extLst>
                </a:gridCol>
              </a:tblGrid>
              <a:tr h="370840">
                <a:tc>
                  <a:txBody>
                    <a:bodyPr/>
                    <a:lstStyle/>
                    <a:p>
                      <a:r>
                        <a:rPr lang="en-GB" b="1" dirty="0" smtClean="0"/>
                        <a:t>Sequence\Site</a:t>
                      </a:r>
                      <a:endParaRPr lang="en-GB" b="1"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solidFill>
                            <a:schemeClr val="bg1"/>
                          </a:solidFill>
                        </a:rPr>
                        <a:t>a</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1"/>
                  </a:ext>
                </a:extLst>
              </a:tr>
              <a:tr h="370840">
                <a:tc>
                  <a:txBody>
                    <a:bodyPr/>
                    <a:lstStyle/>
                    <a:p>
                      <a:r>
                        <a:rPr lang="en-GB" b="1" dirty="0" smtClean="0">
                          <a:solidFill>
                            <a:schemeClr val="bg1"/>
                          </a:solidFill>
                        </a:rPr>
                        <a:t>b</a:t>
                      </a:r>
                      <a:endParaRPr lang="en-GB" b="1" dirty="0">
                        <a:solidFill>
                          <a:schemeClr val="bg1"/>
                        </a:solidFill>
                      </a:endParaRP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en-GB" b="1" dirty="0" smtClean="0">
                          <a:solidFill>
                            <a:schemeClr val="bg1"/>
                          </a:solidFill>
                        </a:rPr>
                        <a:t>c </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3"/>
                  </a:ext>
                </a:extLst>
              </a:tr>
            </a:tbl>
          </a:graphicData>
        </a:graphic>
      </p:graphicFrame>
      <p:grpSp>
        <p:nvGrpSpPr>
          <p:cNvPr id="10" name="Group 26"/>
          <p:cNvGrpSpPr/>
          <p:nvPr/>
        </p:nvGrpSpPr>
        <p:grpSpPr>
          <a:xfrm>
            <a:off x="3429000" y="1241555"/>
            <a:ext cx="3449983" cy="2259584"/>
            <a:chOff x="-949652" y="3671880"/>
            <a:chExt cx="5073494" cy="2609009"/>
          </a:xfrm>
        </p:grpSpPr>
        <p:grpSp>
          <p:nvGrpSpPr>
            <p:cNvPr id="14" name="Group 3"/>
            <p:cNvGrpSpPr/>
            <p:nvPr/>
          </p:nvGrpSpPr>
          <p:grpSpPr>
            <a:xfrm>
              <a:off x="638785" y="3671880"/>
              <a:ext cx="2250301" cy="2057708"/>
              <a:chOff x="548618" y="6184574"/>
              <a:chExt cx="2250301" cy="2057708"/>
            </a:xfrm>
          </p:grpSpPr>
          <p:cxnSp>
            <p:nvCxnSpPr>
              <p:cNvPr id="30" name="Straight Connector 29"/>
              <p:cNvCxnSpPr/>
              <p:nvPr/>
            </p:nvCxnSpPr>
            <p:spPr>
              <a:xfrm>
                <a:off x="548618" y="7534754"/>
                <a:ext cx="13778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flipH="1" flipV="1">
                <a:off x="1572658" y="7888518"/>
                <a:ext cx="707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flipH="1" flipV="1">
                <a:off x="1855434" y="7388810"/>
                <a:ext cx="170694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flipH="1" flipV="1">
                <a:off x="771467" y="7032582"/>
                <a:ext cx="994492"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2618895" y="6952676"/>
                <a:ext cx="180024" cy="180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p:nvPr/>
            </p:nvCxnSpPr>
            <p:spPr>
              <a:xfrm rot="5400000" flipH="1" flipV="1">
                <a:off x="194854" y="7888518"/>
                <a:ext cx="707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268712" y="6535337"/>
                <a:ext cx="1440195"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1813429" y="6359956"/>
                <a:ext cx="3507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949652" y="5854443"/>
              <a:ext cx="5073494" cy="426446"/>
            </a:xfrm>
            <a:prstGeom prst="rect">
              <a:avLst/>
            </a:prstGeom>
            <a:noFill/>
          </p:spPr>
          <p:txBody>
            <a:bodyPr wrap="none" rtlCol="0">
              <a:spAutoFit/>
            </a:bodyPr>
            <a:lstStyle/>
            <a:p>
              <a:r>
                <a:rPr lang="en-GB" dirty="0" smtClean="0"/>
                <a:t>History 1: C</a:t>
              </a:r>
              <a:r>
                <a:rPr lang="en-GB" baseline="-25000" dirty="0" smtClean="0"/>
                <a:t>3</a:t>
              </a:r>
              <a:r>
                <a:rPr lang="en-GB" dirty="0" smtClean="0"/>
                <a:t>(1,2),M</a:t>
              </a:r>
              <a:r>
                <a:rPr lang="en-GB" baseline="-25000" dirty="0" smtClean="0"/>
                <a:t>2</a:t>
              </a:r>
              <a:r>
                <a:rPr lang="en-GB" dirty="0" smtClean="0"/>
                <a:t>(3),C</a:t>
              </a:r>
              <a:r>
                <a:rPr lang="en-GB" baseline="-25000" dirty="0" smtClean="0"/>
                <a:t>2</a:t>
              </a:r>
              <a:r>
                <a:rPr lang="en-GB" dirty="0" smtClean="0"/>
                <a:t>(1,2)</a:t>
              </a:r>
              <a:endParaRPr lang="en-GB" dirty="0"/>
            </a:p>
          </p:txBody>
        </p:sp>
      </p:grpSp>
      <p:grpSp>
        <p:nvGrpSpPr>
          <p:cNvPr id="15" name="Group 37"/>
          <p:cNvGrpSpPr>
            <a:grpSpLocks noChangeAspect="1"/>
          </p:cNvGrpSpPr>
          <p:nvPr/>
        </p:nvGrpSpPr>
        <p:grpSpPr>
          <a:xfrm>
            <a:off x="3014320" y="3535819"/>
            <a:ext cx="3634901" cy="2566385"/>
            <a:chOff x="638786" y="3671880"/>
            <a:chExt cx="5346145" cy="3192276"/>
          </a:xfrm>
        </p:grpSpPr>
        <p:grpSp>
          <p:nvGrpSpPr>
            <p:cNvPr id="16" name="Group 3"/>
            <p:cNvGrpSpPr/>
            <p:nvPr/>
          </p:nvGrpSpPr>
          <p:grpSpPr>
            <a:xfrm>
              <a:off x="638786" y="3671880"/>
              <a:ext cx="2250300" cy="2057711"/>
              <a:chOff x="548619" y="6184574"/>
              <a:chExt cx="2250300" cy="2057711"/>
            </a:xfrm>
          </p:grpSpPr>
          <p:cxnSp>
            <p:nvCxnSpPr>
              <p:cNvPr id="41" name="Straight Connector 40"/>
              <p:cNvCxnSpPr/>
              <p:nvPr/>
            </p:nvCxnSpPr>
            <p:spPr>
              <a:xfrm>
                <a:off x="1926422" y="7539679"/>
                <a:ext cx="81010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flipH="1" flipV="1">
                <a:off x="1572658" y="7888518"/>
                <a:ext cx="70752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H="1" flipV="1">
                <a:off x="2339867" y="7886057"/>
                <a:ext cx="712455"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flipH="1" flipV="1">
                <a:off x="1851613" y="7032582"/>
                <a:ext cx="994492"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2618895" y="7714778"/>
                <a:ext cx="180024" cy="180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6" name="Straight Connector 45"/>
              <p:cNvCxnSpPr/>
              <p:nvPr/>
            </p:nvCxnSpPr>
            <p:spPr>
              <a:xfrm rot="5400000" flipH="1" flipV="1">
                <a:off x="-304853" y="7388810"/>
                <a:ext cx="1706946"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48619" y="6535336"/>
                <a:ext cx="1800239" cy="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flipH="1" flipV="1">
                <a:off x="1273356" y="6359956"/>
                <a:ext cx="350763"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 name="TextBox 39"/>
            <p:cNvSpPr txBox="1"/>
            <p:nvPr/>
          </p:nvSpPr>
          <p:spPr>
            <a:xfrm>
              <a:off x="818811" y="6060198"/>
              <a:ext cx="5166120" cy="803958"/>
            </a:xfrm>
            <a:prstGeom prst="rect">
              <a:avLst/>
            </a:prstGeom>
            <a:noFill/>
          </p:spPr>
          <p:txBody>
            <a:bodyPr wrap="none" rtlCol="0">
              <a:spAutoFit/>
            </a:bodyPr>
            <a:lstStyle/>
            <a:p>
              <a:r>
                <a:rPr lang="en-GB" dirty="0" smtClean="0"/>
                <a:t>History 3: M</a:t>
              </a:r>
              <a:r>
                <a:rPr lang="en-GB" baseline="-25000" dirty="0" smtClean="0"/>
                <a:t>3</a:t>
              </a:r>
              <a:r>
                <a:rPr lang="en-GB" dirty="0" smtClean="0"/>
                <a:t>(3),C</a:t>
              </a:r>
              <a:r>
                <a:rPr lang="en-GB" baseline="-25000" dirty="0" smtClean="0"/>
                <a:t>3</a:t>
              </a:r>
              <a:r>
                <a:rPr lang="en-GB" dirty="0" smtClean="0"/>
                <a:t>(2,3),C</a:t>
              </a:r>
              <a:r>
                <a:rPr lang="en-GB" baseline="-25000" dirty="0" smtClean="0"/>
                <a:t>2</a:t>
              </a:r>
              <a:r>
                <a:rPr lang="en-GB" dirty="0" smtClean="0"/>
                <a:t>(1,2)</a:t>
              </a:r>
            </a:p>
            <a:p>
              <a:r>
                <a:rPr lang="en-GB" dirty="0" smtClean="0"/>
                <a:t>History 4: M</a:t>
              </a:r>
              <a:r>
                <a:rPr lang="en-GB" baseline="-25000" dirty="0" smtClean="0"/>
                <a:t>3</a:t>
              </a:r>
              <a:r>
                <a:rPr lang="en-GB" dirty="0" smtClean="0"/>
                <a:t>(3),C</a:t>
              </a:r>
              <a:r>
                <a:rPr lang="en-GB" baseline="-25000" dirty="0" smtClean="0"/>
                <a:t>3</a:t>
              </a:r>
              <a:r>
                <a:rPr lang="en-GB" dirty="0" smtClean="0"/>
                <a:t>(1,3),C</a:t>
              </a:r>
              <a:r>
                <a:rPr lang="en-GB" baseline="-25000" dirty="0" smtClean="0"/>
                <a:t>2</a:t>
              </a:r>
              <a:r>
                <a:rPr lang="en-GB" dirty="0" smtClean="0"/>
                <a:t>(1,2) </a:t>
              </a:r>
              <a:endParaRPr lang="en-GB" dirty="0"/>
            </a:p>
          </p:txBody>
        </p:sp>
      </p:grpSp>
      <p:sp>
        <p:nvSpPr>
          <p:cNvPr id="56" name="TextBox 55"/>
          <p:cNvSpPr txBox="1"/>
          <p:nvPr/>
        </p:nvSpPr>
        <p:spPr>
          <a:xfrm>
            <a:off x="278580" y="6349030"/>
            <a:ext cx="6219215" cy="923330"/>
          </a:xfrm>
          <a:prstGeom prst="rect">
            <a:avLst/>
          </a:prstGeom>
          <a:noFill/>
        </p:spPr>
        <p:txBody>
          <a:bodyPr wrap="square" rtlCol="0">
            <a:spAutoFit/>
          </a:bodyPr>
          <a:lstStyle/>
          <a:p>
            <a:r>
              <a:rPr lang="en-GB" dirty="0" smtClean="0"/>
              <a:t>Initially:  Sequence 1 or 2 can coalesce, sequence 3 can mutate so </a:t>
            </a:r>
            <a:r>
              <a:rPr lang="en-GB" i="1" dirty="0" smtClean="0"/>
              <a:t>n</a:t>
            </a:r>
            <a:r>
              <a:rPr lang="en-GB" baseline="-25000" dirty="0" smtClean="0"/>
              <a:t>0</a:t>
            </a:r>
            <a:r>
              <a:rPr lang="en-GB" dirty="0" smtClean="0"/>
              <a:t>=3. Any one of the 3 sequences can be chosen for the first event, with probability 1/3.</a:t>
            </a:r>
          </a:p>
        </p:txBody>
      </p:sp>
      <p:graphicFrame>
        <p:nvGraphicFramePr>
          <p:cNvPr id="147458" name="Object 2"/>
          <p:cNvGraphicFramePr>
            <a:graphicFrameLocks noChangeAspect="1"/>
          </p:cNvGraphicFramePr>
          <p:nvPr/>
        </p:nvGraphicFramePr>
        <p:xfrm>
          <a:off x="1387475" y="7272338"/>
          <a:ext cx="4630738" cy="1800225"/>
        </p:xfrm>
        <a:graphic>
          <a:graphicData uri="http://schemas.openxmlformats.org/presentationml/2006/ole">
            <mc:AlternateContent xmlns:mc="http://schemas.openxmlformats.org/markup-compatibility/2006">
              <mc:Choice xmlns:v="urn:schemas-microsoft-com:vml" Requires="v">
                <p:oleObj spid="_x0000_s247894" name="Equation" r:id="rId3" imgW="3136680" imgH="1218960" progId="Equation.3">
                  <p:embed/>
                </p:oleObj>
              </mc:Choice>
              <mc:Fallback>
                <p:oleObj name="Equation" r:id="rId3" imgW="3136680" imgH="121896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7475" y="7272338"/>
                        <a:ext cx="4630738" cy="180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TextBox 48"/>
          <p:cNvSpPr txBox="1"/>
          <p:nvPr/>
        </p:nvSpPr>
        <p:spPr>
          <a:xfrm>
            <a:off x="2690615" y="1906786"/>
            <a:ext cx="1368265" cy="646331"/>
          </a:xfrm>
          <a:prstGeom prst="rect">
            <a:avLst/>
          </a:prstGeom>
          <a:noFill/>
        </p:spPr>
        <p:txBody>
          <a:bodyPr wrap="square" rtlCol="0">
            <a:spAutoFit/>
          </a:bodyPr>
          <a:lstStyle/>
          <a:p>
            <a:r>
              <a:rPr lang="en-GB" dirty="0" smtClean="0"/>
              <a:t>4 possible histories:</a:t>
            </a:r>
            <a:endParaRPr lang="en-GB" dirty="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02420"/>
            <a:ext cx="6172200" cy="1524000"/>
          </a:xfrm>
        </p:spPr>
        <p:txBody>
          <a:bodyPr/>
          <a:lstStyle/>
          <a:p>
            <a:r>
              <a:rPr lang="en-GB" dirty="0" smtClean="0"/>
              <a:t>Importance sampling example</a:t>
            </a:r>
            <a:endParaRPr lang="en-GB" dirty="0"/>
          </a:p>
        </p:txBody>
      </p:sp>
      <p:graphicFrame>
        <p:nvGraphicFramePr>
          <p:cNvPr id="25" name="Table 24"/>
          <p:cNvGraphicFramePr>
            <a:graphicFrameLocks noGrp="1"/>
          </p:cNvGraphicFramePr>
          <p:nvPr/>
        </p:nvGraphicFramePr>
        <p:xfrm>
          <a:off x="36754" y="1378412"/>
          <a:ext cx="1952054" cy="1483360"/>
        </p:xfrm>
        <a:graphic>
          <a:graphicData uri="http://schemas.openxmlformats.org/drawingml/2006/table">
            <a:tbl>
              <a:tblPr firstRow="1" bandRow="1">
                <a:tableStyleId>{5C22544A-7EE6-4342-B048-85BDC9FD1C3A}</a:tableStyleId>
              </a:tblPr>
              <a:tblGrid>
                <a:gridCol w="1600899">
                  <a:extLst>
                    <a:ext uri="{9D8B030D-6E8A-4147-A177-3AD203B41FA5}">
                      <a16:colId xmlns="" xmlns:a16="http://schemas.microsoft.com/office/drawing/2014/main" val="20000"/>
                    </a:ext>
                  </a:extLst>
                </a:gridCol>
                <a:gridCol w="351155">
                  <a:extLst>
                    <a:ext uri="{9D8B030D-6E8A-4147-A177-3AD203B41FA5}">
                      <a16:colId xmlns="" xmlns:a16="http://schemas.microsoft.com/office/drawing/2014/main" val="20001"/>
                    </a:ext>
                  </a:extLst>
                </a:gridCol>
              </a:tblGrid>
              <a:tr h="370840">
                <a:tc>
                  <a:txBody>
                    <a:bodyPr/>
                    <a:lstStyle/>
                    <a:p>
                      <a:r>
                        <a:rPr lang="en-GB" b="1" dirty="0" smtClean="0"/>
                        <a:t>Sequence\Site</a:t>
                      </a:r>
                      <a:endParaRPr lang="en-GB" b="1"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solidFill>
                            <a:schemeClr val="bg1"/>
                          </a:solidFill>
                        </a:rPr>
                        <a:t>a</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1"/>
                  </a:ext>
                </a:extLst>
              </a:tr>
              <a:tr h="370840">
                <a:tc>
                  <a:txBody>
                    <a:bodyPr/>
                    <a:lstStyle/>
                    <a:p>
                      <a:r>
                        <a:rPr lang="en-GB" b="1" dirty="0" smtClean="0">
                          <a:solidFill>
                            <a:schemeClr val="bg1"/>
                          </a:solidFill>
                        </a:rPr>
                        <a:t>b</a:t>
                      </a:r>
                      <a:endParaRPr lang="en-GB" b="1" dirty="0">
                        <a:solidFill>
                          <a:schemeClr val="bg1"/>
                        </a:solidFill>
                      </a:endParaRP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en-GB" b="1" dirty="0" smtClean="0">
                          <a:solidFill>
                            <a:schemeClr val="bg1"/>
                          </a:solidFill>
                        </a:rPr>
                        <a:t>c </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3"/>
                  </a:ext>
                </a:extLst>
              </a:tr>
            </a:tbl>
          </a:graphicData>
        </a:graphic>
      </p:graphicFrame>
      <p:graphicFrame>
        <p:nvGraphicFramePr>
          <p:cNvPr id="147458" name="Object 2"/>
          <p:cNvGraphicFramePr>
            <a:graphicFrameLocks noChangeAspect="1"/>
          </p:cNvGraphicFramePr>
          <p:nvPr/>
        </p:nvGraphicFramePr>
        <p:xfrm>
          <a:off x="2043113" y="1219200"/>
          <a:ext cx="4632325" cy="1800225"/>
        </p:xfrm>
        <a:graphic>
          <a:graphicData uri="http://schemas.openxmlformats.org/presentationml/2006/ole">
            <mc:AlternateContent xmlns:mc="http://schemas.openxmlformats.org/markup-compatibility/2006">
              <mc:Choice xmlns:v="urn:schemas-microsoft-com:vml" Requires="v">
                <p:oleObj spid="_x0000_s249758" name="Equation" r:id="rId3" imgW="3136680" imgH="1218960" progId="Equation.3">
                  <p:embed/>
                </p:oleObj>
              </mc:Choice>
              <mc:Fallback>
                <p:oleObj name="Equation" r:id="rId3" imgW="3136680" imgH="121896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113" y="1219200"/>
                        <a:ext cx="4632325" cy="180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8483" name="Object 3"/>
          <p:cNvGraphicFramePr>
            <a:graphicFrameLocks noChangeAspect="1"/>
          </p:cNvGraphicFramePr>
          <p:nvPr/>
        </p:nvGraphicFramePr>
        <p:xfrm>
          <a:off x="-55563" y="3041650"/>
          <a:ext cx="6073776" cy="1928813"/>
        </p:xfrm>
        <a:graphic>
          <a:graphicData uri="http://schemas.openxmlformats.org/presentationml/2006/ole">
            <mc:AlternateContent xmlns:mc="http://schemas.openxmlformats.org/markup-compatibility/2006">
              <mc:Choice xmlns:v="urn:schemas-microsoft-com:vml" Requires="v">
                <p:oleObj spid="_x0000_s249759" name="Equation" r:id="rId5" imgW="4114800" imgH="1307880" progId="Equation.3">
                  <p:embed/>
                </p:oleObj>
              </mc:Choice>
              <mc:Fallback>
                <p:oleObj name="Equation" r:id="rId5" imgW="4114800" imgH="13078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63" y="3041650"/>
                        <a:ext cx="6073776" cy="1928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Table 5"/>
          <p:cNvGraphicFramePr>
            <a:graphicFrameLocks noGrp="1"/>
          </p:cNvGraphicFramePr>
          <p:nvPr/>
        </p:nvGraphicFramePr>
        <p:xfrm>
          <a:off x="36754" y="5040671"/>
          <a:ext cx="6722690" cy="3221821"/>
        </p:xfrm>
        <a:graphic>
          <a:graphicData uri="http://schemas.openxmlformats.org/drawingml/2006/table">
            <a:tbl>
              <a:tblPr firstRow="1" bandRow="1">
                <a:tableStyleId>{5C22544A-7EE6-4342-B048-85BDC9FD1C3A}</a:tableStyleId>
              </a:tblPr>
              <a:tblGrid>
                <a:gridCol w="1141946">
                  <a:extLst>
                    <a:ext uri="{9D8B030D-6E8A-4147-A177-3AD203B41FA5}">
                      <a16:colId xmlns="" xmlns:a16="http://schemas.microsoft.com/office/drawing/2014/main" val="20000"/>
                    </a:ext>
                  </a:extLst>
                </a:gridCol>
                <a:gridCol w="2520336">
                  <a:extLst>
                    <a:ext uri="{9D8B030D-6E8A-4147-A177-3AD203B41FA5}">
                      <a16:colId xmlns="" xmlns:a16="http://schemas.microsoft.com/office/drawing/2014/main" val="20001"/>
                    </a:ext>
                  </a:extLst>
                </a:gridCol>
                <a:gridCol w="1170156">
                  <a:extLst>
                    <a:ext uri="{9D8B030D-6E8A-4147-A177-3AD203B41FA5}">
                      <a16:colId xmlns="" xmlns:a16="http://schemas.microsoft.com/office/drawing/2014/main" val="20002"/>
                    </a:ext>
                  </a:extLst>
                </a:gridCol>
                <a:gridCol w="1890252">
                  <a:extLst>
                    <a:ext uri="{9D8B030D-6E8A-4147-A177-3AD203B41FA5}">
                      <a16:colId xmlns="" xmlns:a16="http://schemas.microsoft.com/office/drawing/2014/main" val="20003"/>
                    </a:ext>
                  </a:extLst>
                </a:gridCol>
              </a:tblGrid>
              <a:tr h="826781">
                <a:tc>
                  <a:txBody>
                    <a:bodyPr/>
                    <a:lstStyle/>
                    <a:p>
                      <a:pPr algn="ctr"/>
                      <a:r>
                        <a:rPr lang="en-GB" dirty="0" smtClean="0"/>
                        <a:t>History</a:t>
                      </a:r>
                      <a:endParaRPr lang="en-GB" dirty="0"/>
                    </a:p>
                  </a:txBody>
                  <a:tcPr/>
                </a:tc>
                <a:tc>
                  <a:txBody>
                    <a:bodyPr/>
                    <a:lstStyle/>
                    <a:p>
                      <a:pPr algn="ctr"/>
                      <a:r>
                        <a:rPr lang="en-GB" dirty="0" smtClean="0"/>
                        <a:t>Likelihood terms</a:t>
                      </a:r>
                      <a:endParaRPr lang="en-GB" dirty="0"/>
                    </a:p>
                  </a:txBody>
                  <a:tcPr/>
                </a:tc>
                <a:tc>
                  <a:txBody>
                    <a:bodyPr/>
                    <a:lstStyle/>
                    <a:p>
                      <a:pPr algn="ctr"/>
                      <a:r>
                        <a:rPr lang="en-GB" dirty="0" smtClean="0"/>
                        <a:t>Prob.</a:t>
                      </a:r>
                      <a:endParaRPr lang="en-GB" dirty="0"/>
                    </a:p>
                  </a:txBody>
                  <a:tcPr/>
                </a:tc>
                <a:tc>
                  <a:txBody>
                    <a:bodyPr/>
                    <a:lstStyle/>
                    <a:p>
                      <a:pPr algn="ctr"/>
                      <a:r>
                        <a:rPr lang="en-GB" dirty="0" smtClean="0"/>
                        <a:t>Importance weight</a:t>
                      </a:r>
                      <a:endParaRPr lang="en-GB" dirty="0"/>
                    </a:p>
                  </a:txBody>
                  <a:tcPr/>
                </a:tc>
                <a:extLst>
                  <a:ext uri="{0D108BD9-81ED-4DB2-BD59-A6C34878D82A}">
                    <a16:rowId xmlns="" xmlns:a16="http://schemas.microsoft.com/office/drawing/2014/main" val="10000"/>
                  </a:ext>
                </a:extLst>
              </a:tr>
              <a:tr h="479008">
                <a:tc>
                  <a:txBody>
                    <a:bodyPr/>
                    <a:lstStyle/>
                    <a:p>
                      <a:r>
                        <a:rPr lang="en-GB" dirty="0" smtClean="0"/>
                        <a:t>History 1</a:t>
                      </a:r>
                      <a:endParaRPr lang="en-GB" dirty="0"/>
                    </a:p>
                  </a:txBody>
                  <a:tcPr/>
                </a:tc>
                <a:tc>
                  <a:txBody>
                    <a:bodyPr/>
                    <a:lstStyle/>
                    <a:p>
                      <a:endParaRPr lang="en-GB" dirty="0"/>
                    </a:p>
                  </a:txBody>
                  <a:tcPr/>
                </a:tc>
                <a:tc>
                  <a:txBody>
                    <a:bodyPr/>
                    <a:lstStyle/>
                    <a:p>
                      <a:pPr algn="ctr"/>
                      <a:r>
                        <a:rPr lang="en-GB" dirty="0" smtClean="0"/>
                        <a:t>2/3</a:t>
                      </a:r>
                      <a:endParaRPr lang="en-GB" dirty="0"/>
                    </a:p>
                  </a:txBody>
                  <a:tcPr/>
                </a:tc>
                <a:tc>
                  <a:txBody>
                    <a:bodyPr/>
                    <a:lstStyle/>
                    <a:p>
                      <a:endParaRPr lang="en-GB" dirty="0"/>
                    </a:p>
                  </a:txBody>
                  <a:tcPr/>
                </a:tc>
                <a:extLst>
                  <a:ext uri="{0D108BD9-81ED-4DB2-BD59-A6C34878D82A}">
                    <a16:rowId xmlns="" xmlns:a16="http://schemas.microsoft.com/office/drawing/2014/main" val="10001"/>
                  </a:ext>
                </a:extLst>
              </a:tr>
              <a:tr h="479008">
                <a:tc>
                  <a:txBody>
                    <a:bodyPr/>
                    <a:lstStyle/>
                    <a:p>
                      <a:r>
                        <a:rPr lang="en-GB" dirty="0" smtClean="0"/>
                        <a:t>History 2</a:t>
                      </a:r>
                      <a:endParaRPr lang="en-GB" dirty="0"/>
                    </a:p>
                  </a:txBody>
                  <a:tcPr/>
                </a:tc>
                <a:tc>
                  <a:txBody>
                    <a:bodyPr/>
                    <a:lstStyle/>
                    <a:p>
                      <a:endParaRPr lang="en-GB" dirty="0"/>
                    </a:p>
                  </a:txBody>
                  <a:tcPr/>
                </a:tc>
                <a:tc>
                  <a:txBody>
                    <a:bodyPr/>
                    <a:lstStyle/>
                    <a:p>
                      <a:pPr algn="ctr"/>
                      <a:r>
                        <a:rPr lang="en-GB" dirty="0" smtClean="0"/>
                        <a:t>1/9</a:t>
                      </a:r>
                      <a:endParaRPr lang="en-GB" dirty="0"/>
                    </a:p>
                  </a:txBody>
                  <a:tcPr/>
                </a:tc>
                <a:tc>
                  <a:txBody>
                    <a:bodyPr/>
                    <a:lstStyle/>
                    <a:p>
                      <a:endParaRPr lang="en-GB"/>
                    </a:p>
                  </a:txBody>
                  <a:tcPr/>
                </a:tc>
                <a:extLst>
                  <a:ext uri="{0D108BD9-81ED-4DB2-BD59-A6C34878D82A}">
                    <a16:rowId xmlns="" xmlns:a16="http://schemas.microsoft.com/office/drawing/2014/main" val="10002"/>
                  </a:ext>
                </a:extLst>
              </a:tr>
              <a:tr h="479008">
                <a:tc>
                  <a:txBody>
                    <a:bodyPr/>
                    <a:lstStyle/>
                    <a:p>
                      <a:r>
                        <a:rPr lang="en-GB" dirty="0" smtClean="0"/>
                        <a:t>History 3</a:t>
                      </a:r>
                      <a:endParaRPr lang="en-GB" dirty="0"/>
                    </a:p>
                  </a:txBody>
                  <a:tcPr/>
                </a:tc>
                <a:tc>
                  <a:txBody>
                    <a:bodyPr/>
                    <a:lstStyle/>
                    <a:p>
                      <a:endParaRPr lang="en-GB" dirty="0"/>
                    </a:p>
                  </a:txBody>
                  <a:tcPr/>
                </a:tc>
                <a:tc>
                  <a:txBody>
                    <a:bodyPr/>
                    <a:lstStyle/>
                    <a:p>
                      <a:pPr algn="ctr"/>
                      <a:r>
                        <a:rPr lang="en-GB" dirty="0" smtClean="0"/>
                        <a:t>1/9</a:t>
                      </a:r>
                      <a:endParaRPr lang="en-GB" dirty="0"/>
                    </a:p>
                  </a:txBody>
                  <a:tcPr/>
                </a:tc>
                <a:tc>
                  <a:txBody>
                    <a:bodyPr/>
                    <a:lstStyle/>
                    <a:p>
                      <a:endParaRPr lang="en-GB"/>
                    </a:p>
                  </a:txBody>
                  <a:tcPr/>
                </a:tc>
                <a:extLst>
                  <a:ext uri="{0D108BD9-81ED-4DB2-BD59-A6C34878D82A}">
                    <a16:rowId xmlns="" xmlns:a16="http://schemas.microsoft.com/office/drawing/2014/main" val="10003"/>
                  </a:ext>
                </a:extLst>
              </a:tr>
              <a:tr h="479008">
                <a:tc>
                  <a:txBody>
                    <a:bodyPr/>
                    <a:lstStyle/>
                    <a:p>
                      <a:r>
                        <a:rPr lang="en-GB" dirty="0" smtClean="0"/>
                        <a:t>History 4</a:t>
                      </a:r>
                      <a:endParaRPr lang="en-GB" dirty="0"/>
                    </a:p>
                  </a:txBody>
                  <a:tcPr/>
                </a:tc>
                <a:tc>
                  <a:txBody>
                    <a:bodyPr/>
                    <a:lstStyle/>
                    <a:p>
                      <a:endParaRPr lang="en-GB" dirty="0"/>
                    </a:p>
                  </a:txBody>
                  <a:tcPr/>
                </a:tc>
                <a:tc>
                  <a:txBody>
                    <a:bodyPr/>
                    <a:lstStyle/>
                    <a:p>
                      <a:pPr algn="ctr"/>
                      <a:r>
                        <a:rPr lang="en-GB" dirty="0" smtClean="0"/>
                        <a:t>1/9</a:t>
                      </a:r>
                      <a:endParaRPr lang="en-GB" dirty="0"/>
                    </a:p>
                  </a:txBody>
                  <a:tcPr/>
                </a:tc>
                <a:tc>
                  <a:txBody>
                    <a:bodyPr/>
                    <a:lstStyle/>
                    <a:p>
                      <a:endParaRPr lang="en-GB" dirty="0"/>
                    </a:p>
                  </a:txBody>
                  <a:tcPr/>
                </a:tc>
                <a:extLst>
                  <a:ext uri="{0D108BD9-81ED-4DB2-BD59-A6C34878D82A}">
                    <a16:rowId xmlns="" xmlns:a16="http://schemas.microsoft.com/office/drawing/2014/main" val="10004"/>
                  </a:ext>
                </a:extLst>
              </a:tr>
              <a:tr h="479008">
                <a:tc>
                  <a:txBody>
                    <a:bodyPr/>
                    <a:lstStyle/>
                    <a:p>
                      <a:r>
                        <a:rPr lang="en-GB" dirty="0" smtClean="0"/>
                        <a:t>Likelihood</a:t>
                      </a:r>
                      <a:endParaRPr lang="en-GB" dirty="0"/>
                    </a:p>
                  </a:txBody>
                  <a:tcPr/>
                </a:tc>
                <a:tc>
                  <a:txBody>
                    <a:bodyPr/>
                    <a:lstStyle/>
                    <a:p>
                      <a:pPr algn="ctr"/>
                      <a:endParaRPr lang="en-GB" dirty="0"/>
                    </a:p>
                  </a:txBody>
                  <a:tcPr/>
                </a:tc>
                <a:tc>
                  <a:txBody>
                    <a:bodyPr/>
                    <a:lstStyle/>
                    <a:p>
                      <a:pPr algn="ctr"/>
                      <a:r>
                        <a:rPr lang="en-GB" dirty="0" smtClean="0"/>
                        <a:t>-</a:t>
                      </a:r>
                      <a:endParaRPr lang="en-GB" dirty="0"/>
                    </a:p>
                  </a:txBody>
                  <a:tcPr/>
                </a:tc>
                <a:tc>
                  <a:txBody>
                    <a:bodyPr/>
                    <a:lstStyle/>
                    <a:p>
                      <a:pPr algn="ctr"/>
                      <a:r>
                        <a:rPr lang="en-GB" dirty="0" smtClean="0"/>
                        <a:t>-</a:t>
                      </a:r>
                      <a:endParaRPr lang="en-GB" dirty="0"/>
                    </a:p>
                  </a:txBody>
                  <a:tcPr/>
                </a:tc>
                <a:extLst>
                  <a:ext uri="{0D108BD9-81ED-4DB2-BD59-A6C34878D82A}">
                    <a16:rowId xmlns="" xmlns:a16="http://schemas.microsoft.com/office/drawing/2014/main" val="10005"/>
                  </a:ext>
                </a:extLst>
              </a:tr>
            </a:tbl>
          </a:graphicData>
        </a:graphic>
      </p:graphicFrame>
      <p:grpSp>
        <p:nvGrpSpPr>
          <p:cNvPr id="3" name="Group 14"/>
          <p:cNvGrpSpPr/>
          <p:nvPr/>
        </p:nvGrpSpPr>
        <p:grpSpPr>
          <a:xfrm>
            <a:off x="2020573" y="5922180"/>
            <a:ext cx="1022335" cy="1828939"/>
            <a:chOff x="2946737" y="6583224"/>
            <a:chExt cx="1022335" cy="1828939"/>
          </a:xfrm>
        </p:grpSpPr>
        <p:graphicFrame>
          <p:nvGraphicFramePr>
            <p:cNvPr id="148484" name="Object 4"/>
            <p:cNvGraphicFramePr>
              <a:graphicFrameLocks noChangeAspect="1"/>
            </p:cNvGraphicFramePr>
            <p:nvPr/>
          </p:nvGraphicFramePr>
          <p:xfrm>
            <a:off x="2978472" y="6583224"/>
            <a:ext cx="990600" cy="419100"/>
          </p:xfrm>
          <a:graphic>
            <a:graphicData uri="http://schemas.openxmlformats.org/presentationml/2006/ole">
              <mc:AlternateContent xmlns:mc="http://schemas.openxmlformats.org/markup-compatibility/2006">
                <mc:Choice xmlns:v="urn:schemas-microsoft-com:vml" Requires="v">
                  <p:oleObj spid="_x0000_s249760" name="Equation" r:id="rId7" imgW="990360" imgH="419040" progId="Equation.3">
                    <p:embed/>
                  </p:oleObj>
                </mc:Choice>
                <mc:Fallback>
                  <p:oleObj name="Equation" r:id="rId7" imgW="990360" imgH="41904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8472" y="6583224"/>
                          <a:ext cx="9906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485" name="Object 5"/>
            <p:cNvGraphicFramePr>
              <a:graphicFrameLocks noChangeAspect="1"/>
            </p:cNvGraphicFramePr>
            <p:nvPr/>
          </p:nvGraphicFramePr>
          <p:xfrm>
            <a:off x="2946737" y="7002463"/>
            <a:ext cx="990600" cy="419100"/>
          </p:xfrm>
          <a:graphic>
            <a:graphicData uri="http://schemas.openxmlformats.org/presentationml/2006/ole">
              <mc:AlternateContent xmlns:mc="http://schemas.openxmlformats.org/markup-compatibility/2006">
                <mc:Choice xmlns:v="urn:schemas-microsoft-com:vml" Requires="v">
                  <p:oleObj spid="_x0000_s249761" name="Equation" r:id="rId9" imgW="990360" imgH="419040" progId="Equation.3">
                    <p:embed/>
                  </p:oleObj>
                </mc:Choice>
                <mc:Fallback>
                  <p:oleObj name="Equation" r:id="rId9" imgW="990360" imgH="41904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6737" y="7002463"/>
                          <a:ext cx="9906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486" name="Object 6"/>
            <p:cNvGraphicFramePr>
              <a:graphicFrameLocks noChangeAspect="1"/>
            </p:cNvGraphicFramePr>
            <p:nvPr/>
          </p:nvGraphicFramePr>
          <p:xfrm>
            <a:off x="2946737" y="7451725"/>
            <a:ext cx="990600" cy="419100"/>
          </p:xfrm>
          <a:graphic>
            <a:graphicData uri="http://schemas.openxmlformats.org/presentationml/2006/ole">
              <mc:AlternateContent xmlns:mc="http://schemas.openxmlformats.org/markup-compatibility/2006">
                <mc:Choice xmlns:v="urn:schemas-microsoft-com:vml" Requires="v">
                  <p:oleObj spid="_x0000_s249762" name="Equation" r:id="rId11" imgW="990360" imgH="419040" progId="Equation.3">
                    <p:embed/>
                  </p:oleObj>
                </mc:Choice>
                <mc:Fallback>
                  <p:oleObj name="Equation" r:id="rId11" imgW="990360" imgH="41904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46737" y="7451725"/>
                          <a:ext cx="9906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487" name="Object 7"/>
            <p:cNvGraphicFramePr>
              <a:graphicFrameLocks noChangeAspect="1"/>
            </p:cNvGraphicFramePr>
            <p:nvPr/>
          </p:nvGraphicFramePr>
          <p:xfrm>
            <a:off x="2946737" y="7993063"/>
            <a:ext cx="990600" cy="419100"/>
          </p:xfrm>
          <a:graphic>
            <a:graphicData uri="http://schemas.openxmlformats.org/presentationml/2006/ole">
              <mc:AlternateContent xmlns:mc="http://schemas.openxmlformats.org/markup-compatibility/2006">
                <mc:Choice xmlns:v="urn:schemas-microsoft-com:vml" Requires="v">
                  <p:oleObj spid="_x0000_s249763" name="Equation" r:id="rId13" imgW="990360" imgH="419040" progId="Equation.3">
                    <p:embed/>
                  </p:oleObj>
                </mc:Choice>
                <mc:Fallback>
                  <p:oleObj name="Equation" r:id="rId13" imgW="990360" imgH="419040" progId="Equation.3">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46737" y="7993063"/>
                          <a:ext cx="9906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aphicFrame>
        <p:nvGraphicFramePr>
          <p:cNvPr id="148488" name="Object 8"/>
          <p:cNvGraphicFramePr>
            <a:graphicFrameLocks noChangeAspect="1"/>
          </p:cNvGraphicFramePr>
          <p:nvPr/>
        </p:nvGraphicFramePr>
        <p:xfrm>
          <a:off x="5408796" y="5922846"/>
          <a:ext cx="990600" cy="419100"/>
        </p:xfrm>
        <a:graphic>
          <a:graphicData uri="http://schemas.openxmlformats.org/presentationml/2006/ole">
            <mc:AlternateContent xmlns:mc="http://schemas.openxmlformats.org/markup-compatibility/2006">
              <mc:Choice xmlns:v="urn:schemas-microsoft-com:vml" Requires="v">
                <p:oleObj spid="_x0000_s249764" name="Equation" r:id="rId15" imgW="990360" imgH="419040" progId="Equation.3">
                  <p:embed/>
                </p:oleObj>
              </mc:Choice>
              <mc:Fallback>
                <p:oleObj name="Equation" r:id="rId15" imgW="990360" imgH="419040" progId="Equation.3">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08796" y="5922846"/>
                        <a:ext cx="9906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489" name="Object 9"/>
          <p:cNvGraphicFramePr>
            <a:graphicFrameLocks noChangeAspect="1"/>
          </p:cNvGraphicFramePr>
          <p:nvPr/>
        </p:nvGraphicFramePr>
        <p:xfrm>
          <a:off x="5454029" y="6373045"/>
          <a:ext cx="914400" cy="419100"/>
        </p:xfrm>
        <a:graphic>
          <a:graphicData uri="http://schemas.openxmlformats.org/presentationml/2006/ole">
            <mc:AlternateContent xmlns:mc="http://schemas.openxmlformats.org/markup-compatibility/2006">
              <mc:Choice xmlns:v="urn:schemas-microsoft-com:vml" Requires="v">
                <p:oleObj spid="_x0000_s249765" name="Equation" r:id="rId17" imgW="914400" imgH="419040" progId="Equation.3">
                  <p:embed/>
                </p:oleObj>
              </mc:Choice>
              <mc:Fallback>
                <p:oleObj name="Equation" r:id="rId17" imgW="914400" imgH="419040" progId="Equation.3">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54029" y="6373045"/>
                        <a:ext cx="9144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490" name="Object 10"/>
          <p:cNvGraphicFramePr>
            <a:graphicFrameLocks noChangeAspect="1"/>
          </p:cNvGraphicFramePr>
          <p:nvPr/>
        </p:nvGraphicFramePr>
        <p:xfrm>
          <a:off x="5454029" y="6854057"/>
          <a:ext cx="914400" cy="419100"/>
        </p:xfrm>
        <a:graphic>
          <a:graphicData uri="http://schemas.openxmlformats.org/presentationml/2006/ole">
            <mc:AlternateContent xmlns:mc="http://schemas.openxmlformats.org/markup-compatibility/2006">
              <mc:Choice xmlns:v="urn:schemas-microsoft-com:vml" Requires="v">
                <p:oleObj spid="_x0000_s249766" name="Equation" r:id="rId19" imgW="914400" imgH="419040" progId="Equation.3">
                  <p:embed/>
                </p:oleObj>
              </mc:Choice>
              <mc:Fallback>
                <p:oleObj name="Equation" r:id="rId19" imgW="914400" imgH="419040" progId="Equation.3">
                  <p:embed/>
                  <p:pic>
                    <p:nvPicPr>
                      <p:cNvPr id="0"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54029" y="6854057"/>
                        <a:ext cx="9144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491" name="Object 11"/>
          <p:cNvGraphicFramePr>
            <a:graphicFrameLocks noChangeAspect="1"/>
          </p:cNvGraphicFramePr>
          <p:nvPr/>
        </p:nvGraphicFramePr>
        <p:xfrm>
          <a:off x="5454029" y="7303320"/>
          <a:ext cx="914400" cy="419100"/>
        </p:xfrm>
        <a:graphic>
          <a:graphicData uri="http://schemas.openxmlformats.org/presentationml/2006/ole">
            <mc:AlternateContent xmlns:mc="http://schemas.openxmlformats.org/markup-compatibility/2006">
              <mc:Choice xmlns:v="urn:schemas-microsoft-com:vml" Requires="v">
                <p:oleObj spid="_x0000_s249767" name="Equation" r:id="rId21" imgW="914400" imgH="419040" progId="Equation.3">
                  <p:embed/>
                </p:oleObj>
              </mc:Choice>
              <mc:Fallback>
                <p:oleObj name="Equation" r:id="rId21" imgW="914400" imgH="419040" progId="Equation.3">
                  <p:embed/>
                  <p:pic>
                    <p:nvPicPr>
                      <p:cNvPr id="0" name="Picture 1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54029" y="7303320"/>
                        <a:ext cx="9144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8492" name="Object 12"/>
          <p:cNvGraphicFramePr>
            <a:graphicFrameLocks noChangeAspect="1"/>
          </p:cNvGraphicFramePr>
          <p:nvPr/>
        </p:nvGraphicFramePr>
        <p:xfrm>
          <a:off x="1310324" y="7830692"/>
          <a:ext cx="2298700" cy="431800"/>
        </p:xfrm>
        <a:graphic>
          <a:graphicData uri="http://schemas.openxmlformats.org/presentationml/2006/ole">
            <mc:AlternateContent xmlns:mc="http://schemas.openxmlformats.org/markup-compatibility/2006">
              <mc:Choice xmlns:v="urn:schemas-microsoft-com:vml" Requires="v">
                <p:oleObj spid="_x0000_s249768" name="Equation" r:id="rId23" imgW="2298600" imgH="431640" progId="Equation.3">
                  <p:embed/>
                </p:oleObj>
              </mc:Choice>
              <mc:Fallback>
                <p:oleObj name="Equation" r:id="rId23" imgW="2298600" imgH="431640" progId="Equation.3">
                  <p:embed/>
                  <p:pic>
                    <p:nvPicPr>
                      <p:cNvPr id="0" name="Picture 1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310324" y="7830692"/>
                        <a:ext cx="22987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a:xfrm>
            <a:off x="4981365" y="4472704"/>
            <a:ext cx="1941557" cy="369332"/>
          </a:xfrm>
          <a:prstGeom prst="rect">
            <a:avLst/>
          </a:prstGeom>
          <a:noFill/>
        </p:spPr>
        <p:txBody>
          <a:bodyPr wrap="none" rtlCol="0">
            <a:spAutoFit/>
          </a:bodyPr>
          <a:lstStyle/>
          <a:p>
            <a:r>
              <a:rPr lang="en-GB" dirty="0" smtClean="0"/>
              <a:t>by equation (6.1)</a:t>
            </a:r>
            <a:endParaRPr lang="en-GB" dirty="0"/>
          </a:p>
        </p:txBody>
      </p:sp>
      <p:sp>
        <p:nvSpPr>
          <p:cNvPr id="18" name="TextBox 17"/>
          <p:cNvSpPr txBox="1"/>
          <p:nvPr/>
        </p:nvSpPr>
        <p:spPr>
          <a:xfrm>
            <a:off x="188568" y="8352504"/>
            <a:ext cx="7110948" cy="646331"/>
          </a:xfrm>
          <a:prstGeom prst="rect">
            <a:avLst/>
          </a:prstGeom>
          <a:noFill/>
        </p:spPr>
        <p:txBody>
          <a:bodyPr wrap="square" rtlCol="0">
            <a:spAutoFit/>
          </a:bodyPr>
          <a:lstStyle/>
          <a:p>
            <a:r>
              <a:rPr lang="en-GB" dirty="0" smtClean="0"/>
              <a:t>N.B. For any </a:t>
            </a:r>
            <a:r>
              <a:rPr lang="en-GB" i="1" dirty="0" smtClean="0">
                <a:latin typeface="Symbol" pitchFamily="18" charset="2"/>
              </a:rPr>
              <a:t>q </a:t>
            </a:r>
            <a:r>
              <a:rPr lang="en-GB" dirty="0" smtClean="0"/>
              <a:t>value, mean importance weight is true likelihood. </a:t>
            </a:r>
          </a:p>
          <a:p>
            <a:r>
              <a:rPr lang="en-GB" dirty="0" smtClean="0"/>
              <a:t>If  </a:t>
            </a:r>
            <a:r>
              <a:rPr lang="en-GB" i="1" dirty="0" smtClean="0">
                <a:latin typeface="Symbol" pitchFamily="18" charset="2"/>
              </a:rPr>
              <a:t>q</a:t>
            </a:r>
            <a:r>
              <a:rPr lang="en-GB" dirty="0" smtClean="0"/>
              <a:t>=2, importance weights all identical – scheme is </a:t>
            </a:r>
            <a:r>
              <a:rPr lang="en-GB" u="sng" dirty="0" smtClean="0"/>
              <a:t>optimal</a:t>
            </a:r>
            <a:endParaRPr lang="en-GB"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98425" y="-423863"/>
            <a:ext cx="6416675" cy="1524001"/>
          </a:xfrm>
        </p:spPr>
        <p:txBody>
          <a:bodyPr/>
          <a:lstStyle/>
          <a:p>
            <a:r>
              <a:rPr lang="en-GB" sz="4000" smtClean="0"/>
              <a:t>Glossary of terms used</a:t>
            </a:r>
          </a:p>
        </p:txBody>
      </p:sp>
      <p:sp>
        <p:nvSpPr>
          <p:cNvPr id="44035" name="Content Placeholder 2"/>
          <p:cNvSpPr>
            <a:spLocks noGrp="1"/>
          </p:cNvSpPr>
          <p:nvPr>
            <p:ph idx="1"/>
          </p:nvPr>
        </p:nvSpPr>
        <p:spPr>
          <a:xfrm>
            <a:off x="98425" y="792163"/>
            <a:ext cx="6759575" cy="6034087"/>
          </a:xfrm>
        </p:spPr>
        <p:txBody>
          <a:bodyPr/>
          <a:lstStyle/>
          <a:p>
            <a:pPr marL="457200" indent="-457200"/>
            <a:r>
              <a:rPr lang="en-GB" sz="1400" dirty="0" smtClean="0"/>
              <a:t>Allele: a mutation or combination of mutations forming a distinct type in the population, within the region spanned by a </a:t>
            </a:r>
            <a:r>
              <a:rPr lang="en-GB" sz="1400" dirty="0" err="1" smtClean="0"/>
              <a:t>haplotype</a:t>
            </a:r>
            <a:endParaRPr lang="en-GB" sz="1400" dirty="0" smtClean="0"/>
          </a:p>
          <a:p>
            <a:pPr marL="457200" indent="-457200"/>
            <a:r>
              <a:rPr lang="en-GB" sz="1400" dirty="0" smtClean="0"/>
              <a:t>Coalescence event: An event back in time where two or more sequences share a single ancestor</a:t>
            </a:r>
          </a:p>
          <a:p>
            <a:pPr marL="457200" indent="-457200"/>
            <a:r>
              <a:rPr lang="en-GB" sz="1400" dirty="0" smtClean="0"/>
              <a:t>Effective population size: the size of the Wright-Fisher population (which may change through time) that most accurately models evolutionary history in a real-world population</a:t>
            </a:r>
          </a:p>
          <a:p>
            <a:pPr marL="457200" indent="-457200"/>
            <a:r>
              <a:rPr lang="en-GB" sz="1400" dirty="0" smtClean="0"/>
              <a:t>Frequency spectrum of mutations: the distribution of the number of mutant copies in a sample of size </a:t>
            </a:r>
            <a:r>
              <a:rPr lang="en-GB" sz="1400" i="1" dirty="0" smtClean="0"/>
              <a:t>n</a:t>
            </a:r>
            <a:r>
              <a:rPr lang="en-GB" sz="1400" dirty="0" smtClean="0"/>
              <a:t> over mutations segregating in a sample. We can define the observed frequency spectrum seen in an actual sample, the hypothetical expected frequency spectrum, and the population frequency spectrum  (as </a:t>
            </a:r>
            <a:r>
              <a:rPr lang="en-GB" sz="1400" i="1" dirty="0" smtClean="0"/>
              <a:t>n→∞</a:t>
            </a:r>
            <a:r>
              <a:rPr lang="en-GB" sz="1400" dirty="0" smtClean="0"/>
              <a:t>)</a:t>
            </a:r>
            <a:r>
              <a:rPr lang="en-GB" sz="1400" i="1" dirty="0" smtClean="0"/>
              <a:t>.</a:t>
            </a:r>
          </a:p>
          <a:p>
            <a:pPr marL="457200" indent="-457200"/>
            <a:r>
              <a:rPr lang="en-GB" sz="1400" dirty="0" smtClean="0"/>
              <a:t>Gene tree. A graphical object representing the history of a sample of sequences, with nodes representing mutations back in time. The type of the ancestor to the sequences corresponds to the top of the tree.</a:t>
            </a:r>
          </a:p>
          <a:p>
            <a:pPr marL="457200" indent="-457200"/>
            <a:r>
              <a:rPr lang="en-GB" sz="1400" dirty="0" smtClean="0"/>
              <a:t>Haplotype (also loosely referred to as </a:t>
            </a:r>
            <a:r>
              <a:rPr lang="en-GB" sz="1400" i="1" dirty="0" smtClean="0"/>
              <a:t>sequence</a:t>
            </a:r>
            <a:r>
              <a:rPr lang="en-GB" sz="1400" dirty="0" smtClean="0"/>
              <a:t>, or sometimes </a:t>
            </a:r>
            <a:r>
              <a:rPr lang="en-GB" sz="1400" i="1" dirty="0" smtClean="0"/>
              <a:t>gene</a:t>
            </a:r>
            <a:r>
              <a:rPr lang="en-GB" sz="1400" dirty="0" smtClean="0"/>
              <a:t>): the DNA sequence of a region of DNA, sometimes interpreted to include only variable positions, and sometimes viewed as a binary sequence of 0’s and 1’s</a:t>
            </a:r>
          </a:p>
          <a:p>
            <a:pPr marL="457200" indent="-457200"/>
            <a:r>
              <a:rPr lang="en-GB" sz="1400" dirty="0" smtClean="0"/>
              <a:t>Incidence matrix. A matrix of 0’s and 1’s representing variation in a sample when there are only two types present at each segregating site. Rows represent sequences, and columns correspond to sites. If known, the ancestral type is often represented by 0 at each site.</a:t>
            </a:r>
          </a:p>
          <a:p>
            <a:pPr marL="457200" indent="-457200"/>
            <a:r>
              <a:rPr lang="en-GB" sz="1400" dirty="0" smtClean="0"/>
              <a:t>Infinitely-many-sites model. The idea that mutation is rare (true in many species) so that mutations always hit different positions in the genome. This means if a segregating site is observed, it is always the result of a single historical mutation, never two independent, identical mutations at the same position.</a:t>
            </a:r>
          </a:p>
          <a:p>
            <a:pPr marL="457200" indent="-457200"/>
            <a:r>
              <a:rPr lang="en-GB" sz="1400" dirty="0" smtClean="0"/>
              <a:t>Infinitely-many-alleles model. The related idea that mutations always create new alleles in the population. Thus if two </a:t>
            </a:r>
            <a:r>
              <a:rPr lang="en-GB" sz="1400" dirty="0" err="1" smtClean="0"/>
              <a:t>haplotypes</a:t>
            </a:r>
            <a:r>
              <a:rPr lang="en-GB" sz="1400" dirty="0" smtClean="0"/>
              <a:t> are identical, there are no mutations on the history between them before their MRCA. NB – the infinitely-many-sites model implies the infinitely-many-alleles model, so is a special case (under infinite-sites, each mutation is new in the population so trivially defines a new allele).</a:t>
            </a:r>
          </a:p>
          <a:p>
            <a:pPr marL="457200" indent="-457200"/>
            <a:r>
              <a:rPr lang="en-GB" sz="1400" dirty="0" smtClean="0"/>
              <a:t>Most recent common ancestor (MRCA): the first ancestor in the history of a sample of </a:t>
            </a:r>
            <a:r>
              <a:rPr lang="en-GB" sz="1400" i="1" dirty="0" smtClean="0"/>
              <a:t>n </a:t>
            </a:r>
            <a:r>
              <a:rPr lang="en-GB" sz="1400" dirty="0" smtClean="0"/>
              <a:t>sequences who all </a:t>
            </a:r>
            <a:r>
              <a:rPr lang="en-GB" sz="1400" i="1" dirty="0" smtClean="0"/>
              <a:t>n </a:t>
            </a:r>
            <a:r>
              <a:rPr lang="en-GB" sz="1400" dirty="0" smtClean="0"/>
              <a:t>sequences are descended from.</a:t>
            </a:r>
          </a:p>
        </p:txBody>
      </p:sp>
      <p:sp>
        <p:nvSpPr>
          <p:cNvPr id="40" name="Rectangle 39"/>
          <p:cNvSpPr/>
          <p:nvPr/>
        </p:nvSpPr>
        <p:spPr>
          <a:xfrm>
            <a:off x="1571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98425" y="-423863"/>
            <a:ext cx="6416675" cy="1524001"/>
          </a:xfrm>
        </p:spPr>
        <p:txBody>
          <a:bodyPr/>
          <a:lstStyle/>
          <a:p>
            <a:r>
              <a:rPr lang="en-GB" sz="4000" smtClean="0"/>
              <a:t>Glossary of terms used</a:t>
            </a:r>
          </a:p>
        </p:txBody>
      </p:sp>
      <p:sp>
        <p:nvSpPr>
          <p:cNvPr id="44035" name="Content Placeholder 2"/>
          <p:cNvSpPr>
            <a:spLocks noGrp="1"/>
          </p:cNvSpPr>
          <p:nvPr>
            <p:ph idx="1"/>
          </p:nvPr>
        </p:nvSpPr>
        <p:spPr>
          <a:xfrm>
            <a:off x="98425" y="792163"/>
            <a:ext cx="6759575" cy="6034087"/>
          </a:xfrm>
        </p:spPr>
        <p:txBody>
          <a:bodyPr/>
          <a:lstStyle/>
          <a:p>
            <a:pPr marL="457200" indent="-457200"/>
            <a:r>
              <a:rPr lang="en-GB" sz="1400" dirty="0" smtClean="0"/>
              <a:t>Root sequence: A sequence whose type is identical to that of the MRCA. In the binary infinite-sites model representation of variation, this corresponds to a sequence whose type is all zeros and can be used to define which type is represented as 0, which as 1, at each mutation.</a:t>
            </a:r>
          </a:p>
          <a:p>
            <a:pPr marL="457200" indent="-457200"/>
            <a:r>
              <a:rPr lang="en-GB" sz="1400" dirty="0" smtClean="0"/>
              <a:t>Segregating site: a mutation seen in some, but not all, members of a sample of size </a:t>
            </a:r>
            <a:r>
              <a:rPr lang="en-GB" sz="1400" i="1" dirty="0" smtClean="0"/>
              <a:t>n</a:t>
            </a:r>
          </a:p>
          <a:p>
            <a:pPr marL="457200" indent="-457200"/>
            <a:r>
              <a:rPr lang="en-GB" sz="1400" dirty="0" smtClean="0"/>
              <a:t>Time to the most recent common ancestor (TMRCA): the time back at which the MRCA lived</a:t>
            </a:r>
          </a:p>
          <a:p>
            <a:pPr marL="457200" indent="-457200"/>
            <a:r>
              <a:rPr lang="en-GB" sz="1400" dirty="0" err="1" smtClean="0"/>
              <a:t>Unrooted</a:t>
            </a:r>
            <a:r>
              <a:rPr lang="en-GB" sz="1400" dirty="0" smtClean="0"/>
              <a:t> tree. A graphical object representing the relationships among a sample of sequences, with nodes representing  sequences and mutations along edges. The type of the ancestor to the sequences does not need to be known.</a:t>
            </a:r>
          </a:p>
          <a:p>
            <a:pPr marL="457200" indent="-457200"/>
            <a:r>
              <a:rPr lang="en-GB" sz="1400" dirty="0" smtClean="0"/>
              <a:t>Watterson’s estimator: A moment-based estimator of the population scaled mutation rate, based on the number of observed segregating sites in a sample of size </a:t>
            </a:r>
            <a:r>
              <a:rPr lang="en-GB" sz="1400" i="1" dirty="0" smtClean="0"/>
              <a:t>n</a:t>
            </a:r>
            <a:r>
              <a:rPr lang="en-GB" sz="1400" dirty="0" smtClean="0"/>
              <a:t>.</a:t>
            </a:r>
          </a:p>
        </p:txBody>
      </p:sp>
      <p:sp>
        <p:nvSpPr>
          <p:cNvPr id="40" name="Rectangle 39"/>
          <p:cNvSpPr/>
          <p:nvPr/>
        </p:nvSpPr>
        <p:spPr>
          <a:xfrm>
            <a:off x="1571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42900" y="-407988"/>
            <a:ext cx="6172200" cy="1524001"/>
          </a:xfrm>
        </p:spPr>
        <p:txBody>
          <a:bodyPr/>
          <a:lstStyle/>
          <a:p>
            <a:r>
              <a:rPr lang="en-GB" smtClean="0"/>
              <a:t>Looking back in time</a:t>
            </a:r>
          </a:p>
        </p:txBody>
      </p:sp>
      <p:sp>
        <p:nvSpPr>
          <p:cNvPr id="37891" name="Content Placeholder 2"/>
          <p:cNvSpPr>
            <a:spLocks noGrp="1"/>
          </p:cNvSpPr>
          <p:nvPr>
            <p:ph idx="1"/>
          </p:nvPr>
        </p:nvSpPr>
        <p:spPr>
          <a:xfrm>
            <a:off x="342900" y="684213"/>
            <a:ext cx="6172200" cy="6034087"/>
          </a:xfrm>
        </p:spPr>
        <p:txBody>
          <a:bodyPr/>
          <a:lstStyle/>
          <a:p>
            <a:r>
              <a:rPr lang="en-GB" sz="2400" dirty="0" smtClean="0"/>
              <a:t>We seek to understand the distribution of the relationships among individuals (haplotypes) backward in time</a:t>
            </a:r>
          </a:p>
          <a:p>
            <a:pPr lvl="1"/>
            <a:r>
              <a:rPr lang="en-GB" sz="2400" dirty="0" smtClean="0"/>
              <a:t>Why? Our DNA today is inherited from our ancestors</a:t>
            </a:r>
          </a:p>
          <a:p>
            <a:pPr lvl="1"/>
            <a:r>
              <a:rPr lang="en-GB" sz="2400" dirty="0" smtClean="0"/>
              <a:t>Looking at only “real” ancestors means we don’t have to keep track of the entire population</a:t>
            </a:r>
          </a:p>
          <a:p>
            <a:r>
              <a:rPr lang="en-GB" sz="2400" dirty="0" smtClean="0"/>
              <a:t>Given there are </a:t>
            </a:r>
            <a:r>
              <a:rPr lang="en-GB" sz="2400" i="1" dirty="0" err="1" smtClean="0"/>
              <a:t>i</a:t>
            </a:r>
            <a:r>
              <a:rPr lang="en-GB" sz="2400" dirty="0" smtClean="0"/>
              <a:t> </a:t>
            </a:r>
            <a:r>
              <a:rPr lang="en-GB" sz="2400" i="1" dirty="0" smtClean="0"/>
              <a:t>ancestral lineages</a:t>
            </a:r>
            <a:r>
              <a:rPr lang="en-GB" sz="2400" dirty="0" smtClean="0"/>
              <a:t> at generation </a:t>
            </a:r>
            <a:r>
              <a:rPr lang="en-GB" sz="2400" i="1" dirty="0" smtClean="0"/>
              <a:t>k</a:t>
            </a:r>
            <a:r>
              <a:rPr lang="en-GB" sz="2400" dirty="0" smtClean="0"/>
              <a:t>+1, </a:t>
            </a:r>
            <a:r>
              <a:rPr lang="en-GB" sz="2400" b="1" dirty="0" smtClean="0"/>
              <a:t>define</a:t>
            </a:r>
            <a:r>
              <a:rPr lang="en-GB" sz="2400" dirty="0" smtClean="0"/>
              <a:t> </a:t>
            </a:r>
            <a:r>
              <a:rPr lang="en-GB" sz="2400" i="1" dirty="0" err="1" smtClean="0"/>
              <a:t>p</a:t>
            </a:r>
            <a:r>
              <a:rPr lang="en-GB" sz="2400" i="1" baseline="-25000" dirty="0" err="1" smtClean="0"/>
              <a:t>ij</a:t>
            </a:r>
            <a:r>
              <a:rPr lang="en-GB" sz="2400" dirty="0" smtClean="0"/>
              <a:t> as the probability there are </a:t>
            </a:r>
            <a:r>
              <a:rPr lang="en-GB" sz="2400" i="1" dirty="0" smtClean="0"/>
              <a:t>j</a:t>
            </a:r>
            <a:r>
              <a:rPr lang="en-GB" sz="2400" dirty="0" smtClean="0"/>
              <a:t> parents in generation </a:t>
            </a:r>
            <a:r>
              <a:rPr lang="en-GB" sz="2400" i="1" dirty="0" smtClean="0"/>
              <a:t>k</a:t>
            </a:r>
            <a:r>
              <a:rPr lang="en-GB" sz="2400" dirty="0" smtClean="0"/>
              <a:t>, </a:t>
            </a:r>
            <a:r>
              <a:rPr lang="en-GB" sz="2400" i="1" dirty="0" smtClean="0"/>
              <a:t>j</a:t>
            </a:r>
            <a:r>
              <a:rPr lang="en-GB" sz="2400" dirty="0" smtClean="0"/>
              <a:t>=1,2,...,</a:t>
            </a:r>
            <a:r>
              <a:rPr lang="en-GB" sz="2400" i="1" dirty="0" err="1" smtClean="0"/>
              <a:t>i</a:t>
            </a:r>
            <a:endParaRPr lang="en-GB" sz="2400" i="1" dirty="0" smtClean="0"/>
          </a:p>
          <a:p>
            <a:r>
              <a:rPr lang="en-GB" sz="2400" dirty="0" smtClean="0"/>
              <a:t>Our “roadmap” is to proceed as follows:</a:t>
            </a:r>
          </a:p>
          <a:p>
            <a:pPr lvl="1"/>
            <a:r>
              <a:rPr lang="en-GB" sz="2000" dirty="0" smtClean="0"/>
              <a:t>We characterise </a:t>
            </a:r>
            <a:r>
              <a:rPr lang="en-GB" sz="2000" i="1" dirty="0" err="1" smtClean="0"/>
              <a:t>p</a:t>
            </a:r>
            <a:r>
              <a:rPr lang="en-GB" sz="2000" i="1" baseline="-25000" dirty="0" err="1" smtClean="0"/>
              <a:t>ij</a:t>
            </a:r>
            <a:r>
              <a:rPr lang="en-GB" sz="2000" i="1" baseline="-25000" dirty="0" smtClean="0"/>
              <a:t> </a:t>
            </a:r>
            <a:endParaRPr lang="en-GB" sz="2000" dirty="0" smtClean="0"/>
          </a:p>
          <a:p>
            <a:pPr lvl="1"/>
            <a:r>
              <a:rPr lang="en-GB" sz="2000" dirty="0" smtClean="0"/>
              <a:t>We assume </a:t>
            </a:r>
            <a:r>
              <a:rPr lang="en-GB" sz="2000" i="1" dirty="0" smtClean="0"/>
              <a:t>M</a:t>
            </a:r>
            <a:r>
              <a:rPr lang="en-GB" sz="2000" dirty="0" smtClean="0"/>
              <a:t> is large compared to </a:t>
            </a:r>
            <a:r>
              <a:rPr lang="en-GB" sz="2000" i="1" dirty="0" err="1" smtClean="0"/>
              <a:t>i</a:t>
            </a:r>
            <a:endParaRPr lang="en-GB" sz="2000" i="1" dirty="0" smtClean="0"/>
          </a:p>
          <a:p>
            <a:pPr lvl="1"/>
            <a:r>
              <a:rPr lang="en-GB" sz="2000" dirty="0" smtClean="0"/>
              <a:t>This means the population size is big compared to a sample we take from it</a:t>
            </a:r>
          </a:p>
          <a:p>
            <a:pPr lvl="1"/>
            <a:r>
              <a:rPr lang="en-GB" sz="2000" dirty="0" smtClean="0"/>
              <a:t>In this setting, we use </a:t>
            </a:r>
            <a:r>
              <a:rPr lang="en-GB" sz="2000" i="1" dirty="0" err="1" smtClean="0"/>
              <a:t>p</a:t>
            </a:r>
            <a:r>
              <a:rPr lang="en-GB" sz="2000" i="1" baseline="-25000" dirty="0" err="1" smtClean="0"/>
              <a:t>ij</a:t>
            </a:r>
            <a:r>
              <a:rPr lang="en-GB" sz="2000" i="1" baseline="-25000" dirty="0" smtClean="0"/>
              <a:t> </a:t>
            </a:r>
            <a:r>
              <a:rPr lang="en-GB" sz="2000" dirty="0" smtClean="0"/>
              <a:t>to approximate the distribution of the </a:t>
            </a:r>
            <a:r>
              <a:rPr lang="en-GB" sz="2000" i="1" dirty="0" smtClean="0"/>
              <a:t>total</a:t>
            </a:r>
            <a:r>
              <a:rPr lang="en-GB" sz="2000" dirty="0" smtClean="0"/>
              <a:t> time while exactly </a:t>
            </a:r>
            <a:r>
              <a:rPr lang="en-GB" sz="2000" i="1" dirty="0" err="1" smtClean="0"/>
              <a:t>i</a:t>
            </a:r>
            <a:r>
              <a:rPr lang="en-GB" sz="2000" dirty="0" smtClean="0"/>
              <a:t> ancestors remain</a:t>
            </a:r>
          </a:p>
          <a:p>
            <a:pPr lvl="1"/>
            <a:r>
              <a:rPr lang="en-GB" sz="2000" dirty="0" smtClean="0"/>
              <a:t>We rescale this time, to measure it in natural units</a:t>
            </a:r>
          </a:p>
          <a:p>
            <a:pPr lvl="1"/>
            <a:r>
              <a:rPr lang="en-GB" sz="2000" dirty="0" smtClean="0"/>
              <a:t>We show that as </a:t>
            </a:r>
            <a:r>
              <a:rPr lang="en-GB" sz="2000" i="1" dirty="0" smtClean="0"/>
              <a:t>M</a:t>
            </a:r>
            <a:r>
              <a:rPr lang="en-GB" sz="2000" dirty="0" smtClean="0"/>
              <a:t> becomes large, the whole (rescaled) backward process converges (beautifully) to a limit, called </a:t>
            </a:r>
            <a:r>
              <a:rPr lang="en-GB" sz="2000" i="1" dirty="0" smtClean="0"/>
              <a:t>the coalescent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itle 1"/>
          <p:cNvSpPr>
            <a:spLocks noGrp="1"/>
          </p:cNvSpPr>
          <p:nvPr>
            <p:ph type="title"/>
          </p:nvPr>
        </p:nvSpPr>
        <p:spPr/>
        <p:txBody>
          <a:bodyPr/>
          <a:lstStyle/>
          <a:p>
            <a:r>
              <a:rPr lang="en-GB" smtClean="0"/>
              <a:t>Example: two lineages</a:t>
            </a:r>
          </a:p>
        </p:txBody>
      </p:sp>
      <p:sp>
        <p:nvSpPr>
          <p:cNvPr id="6150" name="Content Placeholder 2"/>
          <p:cNvSpPr>
            <a:spLocks noGrp="1"/>
          </p:cNvSpPr>
          <p:nvPr>
            <p:ph idx="1"/>
          </p:nvPr>
        </p:nvSpPr>
        <p:spPr>
          <a:xfrm>
            <a:off x="342900" y="1763713"/>
            <a:ext cx="6172200" cy="6034087"/>
          </a:xfrm>
        </p:spPr>
        <p:txBody>
          <a:bodyPr/>
          <a:lstStyle/>
          <a:p>
            <a:r>
              <a:rPr lang="en-GB" sz="2400" dirty="0" smtClean="0"/>
              <a:t>Suppose we have two ancestors in generation </a:t>
            </a:r>
            <a:r>
              <a:rPr lang="en-GB" sz="2400" i="1" dirty="0" smtClean="0"/>
              <a:t>k</a:t>
            </a:r>
            <a:r>
              <a:rPr lang="en-GB" sz="2400" dirty="0" smtClean="0"/>
              <a:t>+1. Then in generation </a:t>
            </a:r>
            <a:r>
              <a:rPr lang="en-GB" sz="2400" i="1" dirty="0" smtClean="0"/>
              <a:t>k</a:t>
            </a:r>
            <a:r>
              <a:rPr lang="en-GB" sz="2400" dirty="0" smtClean="0"/>
              <a:t> there are 1 or 2 ancestors:</a:t>
            </a:r>
          </a:p>
          <a:p>
            <a:pPr>
              <a:buFont typeface="Arial" charset="0"/>
              <a:buNone/>
            </a:pPr>
            <a:endParaRPr lang="en-GB" sz="2400" dirty="0" smtClean="0"/>
          </a:p>
          <a:p>
            <a:endParaRPr lang="en-GB" sz="2400" dirty="0" smtClean="0"/>
          </a:p>
          <a:p>
            <a:pPr>
              <a:buFont typeface="Arial" charset="0"/>
              <a:buNone/>
            </a:pPr>
            <a:endParaRPr lang="en-GB" sz="2400" dirty="0" smtClean="0"/>
          </a:p>
          <a:p>
            <a:r>
              <a:rPr lang="en-GB" sz="2400" dirty="0" smtClean="0"/>
              <a:t>Generations are independent</a:t>
            </a:r>
          </a:p>
          <a:p>
            <a:r>
              <a:rPr lang="en-GB" sz="2400" dirty="0" smtClean="0"/>
              <a:t>Define </a:t>
            </a:r>
            <a:r>
              <a:rPr lang="en-GB" sz="2400" dirty="0" smtClean="0">
                <a:latin typeface="Symbol" pitchFamily="18" charset="2"/>
              </a:rPr>
              <a:t>t</a:t>
            </a:r>
            <a:r>
              <a:rPr lang="en-GB" sz="2400" baseline="-25000" dirty="0" smtClean="0"/>
              <a:t>2</a:t>
            </a:r>
            <a:r>
              <a:rPr lang="en-GB" sz="2400" dirty="0" smtClean="0"/>
              <a:t> as the time until a</a:t>
            </a:r>
          </a:p>
          <a:p>
            <a:pPr>
              <a:buFont typeface="Arial" charset="0"/>
              <a:buNone/>
            </a:pPr>
            <a:r>
              <a:rPr lang="en-GB" sz="2400" dirty="0" smtClean="0"/>
              <a:t>coalescence event occurs, then</a:t>
            </a:r>
          </a:p>
          <a:p>
            <a:pPr>
              <a:buFont typeface="Arial" charset="0"/>
              <a:buNone/>
            </a:pPr>
            <a:endParaRPr lang="en-GB" sz="2400" dirty="0" smtClean="0"/>
          </a:p>
          <a:p>
            <a:pPr>
              <a:buFont typeface="Arial" charset="0"/>
              <a:buNone/>
            </a:pPr>
            <a:endParaRPr lang="en-GB" sz="2400" dirty="0" smtClean="0"/>
          </a:p>
          <a:p>
            <a:r>
              <a:rPr lang="en-GB" sz="2400" dirty="0" smtClean="0"/>
              <a:t>Obviously, this is geometric . What happens if </a:t>
            </a:r>
            <a:r>
              <a:rPr lang="en-GB" sz="2400" i="1" dirty="0" smtClean="0"/>
              <a:t>M</a:t>
            </a:r>
            <a:r>
              <a:rPr lang="en-GB" sz="2400" dirty="0" smtClean="0"/>
              <a:t> is very large? Note the mean time</a:t>
            </a:r>
            <a:endParaRPr lang="en-GB" sz="2400" i="1" dirty="0" smtClean="0"/>
          </a:p>
          <a:p>
            <a:r>
              <a:rPr lang="en-GB" sz="2400" dirty="0" smtClean="0"/>
              <a:t>If we measure time in units of </a:t>
            </a:r>
            <a:r>
              <a:rPr lang="en-GB" sz="2400" i="1" dirty="0" smtClean="0"/>
              <a:t>M</a:t>
            </a:r>
            <a:r>
              <a:rPr lang="en-GB" sz="2400" dirty="0" smtClean="0"/>
              <a:t> generations, the mean time is 1; independent of </a:t>
            </a:r>
            <a:r>
              <a:rPr lang="en-GB" sz="2400" i="1" dirty="0" smtClean="0"/>
              <a:t>M. </a:t>
            </a:r>
            <a:r>
              <a:rPr lang="en-GB" sz="2400" dirty="0" smtClean="0"/>
              <a:t>Proposition 1.0 shows that as </a:t>
            </a:r>
            <a:r>
              <a:rPr lang="en-GB" sz="2400" i="1" dirty="0" smtClean="0"/>
              <a:t>M</a:t>
            </a:r>
            <a:r>
              <a:rPr lang="en-GB" sz="2400" dirty="0" smtClean="0"/>
              <a:t> becomes large, this </a:t>
            </a:r>
            <a:r>
              <a:rPr lang="en-GB" sz="2400" i="1" dirty="0" smtClean="0"/>
              <a:t>rescaled</a:t>
            </a:r>
            <a:r>
              <a:rPr lang="en-GB" sz="2400" dirty="0" smtClean="0"/>
              <a:t> time has an </a:t>
            </a:r>
            <a:r>
              <a:rPr lang="en-GB" sz="2400" dirty="0" err="1" smtClean="0"/>
              <a:t>exp</a:t>
            </a:r>
            <a:r>
              <a:rPr lang="en-GB" sz="2400" dirty="0" smtClean="0"/>
              <a:t>(1) distribution.</a:t>
            </a:r>
            <a:endParaRPr lang="en-GB" sz="2400" i="1" dirty="0" smtClean="0"/>
          </a:p>
          <a:p>
            <a:endParaRPr lang="en-GB" dirty="0" smtClean="0"/>
          </a:p>
          <a:p>
            <a:endParaRPr lang="en-GB" dirty="0" smtClean="0"/>
          </a:p>
          <a:p>
            <a:endParaRPr lang="en-GB" dirty="0" smtClean="0"/>
          </a:p>
          <a:p>
            <a:pPr>
              <a:buFont typeface="Arial" charset="0"/>
              <a:buNone/>
            </a:pPr>
            <a:endParaRPr lang="en-GB" dirty="0" smtClean="0"/>
          </a:p>
        </p:txBody>
      </p:sp>
      <p:graphicFrame>
        <p:nvGraphicFramePr>
          <p:cNvPr id="6146" name="Object 2"/>
          <p:cNvGraphicFramePr>
            <a:graphicFrameLocks noChangeAspect="1"/>
          </p:cNvGraphicFramePr>
          <p:nvPr/>
        </p:nvGraphicFramePr>
        <p:xfrm>
          <a:off x="2133600" y="3059113"/>
          <a:ext cx="2182813" cy="1020762"/>
        </p:xfrm>
        <a:graphic>
          <a:graphicData uri="http://schemas.openxmlformats.org/presentationml/2006/ole">
            <mc:AlternateContent xmlns:mc="http://schemas.openxmlformats.org/markup-compatibility/2006">
              <mc:Choice xmlns:v="urn:schemas-microsoft-com:vml" Requires="v">
                <p:oleObj spid="_x0000_s97534" name="Equation" r:id="rId3" imgW="977760" imgH="457200" progId="Equation.3">
                  <p:embed/>
                </p:oleObj>
              </mc:Choice>
              <mc:Fallback>
                <p:oleObj name="Equation" r:id="rId3" imgW="977760" imgH="457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059113"/>
                        <a:ext cx="2182813" cy="1020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a:off x="4721225" y="31194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73688" y="31194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19800" y="31194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21225" y="35639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73688" y="35639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19800" y="35639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724400" y="40084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75275" y="40084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021388" y="40084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721225" y="48974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73688" y="48974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019800" y="48974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21225" y="44529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373688" y="44529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019800" y="44529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21225" y="53419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73688" y="53419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019800" y="5341938"/>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948238" y="3119438"/>
            <a:ext cx="62230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V="1">
            <a:off x="5348288" y="3341688"/>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10800000">
            <a:off x="4948238" y="3563938"/>
            <a:ext cx="62230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10800000">
            <a:off x="5570538" y="3563938"/>
            <a:ext cx="66675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6200000" flipV="1">
            <a:off x="5348288" y="4230688"/>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6200000" flipV="1">
            <a:off x="6015038" y="4230688"/>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948238" y="4452938"/>
            <a:ext cx="62230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16200000" flipV="1">
            <a:off x="6015038" y="4675188"/>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6200000" flipV="1">
            <a:off x="4725988" y="5119688"/>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5400000" flipH="1" flipV="1">
            <a:off x="6015038" y="5119688"/>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3644900" y="3360738"/>
            <a:ext cx="1368425"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292600" y="4008438"/>
            <a:ext cx="1223963" cy="215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6147" name="Object 3"/>
          <p:cNvGraphicFramePr>
            <a:graphicFrameLocks noChangeAspect="1"/>
          </p:cNvGraphicFramePr>
          <p:nvPr/>
        </p:nvGraphicFramePr>
        <p:xfrm>
          <a:off x="1268413" y="5651500"/>
          <a:ext cx="4391025" cy="884238"/>
        </p:xfrm>
        <a:graphic>
          <a:graphicData uri="http://schemas.openxmlformats.org/presentationml/2006/ole">
            <mc:AlternateContent xmlns:mc="http://schemas.openxmlformats.org/markup-compatibility/2006">
              <mc:Choice xmlns:v="urn:schemas-microsoft-com:vml" Requires="v">
                <p:oleObj spid="_x0000_s97535" name="Equation" r:id="rId5" imgW="2336760" imgH="469800" progId="Equation.3">
                  <p:embed/>
                </p:oleObj>
              </mc:Choice>
              <mc:Fallback>
                <p:oleObj name="Equation" r:id="rId5" imgW="2336760" imgH="4698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8413" y="5651500"/>
                        <a:ext cx="4391025" cy="884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6"/>
          <p:cNvGraphicFramePr>
            <a:graphicFrameLocks noChangeAspect="1"/>
          </p:cNvGraphicFramePr>
          <p:nvPr/>
        </p:nvGraphicFramePr>
        <p:xfrm>
          <a:off x="5300663" y="6831013"/>
          <a:ext cx="1312862" cy="404812"/>
        </p:xfrm>
        <a:graphic>
          <a:graphicData uri="http://schemas.openxmlformats.org/presentationml/2006/ole">
            <mc:AlternateContent xmlns:mc="http://schemas.openxmlformats.org/markup-compatibility/2006">
              <mc:Choice xmlns:v="urn:schemas-microsoft-com:vml" Requires="v">
                <p:oleObj spid="_x0000_s97536" name="Equation" r:id="rId7" imgW="698400" imgH="215640" progId="Equation.3">
                  <p:embed/>
                </p:oleObj>
              </mc:Choice>
              <mc:Fallback>
                <p:oleObj name="Equation" r:id="rId7" imgW="698400" imgH="21564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0663" y="6831013"/>
                        <a:ext cx="1312862" cy="404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1"/>
          <p:cNvSpPr>
            <a:spLocks noGrp="1"/>
          </p:cNvSpPr>
          <p:nvPr>
            <p:ph type="title"/>
          </p:nvPr>
        </p:nvSpPr>
        <p:spPr>
          <a:xfrm>
            <a:off x="342900" y="-323850"/>
            <a:ext cx="6172200" cy="1524000"/>
          </a:xfrm>
        </p:spPr>
        <p:txBody>
          <a:bodyPr/>
          <a:lstStyle/>
          <a:p>
            <a:r>
              <a:rPr lang="en-GB" smtClean="0"/>
              <a:t>Example: two lineages</a:t>
            </a:r>
          </a:p>
        </p:txBody>
      </p:sp>
      <p:sp>
        <p:nvSpPr>
          <p:cNvPr id="7172" name="Content Placeholder 2"/>
          <p:cNvSpPr>
            <a:spLocks noGrp="1"/>
          </p:cNvSpPr>
          <p:nvPr>
            <p:ph idx="1"/>
          </p:nvPr>
        </p:nvSpPr>
        <p:spPr>
          <a:xfrm>
            <a:off x="342900" y="1763713"/>
            <a:ext cx="6172200" cy="6034087"/>
          </a:xfrm>
        </p:spPr>
        <p:txBody>
          <a:bodyPr/>
          <a:lstStyle/>
          <a:p>
            <a:pPr>
              <a:buFont typeface="Arial" charset="0"/>
              <a:buNone/>
            </a:pPr>
            <a:endParaRPr lang="en-GB" smtClean="0"/>
          </a:p>
          <a:p>
            <a:endParaRPr lang="en-GB" smtClean="0"/>
          </a:p>
          <a:p>
            <a:endParaRPr lang="en-GB" smtClean="0"/>
          </a:p>
          <a:p>
            <a:pPr>
              <a:buFont typeface="Arial" charset="0"/>
              <a:buNone/>
            </a:pPr>
            <a:endParaRPr lang="en-GB" smtClean="0"/>
          </a:p>
        </p:txBody>
      </p:sp>
      <p:graphicFrame>
        <p:nvGraphicFramePr>
          <p:cNvPr id="7170" name="Object 3"/>
          <p:cNvGraphicFramePr>
            <a:graphicFrameLocks noChangeAspect="1"/>
          </p:cNvGraphicFramePr>
          <p:nvPr/>
        </p:nvGraphicFramePr>
        <p:xfrm>
          <a:off x="868363" y="3973513"/>
          <a:ext cx="4819650" cy="3530600"/>
        </p:xfrm>
        <a:graphic>
          <a:graphicData uri="http://schemas.openxmlformats.org/presentationml/2006/ole">
            <mc:AlternateContent xmlns:mc="http://schemas.openxmlformats.org/markup-compatibility/2006">
              <mc:Choice xmlns:v="urn:schemas-microsoft-com:vml" Requires="v">
                <p:oleObj spid="_x0000_s98391" name="Equation" r:id="rId3" imgW="2565360" imgH="1879560" progId="Equation.3">
                  <p:embed/>
                </p:oleObj>
              </mc:Choice>
              <mc:Fallback>
                <p:oleObj name="Equation" r:id="rId3" imgW="2565360" imgH="187956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363" y="3973513"/>
                        <a:ext cx="4819650" cy="353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Rectangle 39"/>
          <p:cNvSpPr/>
          <p:nvPr/>
        </p:nvSpPr>
        <p:spPr>
          <a:xfrm>
            <a:off x="271463" y="1060450"/>
            <a:ext cx="6357937" cy="3170238"/>
          </a:xfrm>
          <a:prstGeom prst="rect">
            <a:avLst/>
          </a:prstGeom>
        </p:spPr>
        <p:txBody>
          <a:bodyPr>
            <a:spAutoFit/>
          </a:bodyPr>
          <a:lstStyle/>
          <a:p>
            <a:pPr>
              <a:defRPr/>
            </a:pPr>
            <a:r>
              <a:rPr lang="en-GB" sz="2000" i="1" dirty="0">
                <a:latin typeface="+mn-lt"/>
              </a:rPr>
              <a:t>Proposition 1.0</a:t>
            </a:r>
            <a:endParaRPr lang="en-GB" sz="2000" dirty="0">
              <a:latin typeface="+mn-lt"/>
            </a:endParaRPr>
          </a:p>
          <a:p>
            <a:pPr>
              <a:defRPr/>
            </a:pPr>
            <a:r>
              <a:rPr lang="en-GB" sz="2000" dirty="0">
                <a:latin typeface="+mn-lt"/>
              </a:rPr>
              <a:t>In a Wright-Fisher model with population size </a:t>
            </a:r>
            <a:r>
              <a:rPr lang="en-GB" sz="2000" i="1" dirty="0">
                <a:latin typeface="+mn-lt"/>
              </a:rPr>
              <a:t>M</a:t>
            </a:r>
            <a:r>
              <a:rPr lang="en-GB" sz="2000" dirty="0">
                <a:latin typeface="+mn-lt"/>
              </a:rPr>
              <a:t>, for a sample of size two taken from the population define </a:t>
            </a:r>
            <a:r>
              <a:rPr lang="en-GB" sz="2000" dirty="0">
                <a:latin typeface="Symbol" pitchFamily="18" charset="2"/>
              </a:rPr>
              <a:t>t</a:t>
            </a:r>
            <a:r>
              <a:rPr lang="en-GB" sz="2000" baseline="-25000" dirty="0"/>
              <a:t>2</a:t>
            </a:r>
            <a:r>
              <a:rPr lang="en-GB" sz="2000" dirty="0"/>
              <a:t> </a:t>
            </a:r>
            <a:r>
              <a:rPr lang="en-GB" sz="2000" dirty="0">
                <a:latin typeface="+mn-lt"/>
              </a:rPr>
              <a:t>as the time back until a coalescence event occurs. Then setting </a:t>
            </a:r>
            <a:r>
              <a:rPr lang="en-GB" sz="2000" i="1" dirty="0">
                <a:latin typeface="+mn-lt"/>
              </a:rPr>
              <a:t>T</a:t>
            </a:r>
            <a:r>
              <a:rPr lang="en-GB" sz="2000" baseline="-25000" dirty="0"/>
              <a:t>2</a:t>
            </a:r>
            <a:r>
              <a:rPr lang="en-GB" sz="2000" dirty="0">
                <a:latin typeface="+mn-lt"/>
              </a:rPr>
              <a:t>=</a:t>
            </a:r>
            <a:r>
              <a:rPr lang="en-GB" sz="2000" dirty="0">
                <a:latin typeface="Symbol" pitchFamily="18" charset="2"/>
              </a:rPr>
              <a:t>t</a:t>
            </a:r>
            <a:r>
              <a:rPr lang="en-GB" sz="2000" baseline="-25000" dirty="0"/>
              <a:t>2</a:t>
            </a:r>
            <a:r>
              <a:rPr lang="en-GB" sz="2000" i="1" dirty="0"/>
              <a:t>/M </a:t>
            </a:r>
            <a:r>
              <a:rPr lang="en-GB" sz="2000" dirty="0">
                <a:latin typeface="+mn-lt"/>
              </a:rPr>
              <a:t>to measure time in units of </a:t>
            </a:r>
            <a:r>
              <a:rPr lang="en-GB" sz="2000" i="1" dirty="0">
                <a:latin typeface="+mn-lt"/>
              </a:rPr>
              <a:t>M </a:t>
            </a:r>
            <a:r>
              <a:rPr lang="en-GB" sz="2000" dirty="0">
                <a:latin typeface="+mn-lt"/>
              </a:rPr>
              <a:t>generations</a:t>
            </a:r>
            <a:r>
              <a:rPr lang="en-GB" sz="2000" dirty="0"/>
              <a:t>, </a:t>
            </a:r>
            <a:r>
              <a:rPr lang="en-GB" sz="2000" dirty="0">
                <a:latin typeface="+mj-lt"/>
              </a:rPr>
              <a:t>in the limit as </a:t>
            </a:r>
            <a:r>
              <a:rPr lang="en-GB" sz="2000" i="1" dirty="0">
                <a:latin typeface="+mj-lt"/>
              </a:rPr>
              <a:t>M</a:t>
            </a:r>
            <a:r>
              <a:rPr lang="en-GB" sz="2000" dirty="0">
                <a:latin typeface="+mj-lt"/>
              </a:rPr>
              <a:t>→∞, </a:t>
            </a:r>
            <a:r>
              <a:rPr lang="en-GB" sz="2000" i="1" dirty="0"/>
              <a:t>T</a:t>
            </a:r>
            <a:r>
              <a:rPr lang="en-GB" sz="2000" baseline="-25000" dirty="0"/>
              <a:t>2</a:t>
            </a:r>
            <a:r>
              <a:rPr lang="en-GB" sz="2000" dirty="0">
                <a:latin typeface="+mn-lt"/>
              </a:rPr>
              <a:t> has an exponential distribution:</a:t>
            </a:r>
            <a:r>
              <a:rPr lang="en-GB" sz="2000" dirty="0">
                <a:latin typeface="+mj-lt"/>
              </a:rPr>
              <a:t> </a:t>
            </a:r>
            <a:r>
              <a:rPr lang="en-GB" sz="2000" i="1" dirty="0" smtClean="0">
                <a:latin typeface="+mj-lt"/>
              </a:rPr>
              <a:t>T</a:t>
            </a:r>
            <a:r>
              <a:rPr lang="en-GB" sz="2000" baseline="-25000" dirty="0" smtClean="0">
                <a:latin typeface="+mj-lt"/>
              </a:rPr>
              <a:t>2</a:t>
            </a:r>
            <a:r>
              <a:rPr lang="en-GB" sz="2000" dirty="0" smtClean="0">
                <a:latin typeface="+mj-lt"/>
              </a:rPr>
              <a:t>~exp(1</a:t>
            </a:r>
            <a:r>
              <a:rPr lang="en-GB" sz="2000" dirty="0">
                <a:latin typeface="+mj-lt"/>
              </a:rPr>
              <a:t>).</a:t>
            </a:r>
          </a:p>
          <a:p>
            <a:pPr>
              <a:defRPr/>
            </a:pPr>
            <a:endParaRPr lang="en-GB" sz="2000" i="1" dirty="0">
              <a:latin typeface="+mj-lt"/>
            </a:endParaRPr>
          </a:p>
          <a:p>
            <a:pPr>
              <a:defRPr/>
            </a:pPr>
            <a:r>
              <a:rPr lang="en-GB" sz="2000" i="1" dirty="0">
                <a:latin typeface="+mn-lt"/>
              </a:rPr>
              <a:t>Proof</a:t>
            </a:r>
            <a:r>
              <a:rPr lang="en-GB" sz="2000" dirty="0">
                <a:latin typeface="+mn-lt"/>
              </a:rPr>
              <a:t>  From above</a:t>
            </a:r>
            <a:r>
              <a:rPr lang="en-GB" sz="2000" dirty="0" smtClean="0">
                <a:latin typeface="+mn-lt"/>
              </a:rPr>
              <a:t>:</a:t>
            </a:r>
            <a:endParaRPr lang="en-GB" sz="2000" dirty="0">
              <a:latin typeface="+mn-lt"/>
            </a:endParaRPr>
          </a:p>
          <a:p>
            <a:pPr>
              <a:defRPr/>
            </a:pPr>
            <a:endParaRPr lang="en-GB" sz="2000" dirty="0">
              <a:latin typeface="+mn-lt"/>
            </a:endParaRPr>
          </a:p>
        </p:txBody>
      </p:sp>
      <p:sp>
        <p:nvSpPr>
          <p:cNvPr id="42" name="TextBox 41"/>
          <p:cNvSpPr txBox="1"/>
          <p:nvPr/>
        </p:nvSpPr>
        <p:spPr>
          <a:xfrm>
            <a:off x="549275" y="7667625"/>
            <a:ext cx="5759450" cy="1016000"/>
          </a:xfrm>
          <a:prstGeom prst="rect">
            <a:avLst/>
          </a:prstGeom>
          <a:noFill/>
        </p:spPr>
        <p:txBody>
          <a:bodyPr>
            <a:spAutoFit/>
          </a:bodyPr>
          <a:lstStyle/>
          <a:p>
            <a:pPr>
              <a:defRPr/>
            </a:pPr>
            <a:r>
              <a:rPr lang="en-GB" sz="2000" b="1" dirty="0">
                <a:latin typeface="+mn-lt"/>
              </a:rPr>
              <a:t>Note:</a:t>
            </a:r>
            <a:r>
              <a:rPr lang="en-GB" sz="2000" dirty="0">
                <a:latin typeface="+mn-lt"/>
              </a:rPr>
              <a:t> by independence of generations, this </a:t>
            </a:r>
            <a:r>
              <a:rPr lang="en-GB" sz="2000" dirty="0" smtClean="0">
                <a:latin typeface="+mn-lt"/>
              </a:rPr>
              <a:t>extends </a:t>
            </a:r>
            <a:r>
              <a:rPr lang="en-GB" sz="2000" dirty="0">
                <a:latin typeface="+mn-lt"/>
              </a:rPr>
              <a:t>to </a:t>
            </a:r>
            <a:r>
              <a:rPr lang="en-GB" sz="2000" dirty="0" smtClean="0">
                <a:latin typeface="+mn-lt"/>
              </a:rPr>
              <a:t>give </a:t>
            </a:r>
            <a:r>
              <a:rPr lang="en-GB" sz="2000" dirty="0">
                <a:latin typeface="+mn-lt"/>
              </a:rPr>
              <a:t>the limiting time back until coalescence from any time point where we have two </a:t>
            </a:r>
            <a:r>
              <a:rPr lang="en-GB" sz="2000" i="1" dirty="0">
                <a:latin typeface="+mn-lt"/>
              </a:rPr>
              <a:t>lineages</a:t>
            </a:r>
            <a:r>
              <a:rPr lang="en-GB" sz="2000" dirty="0">
                <a:latin typeface="+mn-lt"/>
              </a:rPr>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5"/>
              <p:cNvSpPr txBox="1"/>
              <p:nvPr/>
            </p:nvSpPr>
            <p:spPr>
              <a:xfrm>
                <a:off x="503675" y="1932452"/>
                <a:ext cx="5516370" cy="6463308"/>
              </a:xfrm>
              <a:prstGeom prst="rect">
                <a:avLst/>
              </a:prstGeom>
              <a:noFill/>
            </p:spPr>
            <p:txBody>
              <a:bodyPr wrap="square" rtlCol="0">
                <a:spAutoFit/>
              </a:bodyPr>
              <a:lstStyle/>
              <a:p>
                <a:r>
                  <a:rPr lang="en-GB" dirty="0" smtClean="0"/>
                  <a:t>On the previous slide we needed the </a:t>
                </a:r>
                <a:r>
                  <a:rPr lang="en-GB" b="1" dirty="0" smtClean="0"/>
                  <a:t>fact </a:t>
                </a:r>
                <a:r>
                  <a:rPr lang="en-GB" dirty="0" smtClean="0"/>
                  <a:t>(no proof needed for this course, but we do need to remember it for this and one other proof) that as </a:t>
                </a:r>
                <a14:m>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ea typeface="Cambria Math" panose="02040503050406030204" pitchFamily="18" charset="0"/>
                      </a:rPr>
                      <m:t>→∞</m:t>
                    </m:r>
                  </m:oMath>
                </a14:m>
                <a:r>
                  <a:rPr lang="en-GB" dirty="0" smtClean="0"/>
                  <a:t> and for real </a:t>
                </a:r>
                <a14:m>
                  <m:oMath xmlns:m="http://schemas.openxmlformats.org/officeDocument/2006/math">
                    <m:r>
                      <a:rPr lang="en-GB" b="0" i="1" smtClean="0">
                        <a:latin typeface="Cambria Math" panose="02040503050406030204" pitchFamily="18" charset="0"/>
                      </a:rPr>
                      <m:t>𝑥</m:t>
                    </m:r>
                  </m:oMath>
                </a14:m>
                <a:r>
                  <a:rPr lang="en-GB" dirty="0" smtClean="0"/>
                  <a:t>:</a:t>
                </a:r>
              </a:p>
              <a:p>
                <a:endParaRPr lang="en-GB" dirty="0"/>
              </a:p>
              <a:p>
                <a:endParaRPr lang="en-GB" dirty="0" smtClean="0"/>
              </a:p>
              <a:p>
                <a:endParaRPr lang="en-GB" dirty="0"/>
              </a:p>
              <a:p>
                <a:endParaRPr lang="en-GB" dirty="0" smtClean="0"/>
              </a:p>
              <a:p>
                <a:r>
                  <a:rPr lang="en-GB" dirty="0" smtClean="0"/>
                  <a:t>Set </a:t>
                </a:r>
                <a14:m>
                  <m:oMath xmlns:m="http://schemas.openxmlformats.org/officeDocument/2006/math">
                    <m:r>
                      <a:rPr lang="en-GB" b="0" i="1" smtClean="0">
                        <a:latin typeface="Cambria Math" panose="02040503050406030204" pitchFamily="18" charset="0"/>
                      </a:rPr>
                      <m:t>𝑥</m:t>
                    </m:r>
                    <m:r>
                      <a:rPr lang="en-GB" b="0" i="1" smtClean="0">
                        <a:latin typeface="Cambria Math" panose="02040503050406030204" pitchFamily="18" charset="0"/>
                      </a:rPr>
                      <m:t>=−</m:t>
                    </m:r>
                    <m:r>
                      <a:rPr lang="en-GB" b="0" i="1" smtClean="0">
                        <a:latin typeface="Cambria Math" panose="02040503050406030204" pitchFamily="18" charset="0"/>
                      </a:rPr>
                      <m:t>𝑡</m:t>
                    </m:r>
                  </m:oMath>
                </a14:m>
                <a:r>
                  <a:rPr lang="en-GB" dirty="0" smtClean="0"/>
                  <a:t> (fixed) and </a:t>
                </a:r>
                <a14:m>
                  <m:oMath xmlns:m="http://schemas.openxmlformats.org/officeDocument/2006/math">
                    <m:r>
                      <a:rPr lang="en-GB" b="0" i="1" smtClean="0">
                        <a:latin typeface="Cambria Math" panose="02040503050406030204" pitchFamily="18" charset="0"/>
                      </a:rPr>
                      <m:t>𝑛</m:t>
                    </m:r>
                    <m:r>
                      <a:rPr lang="en-GB" b="0" i="1" smtClean="0">
                        <a:latin typeface="Cambria Math" panose="02040503050406030204" pitchFamily="18" charset="0"/>
                      </a:rPr>
                      <m:t>=</m:t>
                    </m:r>
                    <m:r>
                      <a:rPr lang="en-GB" b="0" i="1" smtClean="0">
                        <a:latin typeface="Cambria Math" panose="02040503050406030204" pitchFamily="18" charset="0"/>
                      </a:rPr>
                      <m:t>𝑀𝑡</m:t>
                    </m:r>
                    <m:r>
                      <a:rPr lang="en-GB" i="1">
                        <a:latin typeface="Cambria Math" panose="02040503050406030204" pitchFamily="18" charset="0"/>
                        <a:ea typeface="Cambria Math" panose="02040503050406030204" pitchFamily="18" charset="0"/>
                      </a:rPr>
                      <m:t>→∞</m:t>
                    </m:r>
                  </m:oMath>
                </a14:m>
                <a:r>
                  <a:rPr lang="en-GB" dirty="0" smtClean="0"/>
                  <a:t> as </a:t>
                </a:r>
                <a14:m>
                  <m:oMath xmlns:m="http://schemas.openxmlformats.org/officeDocument/2006/math">
                    <m:r>
                      <a:rPr lang="en-GB" b="0" i="1" smtClean="0">
                        <a:latin typeface="Cambria Math" panose="02040503050406030204" pitchFamily="18" charset="0"/>
                      </a:rPr>
                      <m:t>𝑀</m:t>
                    </m:r>
                    <m:r>
                      <a:rPr lang="en-GB" i="1">
                        <a:latin typeface="Cambria Math" panose="02040503050406030204" pitchFamily="18" charset="0"/>
                        <a:ea typeface="Cambria Math" panose="02040503050406030204" pitchFamily="18" charset="0"/>
                      </a:rPr>
                      <m:t>→∞</m:t>
                    </m:r>
                  </m:oMath>
                </a14:m>
                <a:r>
                  <a:rPr lang="en-GB" dirty="0" smtClean="0"/>
                  <a:t> and apply this fact to give, that as </a:t>
                </a:r>
                <a14:m>
                  <m:oMath xmlns:m="http://schemas.openxmlformats.org/officeDocument/2006/math">
                    <m:r>
                      <a:rPr lang="en-GB" i="1">
                        <a:latin typeface="Cambria Math" panose="02040503050406030204" pitchFamily="18" charset="0"/>
                      </a:rPr>
                      <m:t>𝑀</m:t>
                    </m:r>
                    <m:r>
                      <a:rPr lang="en-GB" i="1">
                        <a:latin typeface="Cambria Math" panose="02040503050406030204" pitchFamily="18" charset="0"/>
                        <a:ea typeface="Cambria Math" panose="02040503050406030204" pitchFamily="18" charset="0"/>
                      </a:rPr>
                      <m:t>→∞ </m:t>
                    </m:r>
                  </m:oMath>
                </a14:m>
                <a:r>
                  <a:rPr lang="en-GB" dirty="0" smtClean="0"/>
                  <a:t>:</a:t>
                </a:r>
              </a:p>
              <a:p>
                <a:endParaRPr lang="en-GB" dirty="0"/>
              </a:p>
              <a:p>
                <a:endParaRPr lang="en-GB" dirty="0" smtClean="0"/>
              </a:p>
              <a:p>
                <a:endParaRPr lang="en-GB" dirty="0"/>
              </a:p>
              <a:p>
                <a:endParaRPr lang="en-GB" dirty="0" smtClean="0"/>
              </a:p>
              <a:p>
                <a:endParaRPr lang="en-GB" dirty="0"/>
              </a:p>
              <a:p>
                <a:endParaRPr lang="en-GB" dirty="0" smtClean="0"/>
              </a:p>
              <a:p>
                <a:endParaRPr lang="en-GB" dirty="0"/>
              </a:p>
              <a:p>
                <a:r>
                  <a:rPr lang="en-GB" dirty="0" smtClean="0"/>
                  <a:t>In fact we can generalise this result so for any number </a:t>
                </a:r>
                <a14:m>
                  <m:oMath xmlns:m="http://schemas.openxmlformats.org/officeDocument/2006/math">
                    <m:r>
                      <a:rPr lang="en-GB" i="1" dirty="0" smtClean="0">
                        <a:latin typeface="Cambria Math" panose="02040503050406030204" pitchFamily="18" charset="0"/>
                      </a:rPr>
                      <m:t>𝑞</m:t>
                    </m:r>
                  </m:oMath>
                </a14:m>
                <a:r>
                  <a:rPr lang="en-GB" dirty="0" smtClean="0"/>
                  <a:t> and </a:t>
                </a:r>
                <a14:m>
                  <m:oMath xmlns:m="http://schemas.openxmlformats.org/officeDocument/2006/math">
                    <m:r>
                      <a:rPr lang="en-GB" i="1" dirty="0" smtClean="0">
                        <a:latin typeface="Cambria Math" panose="02040503050406030204" pitchFamily="18" charset="0"/>
                      </a:rPr>
                      <m:t>𝑡</m:t>
                    </m:r>
                    <m:r>
                      <a:rPr lang="en-GB" i="1" dirty="0" smtClean="0">
                        <a:latin typeface="Cambria Math" panose="02040503050406030204" pitchFamily="18" charset="0"/>
                      </a:rPr>
                      <m:t>&gt;0</m:t>
                    </m:r>
                  </m:oMath>
                </a14:m>
                <a:r>
                  <a:rPr lang="en-GB" dirty="0" smtClean="0"/>
                  <a:t> and introducing an error term, then setting now </a:t>
                </a:r>
                <a14:m>
                  <m:oMath xmlns:m="http://schemas.openxmlformats.org/officeDocument/2006/math">
                    <m:r>
                      <a:rPr lang="en-GB" i="1">
                        <a:latin typeface="Cambria Math" panose="02040503050406030204" pitchFamily="18" charset="0"/>
                      </a:rPr>
                      <m:t>𝑥</m:t>
                    </m:r>
                    <m:r>
                      <a:rPr lang="en-GB" i="1">
                        <a:latin typeface="Cambria Math" panose="02040503050406030204" pitchFamily="18" charset="0"/>
                      </a:rPr>
                      <m:t>=−</m:t>
                    </m:r>
                    <m:r>
                      <a:rPr lang="en-GB" b="0" i="1" smtClean="0">
                        <a:latin typeface="Cambria Math" panose="02040503050406030204" pitchFamily="18" charset="0"/>
                      </a:rPr>
                      <m:t>𝑞</m:t>
                    </m:r>
                    <m:r>
                      <a:rPr lang="en-GB" i="1">
                        <a:latin typeface="Cambria Math" panose="02040503050406030204" pitchFamily="18" charset="0"/>
                      </a:rPr>
                      <m:t>𝑡</m:t>
                    </m:r>
                  </m:oMath>
                </a14:m>
                <a:r>
                  <a:rPr lang="en-GB" dirty="0"/>
                  <a:t> </a:t>
                </a:r>
                <a:r>
                  <a:rPr lang="en-GB" dirty="0" smtClean="0"/>
                  <a:t>and </a:t>
                </a:r>
                <a14:m>
                  <m:oMath xmlns:m="http://schemas.openxmlformats.org/officeDocument/2006/math">
                    <m:r>
                      <a:rPr lang="en-GB" i="1">
                        <a:latin typeface="Cambria Math" panose="02040503050406030204" pitchFamily="18" charset="0"/>
                      </a:rPr>
                      <m:t>𝑛</m:t>
                    </m:r>
                    <m:r>
                      <a:rPr lang="en-GB" i="1">
                        <a:latin typeface="Cambria Math" panose="02040503050406030204" pitchFamily="18" charset="0"/>
                      </a:rPr>
                      <m:t>=</m:t>
                    </m:r>
                    <m:r>
                      <a:rPr lang="en-GB" i="1">
                        <a:latin typeface="Cambria Math" panose="02040503050406030204" pitchFamily="18" charset="0"/>
                      </a:rPr>
                      <m:t>𝑀𝑡</m:t>
                    </m:r>
                  </m:oMath>
                </a14:m>
                <a:r>
                  <a:rPr lang="en-GB" dirty="0" smtClean="0"/>
                  <a:t>, as </a:t>
                </a:r>
                <a14:m>
                  <m:oMath xmlns:m="http://schemas.openxmlformats.org/officeDocument/2006/math">
                    <m:r>
                      <a:rPr lang="en-GB" i="1">
                        <a:latin typeface="Cambria Math" panose="02040503050406030204" pitchFamily="18" charset="0"/>
                      </a:rPr>
                      <m:t>𝑀</m:t>
                    </m:r>
                    <m:r>
                      <a:rPr lang="en-GB" i="1">
                        <a:latin typeface="Cambria Math" panose="02040503050406030204" pitchFamily="18" charset="0"/>
                        <a:ea typeface="Cambria Math" panose="02040503050406030204" pitchFamily="18" charset="0"/>
                      </a:rPr>
                      <m:t>→∞ </m:t>
                    </m:r>
                  </m:oMath>
                </a14:m>
                <a:r>
                  <a:rPr lang="en-GB" dirty="0"/>
                  <a:t>:</a:t>
                </a:r>
              </a:p>
              <a:p>
                <a:endParaRPr lang="en-GB" dirty="0" smtClean="0"/>
              </a:p>
              <a:p>
                <a:endParaRPr lang="en-GB" dirty="0"/>
              </a:p>
              <a:p>
                <a:endParaRPr lang="en-GB" dirty="0"/>
              </a:p>
            </p:txBody>
          </p:sp>
        </mc:Choice>
        <mc:Fallback xmlns="">
          <p:sp>
            <p:nvSpPr>
              <p:cNvPr id="6" name="TextBox 5"/>
              <p:cNvSpPr txBox="1">
                <a:spLocks noRot="1" noChangeAspect="1" noMove="1" noResize="1" noEditPoints="1" noAdjustHandles="1" noChangeArrowheads="1" noChangeShapeType="1" noTextEdit="1"/>
              </p:cNvSpPr>
              <p:nvPr/>
            </p:nvSpPr>
            <p:spPr>
              <a:xfrm>
                <a:off x="503675" y="1932452"/>
                <a:ext cx="5516370" cy="6463308"/>
              </a:xfrm>
              <a:prstGeom prst="rect">
                <a:avLst/>
              </a:prstGeom>
              <a:blipFill rotWithShape="0">
                <a:blip r:embed="rId2"/>
                <a:stretch>
                  <a:fillRect l="-994" t="-472" r="-1547"/>
                </a:stretch>
              </a:blipFill>
            </p:spPr>
            <p:txBody>
              <a:bodyPr/>
              <a:lstStyle/>
              <a:p>
                <a:r>
                  <a:rPr lang="en-GB">
                    <a:noFill/>
                  </a:rPr>
                  <a:t> </a:t>
                </a:r>
              </a:p>
            </p:txBody>
          </p:sp>
        </mc:Fallback>
      </mc:AlternateContent>
      <p:sp>
        <p:nvSpPr>
          <p:cNvPr id="2" name="Title 1"/>
          <p:cNvSpPr>
            <a:spLocks noGrp="1"/>
          </p:cNvSpPr>
          <p:nvPr>
            <p:ph type="title"/>
          </p:nvPr>
        </p:nvSpPr>
        <p:spPr/>
        <p:txBody>
          <a:bodyPr/>
          <a:lstStyle/>
          <a:p>
            <a:r>
              <a:rPr lang="en-GB" dirty="0" smtClean="0"/>
              <a:t>Additional note 1.1</a:t>
            </a:r>
            <a:endParaRPr lang="en-GB" dirty="0"/>
          </a:p>
        </p:txBody>
      </p:sp>
      <mc:AlternateContent xmlns:mc="http://schemas.openxmlformats.org/markup-compatibility/2006" xmlns:a14="http://schemas.microsoft.com/office/drawing/2010/main">
        <mc:Choice Requires="a14">
          <p:sp>
            <p:nvSpPr>
              <p:cNvPr id="5" name="TextBox 4"/>
              <p:cNvSpPr txBox="1"/>
              <p:nvPr/>
            </p:nvSpPr>
            <p:spPr>
              <a:xfrm>
                <a:off x="1898830" y="3311860"/>
                <a:ext cx="3115808" cy="65447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d>
                            <m:dPr>
                              <m:ctrlPr>
                                <a:rPr lang="en-GB" i="1">
                                  <a:latin typeface="Cambria Math" panose="02040503050406030204" pitchFamily="18" charset="0"/>
                                </a:rPr>
                              </m:ctrlPr>
                            </m:dPr>
                            <m:e>
                              <m:r>
                                <a:rPr lang="en-GB" i="1">
                                  <a:latin typeface="Cambria Math" panose="02040503050406030204" pitchFamily="18" charset="0"/>
                                </a:rPr>
                                <m:t>1+</m:t>
                              </m:r>
                              <m:f>
                                <m:fPr>
                                  <m:ctrlPr>
                                    <a:rPr lang="en-GB" i="1">
                                      <a:latin typeface="Cambria Math" panose="02040503050406030204" pitchFamily="18" charset="0"/>
                                    </a:rPr>
                                  </m:ctrlPr>
                                </m:fPr>
                                <m:num>
                                  <m:r>
                                    <a:rPr lang="en-GB" i="1">
                                      <a:latin typeface="Cambria Math" panose="02040503050406030204" pitchFamily="18" charset="0"/>
                                    </a:rPr>
                                    <m:t>𝑥</m:t>
                                  </m:r>
                                </m:num>
                                <m:den>
                                  <m:r>
                                    <a:rPr lang="en-GB" i="1">
                                      <a:latin typeface="Cambria Math" panose="02040503050406030204" pitchFamily="18" charset="0"/>
                                    </a:rPr>
                                    <m:t>𝑛</m:t>
                                  </m:r>
                                </m:den>
                              </m:f>
                              <m:r>
                                <a:rPr lang="en-GB" i="1">
                                  <a:latin typeface="Cambria Math" panose="02040503050406030204" pitchFamily="18" charset="0"/>
                                </a:rPr>
                                <m:t>+</m:t>
                              </m:r>
                              <m:r>
                                <a:rPr lang="en-GB" i="1">
                                  <a:latin typeface="Cambria Math" panose="02040503050406030204" pitchFamily="18" charset="0"/>
                                </a:rPr>
                                <m:t>𝑜</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𝑛</m:t>
                                      </m:r>
                                    </m:e>
                                    <m:sup>
                                      <m:r>
                                        <a:rPr lang="en-GB" i="1">
                                          <a:latin typeface="Cambria Math" panose="02040503050406030204" pitchFamily="18" charset="0"/>
                                        </a:rPr>
                                        <m:t>−1</m:t>
                                      </m:r>
                                    </m:sup>
                                  </m:sSup>
                                </m:e>
                              </m:d>
                            </m:e>
                          </m:d>
                        </m:e>
                        <m:sup>
                          <m:r>
                            <a:rPr lang="en-GB" b="0" i="1" smtClean="0">
                              <a:latin typeface="Cambria Math" panose="02040503050406030204" pitchFamily="18" charset="0"/>
                            </a:rPr>
                            <m:t>𝑛</m:t>
                          </m:r>
                        </m:sup>
                      </m:sSup>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𝑒</m:t>
                          </m:r>
                        </m:e>
                        <m:sup>
                          <m:r>
                            <a:rPr lang="en-GB" b="0" i="1" smtClean="0">
                              <a:latin typeface="Cambria Math" panose="02040503050406030204" pitchFamily="18" charset="0"/>
                              <a:ea typeface="Cambria Math" panose="02040503050406030204" pitchFamily="18" charset="0"/>
                            </a:rPr>
                            <m:t>𝑥</m:t>
                          </m:r>
                        </m:sup>
                      </m:sSup>
                    </m:oMath>
                  </m:oMathPara>
                </a14:m>
                <a:endParaRPr lang="en-GB" dirty="0"/>
              </a:p>
            </p:txBody>
          </p:sp>
        </mc:Choice>
        <mc:Fallback xmlns="">
          <p:sp>
            <p:nvSpPr>
              <p:cNvPr id="5" name="TextBox 4"/>
              <p:cNvSpPr txBox="1">
                <a:spLocks noRot="1" noChangeAspect="1" noMove="1" noResize="1" noEditPoints="1" noAdjustHandles="1" noChangeArrowheads="1" noChangeShapeType="1" noTextEdit="1"/>
              </p:cNvSpPr>
              <p:nvPr/>
            </p:nvSpPr>
            <p:spPr>
              <a:xfrm>
                <a:off x="1898830" y="3311860"/>
                <a:ext cx="3115808" cy="654475"/>
              </a:xfrm>
              <a:prstGeom prst="rect">
                <a:avLst/>
              </a:prstGeom>
              <a:blipFill rotWithShape="0">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773705" y="5157065"/>
                <a:ext cx="5085565" cy="1141659"/>
              </a:xfrm>
              <a:prstGeom prst="rect">
                <a:avLst/>
              </a:prstGeom>
              <a:noFill/>
            </p:spPr>
            <p:txBody>
              <a:bodyPr wrap="square" lIns="0" tIns="0" rIns="0" bIns="0" rtlCol="0">
                <a:spAutoFit/>
              </a:bodyPr>
              <a:lstStyle/>
              <a:p>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1− </m:t>
                        </m:r>
                        <m:d>
                          <m:dPr>
                            <m:ctrlPr>
                              <a:rPr lang="en-GB" b="0" i="1" smtClean="0">
                                <a:latin typeface="Cambria Math" panose="02040503050406030204" pitchFamily="18" charset="0"/>
                              </a:rPr>
                            </m:ctrlPr>
                          </m:dPr>
                          <m:e>
                            <m:r>
                              <a:rPr lang="en-GB" i="1">
                                <a:latin typeface="Cambria Math" panose="02040503050406030204" pitchFamily="18" charset="0"/>
                              </a:rPr>
                              <m:t>1</m:t>
                            </m:r>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𝑀</m:t>
                                </m:r>
                              </m:den>
                            </m:f>
                          </m:e>
                        </m:d>
                      </m:e>
                      <m:sup>
                        <m:d>
                          <m:dPr>
                            <m:begChr m:val="⌊"/>
                            <m:endChr m:val="⌋"/>
                            <m:ctrlPr>
                              <a:rPr lang="en-GB" b="0" i="1" smtClean="0">
                                <a:latin typeface="Cambria Math" panose="02040503050406030204" pitchFamily="18" charset="0"/>
                              </a:rPr>
                            </m:ctrlPr>
                          </m:dPr>
                          <m:e>
                            <m:r>
                              <a:rPr lang="en-GB" i="1">
                                <a:latin typeface="Cambria Math" panose="02040503050406030204" pitchFamily="18" charset="0"/>
                              </a:rPr>
                              <m:t>𝑀𝑡</m:t>
                            </m:r>
                          </m:e>
                        </m:d>
                      </m:sup>
                    </m:sSup>
                    <m:r>
                      <a:rPr lang="en-GB"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rPr>
                        </m:ctrlPr>
                      </m:sSupPr>
                      <m:e>
                        <m:r>
                          <a:rPr lang="en-GB" i="1">
                            <a:latin typeface="Cambria Math" panose="02040503050406030204" pitchFamily="18" charset="0"/>
                          </a:rPr>
                          <m:t>1− </m:t>
                        </m:r>
                        <m:d>
                          <m:dPr>
                            <m:ctrlPr>
                              <a:rPr lang="en-GB" i="1">
                                <a:latin typeface="Cambria Math" panose="02040503050406030204" pitchFamily="18" charset="0"/>
                              </a:rPr>
                            </m:ctrlPr>
                          </m:dPr>
                          <m:e>
                            <m:r>
                              <a:rPr lang="en-GB" i="1">
                                <a:latin typeface="Cambria Math" panose="02040503050406030204" pitchFamily="18" charset="0"/>
                              </a:rPr>
                              <m:t>1−</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𝑀</m:t>
                                </m:r>
                              </m:den>
                            </m:f>
                          </m:e>
                        </m:d>
                      </m:e>
                      <m:sup>
                        <m:r>
                          <a:rPr lang="en-GB" i="1">
                            <a:latin typeface="Cambria Math" panose="02040503050406030204" pitchFamily="18" charset="0"/>
                          </a:rPr>
                          <m:t>𝑀𝑡</m:t>
                        </m:r>
                      </m:sup>
                    </m:sSup>
                  </m:oMath>
                </a14:m>
                <a:r>
                  <a:rPr lang="en-GB" dirty="0" smtClean="0"/>
                  <a:t>=</a:t>
                </a:r>
                <a14:m>
                  <m:oMath xmlns:m="http://schemas.openxmlformats.org/officeDocument/2006/math">
                    <m:sSup>
                      <m:sSupPr>
                        <m:ctrlPr>
                          <a:rPr lang="en-GB" b="0" i="1" smtClean="0">
                            <a:latin typeface="Cambria Math" panose="02040503050406030204" pitchFamily="18" charset="0"/>
                          </a:rPr>
                        </m:ctrlPr>
                      </m:sSupPr>
                      <m:e>
                        <m:r>
                          <a:rPr lang="en-GB" i="1">
                            <a:latin typeface="Cambria Math" panose="02040503050406030204" pitchFamily="18" charset="0"/>
                          </a:rPr>
                          <m:t>1− </m:t>
                        </m:r>
                        <m:d>
                          <m:dPr>
                            <m:ctrlPr>
                              <a:rPr lang="en-GB" i="1">
                                <a:latin typeface="Cambria Math" panose="02040503050406030204" pitchFamily="18" charset="0"/>
                              </a:rPr>
                            </m:ctrlPr>
                          </m:dPr>
                          <m:e>
                            <m:r>
                              <a:rPr lang="en-GB" i="1">
                                <a:latin typeface="Cambria Math" panose="02040503050406030204" pitchFamily="18" charset="0"/>
                              </a:rPr>
                              <m:t>1−</m:t>
                            </m:r>
                            <m:f>
                              <m:fPr>
                                <m:ctrlPr>
                                  <a:rPr lang="en-GB" b="0" i="1">
                                    <a:latin typeface="Cambria Math" panose="02040503050406030204" pitchFamily="18" charset="0"/>
                                  </a:rPr>
                                </m:ctrlPr>
                              </m:fPr>
                              <m:num>
                                <m:r>
                                  <a:rPr lang="en-GB" b="0" i="1" smtClean="0">
                                    <a:latin typeface="Cambria Math" panose="02040503050406030204" pitchFamily="18" charset="0"/>
                                  </a:rPr>
                                  <m:t>𝑡</m:t>
                                </m:r>
                              </m:num>
                              <m:den>
                                <m:r>
                                  <a:rPr lang="en-GB" b="0" i="1" smtClean="0">
                                    <a:latin typeface="Cambria Math" panose="02040503050406030204" pitchFamily="18" charset="0"/>
                                  </a:rPr>
                                  <m:t>𝑀𝑡</m:t>
                                </m:r>
                              </m:den>
                            </m:f>
                          </m:e>
                        </m:d>
                      </m:e>
                      <m:sup>
                        <m:r>
                          <a:rPr lang="en-GB" i="1">
                            <a:latin typeface="Cambria Math" panose="02040503050406030204" pitchFamily="18" charset="0"/>
                          </a:rPr>
                          <m:t>𝑀𝑡</m:t>
                        </m:r>
                      </m:sup>
                    </m:sSup>
                  </m:oMath>
                </a14:m>
                <a:endParaRPr lang="en-GB"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sSup>
                        <m:sSupPr>
                          <m:ctrlPr>
                            <a:rPr lang="en-GB" b="0" i="1">
                              <a:latin typeface="Cambria Math" panose="02040503050406030204" pitchFamily="18" charset="0"/>
                            </a:rPr>
                          </m:ctrlPr>
                        </m:sSupPr>
                        <m:e>
                          <m:r>
                            <a:rPr lang="en-GB" i="1">
                              <a:latin typeface="Cambria Math" panose="02040503050406030204" pitchFamily="18" charset="0"/>
                            </a:rPr>
                            <m:t>1− </m:t>
                          </m:r>
                          <m:d>
                            <m:dPr>
                              <m:ctrlPr>
                                <a:rPr lang="en-GB" i="1">
                                  <a:latin typeface="Cambria Math" panose="02040503050406030204" pitchFamily="18" charset="0"/>
                                </a:rPr>
                              </m:ctrlPr>
                            </m:dPr>
                            <m:e>
                              <m:r>
                                <a:rPr lang="en-GB" i="1">
                                  <a:latin typeface="Cambria Math" panose="02040503050406030204" pitchFamily="18" charset="0"/>
                                </a:rPr>
                                <m:t>1−</m:t>
                              </m:r>
                              <m:f>
                                <m:fPr>
                                  <m:ctrlPr>
                                    <a:rPr lang="en-GB" i="1">
                                      <a:latin typeface="Cambria Math" panose="02040503050406030204" pitchFamily="18" charset="0"/>
                                    </a:rPr>
                                  </m:ctrlPr>
                                </m:fPr>
                                <m:num>
                                  <m:r>
                                    <a:rPr lang="en-GB" i="1">
                                      <a:latin typeface="Cambria Math" panose="02040503050406030204" pitchFamily="18" charset="0"/>
                                    </a:rPr>
                                    <m:t>𝑡</m:t>
                                  </m:r>
                                </m:num>
                                <m:den>
                                  <m:r>
                                    <a:rPr lang="en-GB" b="0" i="1" smtClean="0">
                                      <a:latin typeface="Cambria Math" panose="02040503050406030204" pitchFamily="18" charset="0"/>
                                    </a:rPr>
                                    <m:t>𝑛</m:t>
                                  </m:r>
                                </m:den>
                              </m:f>
                            </m:e>
                          </m:d>
                        </m:e>
                        <m:sup>
                          <m:r>
                            <a:rPr lang="en-GB" b="0" i="1" smtClean="0">
                              <a:latin typeface="Cambria Math" panose="02040503050406030204" pitchFamily="18" charset="0"/>
                            </a:rPr>
                            <m:t>𝑛</m:t>
                          </m:r>
                        </m:sup>
                      </m:sSup>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𝑒</m:t>
                          </m:r>
                        </m:e>
                        <m:sup>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sup>
                      </m:sSup>
                    </m:oMath>
                  </m:oMathPara>
                </a14:m>
                <a:endParaRPr lang="en-GB" dirty="0"/>
              </a:p>
            </p:txBody>
          </p:sp>
        </mc:Choice>
        <mc:Fallback xmlns="">
          <p:sp>
            <p:nvSpPr>
              <p:cNvPr id="7" name="TextBox 6"/>
              <p:cNvSpPr txBox="1">
                <a:spLocks noRot="1" noChangeAspect="1" noMove="1" noResize="1" noEditPoints="1" noAdjustHandles="1" noChangeArrowheads="1" noChangeShapeType="1" noTextEdit="1"/>
              </p:cNvSpPr>
              <p:nvPr/>
            </p:nvSpPr>
            <p:spPr>
              <a:xfrm>
                <a:off x="773705" y="5157065"/>
                <a:ext cx="5085565" cy="1141659"/>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90412" y="7587335"/>
                <a:ext cx="6326460" cy="134947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1− </m:t>
                          </m:r>
                          <m:d>
                            <m:dPr>
                              <m:ctrlPr>
                                <a:rPr lang="en-GB" b="0" i="1" smtClean="0">
                                  <a:latin typeface="Cambria Math" panose="02040503050406030204" pitchFamily="18" charset="0"/>
                                </a:rPr>
                              </m:ctrlPr>
                            </m:dPr>
                            <m:e>
                              <m:r>
                                <a:rPr lang="en-GB" i="1">
                                  <a:latin typeface="Cambria Math" panose="02040503050406030204" pitchFamily="18" charset="0"/>
                                </a:rPr>
                                <m:t>1</m:t>
                              </m:r>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𝑞</m:t>
                                  </m:r>
                                </m:num>
                                <m:den>
                                  <m:r>
                                    <a:rPr lang="en-GB" b="0" i="1" smtClean="0">
                                      <a:latin typeface="Cambria Math" panose="02040503050406030204" pitchFamily="18" charset="0"/>
                                    </a:rPr>
                                    <m:t>𝑀</m:t>
                                  </m:r>
                                </m:den>
                              </m:f>
                              <m:r>
                                <a:rPr lang="en-GB" b="0" i="1" smtClean="0">
                                  <a:latin typeface="Cambria Math" panose="02040503050406030204" pitchFamily="18" charset="0"/>
                                </a:rPr>
                                <m:t>+</m:t>
                              </m:r>
                              <m:r>
                                <a:rPr lang="en-GB" b="0" i="1" smtClean="0">
                                  <a:latin typeface="Cambria Math" panose="02040503050406030204" pitchFamily="18" charset="0"/>
                                </a:rPr>
                                <m:t>𝑂</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𝑀</m:t>
                                      </m:r>
                                    </m:e>
                                    <m:sup>
                                      <m:r>
                                        <a:rPr lang="en-GB" b="0" i="1" smtClean="0">
                                          <a:latin typeface="Cambria Math" panose="02040503050406030204" pitchFamily="18" charset="0"/>
                                        </a:rPr>
                                        <m:t>−2</m:t>
                                      </m:r>
                                    </m:sup>
                                  </m:sSup>
                                </m:e>
                              </m:d>
                            </m:e>
                          </m:d>
                        </m:e>
                        <m:sup>
                          <m:d>
                            <m:dPr>
                              <m:begChr m:val="⌊"/>
                              <m:endChr m:val="⌋"/>
                              <m:ctrlPr>
                                <a:rPr lang="en-GB" b="0" i="1" smtClean="0">
                                  <a:latin typeface="Cambria Math" panose="02040503050406030204" pitchFamily="18" charset="0"/>
                                </a:rPr>
                              </m:ctrlPr>
                            </m:dPr>
                            <m:e>
                              <m:r>
                                <a:rPr lang="en-GB" i="1">
                                  <a:latin typeface="Cambria Math" panose="02040503050406030204" pitchFamily="18" charset="0"/>
                                </a:rPr>
                                <m:t>𝑀𝑡</m:t>
                              </m:r>
                            </m:e>
                          </m:d>
                        </m:sup>
                      </m:sSup>
                      <m:r>
                        <a:rPr lang="en-GB" i="1" smtClean="0">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rPr>
                          </m:ctrlPr>
                        </m:sSupPr>
                        <m:e>
                          <m:r>
                            <a:rPr lang="en-GB" i="1">
                              <a:latin typeface="Cambria Math" panose="02040503050406030204" pitchFamily="18" charset="0"/>
                            </a:rPr>
                            <m:t>1− </m:t>
                          </m:r>
                          <m:d>
                            <m:dPr>
                              <m:ctrlPr>
                                <a:rPr lang="en-GB" i="1">
                                  <a:latin typeface="Cambria Math" panose="02040503050406030204" pitchFamily="18" charset="0"/>
                                </a:rPr>
                              </m:ctrlPr>
                            </m:dPr>
                            <m:e>
                              <m:r>
                                <a:rPr lang="en-GB" i="1">
                                  <a:latin typeface="Cambria Math" panose="02040503050406030204" pitchFamily="18" charset="0"/>
                                </a:rPr>
                                <m:t>1−</m:t>
                              </m:r>
                              <m:f>
                                <m:fPr>
                                  <m:ctrlPr>
                                    <a:rPr lang="en-GB" b="0" i="1">
                                      <a:latin typeface="Cambria Math" panose="02040503050406030204" pitchFamily="18" charset="0"/>
                                    </a:rPr>
                                  </m:ctrlPr>
                                </m:fPr>
                                <m:num>
                                  <m:r>
                                    <a:rPr lang="en-GB" b="0" i="1" smtClean="0">
                                      <a:latin typeface="Cambria Math" panose="02040503050406030204" pitchFamily="18" charset="0"/>
                                    </a:rPr>
                                    <m:t>𝑞𝑡</m:t>
                                  </m:r>
                                </m:num>
                                <m:den>
                                  <m:r>
                                    <a:rPr lang="en-GB" b="0" i="1" smtClean="0">
                                      <a:latin typeface="Cambria Math" panose="02040503050406030204" pitchFamily="18" charset="0"/>
                                    </a:rPr>
                                    <m:t>𝑀𝑡</m:t>
                                  </m:r>
                                </m:den>
                              </m:f>
                              <m:r>
                                <a:rPr lang="en-GB" b="0" i="1" smtClean="0">
                                  <a:latin typeface="Cambria Math" panose="02040503050406030204" pitchFamily="18" charset="0"/>
                                </a:rPr>
                                <m:t>+</m:t>
                              </m:r>
                              <m:r>
                                <a:rPr lang="en-GB" i="1">
                                  <a:latin typeface="Cambria Math" panose="02040503050406030204" pitchFamily="18" charset="0"/>
                                </a:rPr>
                                <m:t>𝑂</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d>
                                        <m:dPr>
                                          <m:begChr m:val="["/>
                                          <m:endChr m:val="]"/>
                                          <m:ctrlPr>
                                            <a:rPr lang="en-GB" i="1" smtClean="0">
                                              <a:latin typeface="Cambria Math" panose="02040503050406030204" pitchFamily="18" charset="0"/>
                                            </a:rPr>
                                          </m:ctrlPr>
                                        </m:dPr>
                                        <m:e>
                                          <m:r>
                                            <a:rPr lang="en-GB" b="0" i="1" smtClean="0">
                                              <a:latin typeface="Cambria Math" panose="02040503050406030204" pitchFamily="18" charset="0"/>
                                            </a:rPr>
                                            <m:t>𝑀𝑡</m:t>
                                          </m:r>
                                        </m:e>
                                      </m:d>
                                    </m:e>
                                    <m:sup>
                                      <m:r>
                                        <a:rPr lang="en-GB" i="1">
                                          <a:latin typeface="Cambria Math" panose="02040503050406030204" pitchFamily="18" charset="0"/>
                                        </a:rPr>
                                        <m:t>−2</m:t>
                                      </m:r>
                                    </m:sup>
                                  </m:sSup>
                                </m:e>
                              </m:d>
                            </m:e>
                          </m:d>
                        </m:e>
                        <m:sup>
                          <m:r>
                            <a:rPr lang="en-GB" i="1">
                              <a:latin typeface="Cambria Math" panose="02040503050406030204" pitchFamily="18" charset="0"/>
                            </a:rPr>
                            <m:t>𝑀𝑡</m:t>
                          </m:r>
                        </m:sup>
                      </m:sSup>
                    </m:oMath>
                  </m:oMathPara>
                </a14:m>
                <a:endParaRPr lang="en-GB"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sSup>
                        <m:sSupPr>
                          <m:ctrlPr>
                            <a:rPr lang="en-GB" b="0" i="1">
                              <a:latin typeface="Cambria Math" panose="02040503050406030204" pitchFamily="18" charset="0"/>
                            </a:rPr>
                          </m:ctrlPr>
                        </m:sSupPr>
                        <m:e>
                          <m:r>
                            <a:rPr lang="en-GB" i="1">
                              <a:latin typeface="Cambria Math" panose="02040503050406030204" pitchFamily="18" charset="0"/>
                            </a:rPr>
                            <m:t>1− </m:t>
                          </m:r>
                          <m:d>
                            <m:dPr>
                              <m:ctrlPr>
                                <a:rPr lang="en-GB" i="1">
                                  <a:latin typeface="Cambria Math" panose="02040503050406030204" pitchFamily="18" charset="0"/>
                                </a:rPr>
                              </m:ctrlPr>
                            </m:dPr>
                            <m:e>
                              <m:r>
                                <a:rPr lang="en-GB" i="1">
                                  <a:latin typeface="Cambria Math" panose="02040503050406030204" pitchFamily="18" charset="0"/>
                                </a:rPr>
                                <m:t>1−</m:t>
                              </m:r>
                              <m:f>
                                <m:fPr>
                                  <m:ctrlPr>
                                    <a:rPr lang="en-GB" i="1">
                                      <a:latin typeface="Cambria Math" panose="02040503050406030204" pitchFamily="18" charset="0"/>
                                    </a:rPr>
                                  </m:ctrlPr>
                                </m:fPr>
                                <m:num>
                                  <m:r>
                                    <a:rPr lang="en-GB" b="0" i="1" smtClean="0">
                                      <a:latin typeface="Cambria Math" panose="02040503050406030204" pitchFamily="18" charset="0"/>
                                    </a:rPr>
                                    <m:t>𝑞</m:t>
                                  </m:r>
                                  <m:r>
                                    <a:rPr lang="en-GB" i="1">
                                      <a:latin typeface="Cambria Math" panose="02040503050406030204" pitchFamily="18" charset="0"/>
                                    </a:rPr>
                                    <m:t>𝑡</m:t>
                                  </m:r>
                                </m:num>
                                <m:den>
                                  <m:r>
                                    <a:rPr lang="en-GB" b="0" i="1" smtClean="0">
                                      <a:latin typeface="Cambria Math" panose="02040503050406030204" pitchFamily="18" charset="0"/>
                                    </a:rPr>
                                    <m:t>𝑛</m:t>
                                  </m:r>
                                </m:den>
                              </m:f>
                              <m:r>
                                <a:rPr lang="en-GB" i="1">
                                  <a:latin typeface="Cambria Math" panose="02040503050406030204" pitchFamily="18" charset="0"/>
                                </a:rPr>
                                <m:t>+</m:t>
                              </m:r>
                              <m:r>
                                <a:rPr lang="en-GB" i="1">
                                  <a:latin typeface="Cambria Math" panose="02040503050406030204" pitchFamily="18" charset="0"/>
                                </a:rPr>
                                <m:t>𝑜</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𝑛</m:t>
                                      </m:r>
                                    </m:e>
                                    <m:sup>
                                      <m:r>
                                        <a:rPr lang="en-GB" i="1">
                                          <a:latin typeface="Cambria Math" panose="02040503050406030204" pitchFamily="18" charset="0"/>
                                        </a:rPr>
                                        <m:t>−1</m:t>
                                      </m:r>
                                    </m:sup>
                                  </m:sSup>
                                </m:e>
                              </m:d>
                            </m:e>
                          </m:d>
                        </m:e>
                        <m:sup>
                          <m:r>
                            <a:rPr lang="en-GB" b="0" i="1" smtClean="0">
                              <a:latin typeface="Cambria Math" panose="02040503050406030204" pitchFamily="18" charset="0"/>
                            </a:rPr>
                            <m:t>𝑛</m:t>
                          </m:r>
                        </m:sup>
                      </m:sSup>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𝑒</m:t>
                          </m:r>
                        </m:e>
                        <m:sup>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𝑞𝑡</m:t>
                          </m:r>
                        </m:sup>
                      </m:sSup>
                    </m:oMath>
                  </m:oMathPara>
                </a14:m>
                <a:endParaRPr lang="en-GB" dirty="0"/>
              </a:p>
            </p:txBody>
          </p:sp>
        </mc:Choice>
        <mc:Fallback xmlns="">
          <p:sp>
            <p:nvSpPr>
              <p:cNvPr id="8" name="TextBox 7"/>
              <p:cNvSpPr txBox="1">
                <a:spLocks noRot="1" noChangeAspect="1" noMove="1" noResize="1" noEditPoints="1" noAdjustHandles="1" noChangeArrowheads="1" noChangeShapeType="1" noTextEdit="1"/>
              </p:cNvSpPr>
              <p:nvPr/>
            </p:nvSpPr>
            <p:spPr>
              <a:xfrm>
                <a:off x="190412" y="7587335"/>
                <a:ext cx="6326460" cy="1349472"/>
              </a:xfrm>
              <a:prstGeom prst="rect">
                <a:avLst/>
              </a:prstGeom>
              <a:blipFill rotWithShape="0">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790168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342900" y="23813"/>
            <a:ext cx="6172200" cy="1524000"/>
          </a:xfrm>
        </p:spPr>
        <p:txBody>
          <a:bodyPr/>
          <a:lstStyle/>
          <a:p>
            <a:r>
              <a:rPr lang="en-GB" sz="4000" i="1" smtClean="0"/>
              <a:t>M</a:t>
            </a:r>
            <a:r>
              <a:rPr lang="en-GB" sz="4000" smtClean="0"/>
              <a:t> and coalescence times in humans and other animals</a:t>
            </a:r>
          </a:p>
        </p:txBody>
      </p:sp>
      <p:sp>
        <p:nvSpPr>
          <p:cNvPr id="38915" name="Content Placeholder 2"/>
          <p:cNvSpPr>
            <a:spLocks noGrp="1"/>
          </p:cNvSpPr>
          <p:nvPr>
            <p:ph idx="1"/>
          </p:nvPr>
        </p:nvSpPr>
        <p:spPr>
          <a:xfrm>
            <a:off x="323850" y="1554163"/>
            <a:ext cx="6172200" cy="6035675"/>
          </a:xfrm>
        </p:spPr>
        <p:txBody>
          <a:bodyPr/>
          <a:lstStyle/>
          <a:p>
            <a:pPr>
              <a:buFont typeface="Arial" charset="0"/>
              <a:buNone/>
            </a:pPr>
            <a:r>
              <a:rPr lang="en-GB" sz="2400" smtClean="0"/>
              <a:t>In humans, it is known that “appropriate” values for </a:t>
            </a:r>
            <a:r>
              <a:rPr lang="en-GB" sz="2400" i="1" smtClean="0"/>
              <a:t>M</a:t>
            </a:r>
            <a:r>
              <a:rPr lang="en-GB" sz="2400" smtClean="0"/>
              <a:t> are surprisingly small. This is approximation is called the “</a:t>
            </a:r>
            <a:r>
              <a:rPr lang="en-GB" sz="2400" i="1" smtClean="0"/>
              <a:t>effective population size</a:t>
            </a:r>
            <a:r>
              <a:rPr lang="en-GB" sz="2400" smtClean="0"/>
              <a:t>”:</a:t>
            </a:r>
          </a:p>
          <a:p>
            <a:pPr>
              <a:buFont typeface="Arial" charset="0"/>
              <a:buNone/>
            </a:pPr>
            <a:r>
              <a:rPr lang="en-GB" sz="2400" i="1" smtClean="0"/>
              <a:t>M </a:t>
            </a:r>
            <a:r>
              <a:rPr lang="en-GB" sz="2400" smtClean="0"/>
              <a:t>≈ 20,000 in Europe</a:t>
            </a:r>
          </a:p>
          <a:p>
            <a:pPr>
              <a:buFont typeface="Arial" charset="0"/>
              <a:buNone/>
            </a:pPr>
            <a:r>
              <a:rPr lang="en-GB" sz="2400" i="1" smtClean="0"/>
              <a:t>M </a:t>
            </a:r>
            <a:r>
              <a:rPr lang="en-GB" sz="2400" smtClean="0"/>
              <a:t>≈ 19,000 in East Asia</a:t>
            </a:r>
          </a:p>
          <a:p>
            <a:pPr>
              <a:buFont typeface="Arial" charset="0"/>
              <a:buNone/>
            </a:pPr>
            <a:r>
              <a:rPr lang="en-GB" sz="2400" i="1" smtClean="0"/>
              <a:t>M </a:t>
            </a:r>
            <a:r>
              <a:rPr lang="en-GB" sz="2400" smtClean="0"/>
              <a:t>&lt; 50,000 for all human populations, highest in Africa</a:t>
            </a:r>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pic>
        <p:nvPicPr>
          <p:cNvPr id="38917" name="Picture 4" descr="Diverse%20People.jpg"/>
          <p:cNvPicPr>
            <a:picLocks noChangeAspect="1"/>
          </p:cNvPicPr>
          <p:nvPr/>
        </p:nvPicPr>
        <p:blipFill>
          <a:blip r:embed="rId2" cstate="print"/>
          <a:srcRect/>
          <a:stretch>
            <a:fillRect/>
          </a:stretch>
        </p:blipFill>
        <p:spPr bwMode="auto">
          <a:xfrm>
            <a:off x="1455738" y="4841875"/>
            <a:ext cx="3946525" cy="3735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1"/>
          <p:cNvSpPr>
            <a:spLocks noGrp="1"/>
          </p:cNvSpPr>
          <p:nvPr>
            <p:ph type="title"/>
          </p:nvPr>
        </p:nvSpPr>
        <p:spPr>
          <a:xfrm>
            <a:off x="342900" y="23813"/>
            <a:ext cx="6172200" cy="1524000"/>
          </a:xfrm>
        </p:spPr>
        <p:txBody>
          <a:bodyPr/>
          <a:lstStyle/>
          <a:p>
            <a:r>
              <a:rPr lang="en-GB" sz="4000" i="1" smtClean="0"/>
              <a:t>M</a:t>
            </a:r>
            <a:r>
              <a:rPr lang="en-GB" sz="4000" smtClean="0"/>
              <a:t> and coalescence times in humans and other animals</a:t>
            </a:r>
          </a:p>
        </p:txBody>
      </p:sp>
      <p:sp>
        <p:nvSpPr>
          <p:cNvPr id="8196" name="Content Placeholder 2"/>
          <p:cNvSpPr>
            <a:spLocks noGrp="1"/>
          </p:cNvSpPr>
          <p:nvPr>
            <p:ph idx="1"/>
          </p:nvPr>
        </p:nvSpPr>
        <p:spPr>
          <a:xfrm>
            <a:off x="457200" y="1554163"/>
            <a:ext cx="6172200" cy="6035675"/>
          </a:xfrm>
        </p:spPr>
        <p:txBody>
          <a:bodyPr/>
          <a:lstStyle/>
          <a:p>
            <a:pPr>
              <a:buFont typeface="Arial" charset="0"/>
              <a:buNone/>
            </a:pPr>
            <a:r>
              <a:rPr lang="en-GB" sz="2400" dirty="0" smtClean="0"/>
              <a:t>The mean coalescence time for two lineages  is </a:t>
            </a:r>
          </a:p>
          <a:p>
            <a:pPr>
              <a:buFont typeface="Arial" charset="0"/>
              <a:buNone/>
            </a:pPr>
            <a:r>
              <a:rPr lang="en-GB" sz="2400" dirty="0" smtClean="0"/>
              <a:t>just                 in units of </a:t>
            </a:r>
            <a:r>
              <a:rPr lang="en-GB" sz="2400" i="1" dirty="0" smtClean="0"/>
              <a:t>M</a:t>
            </a:r>
            <a:r>
              <a:rPr lang="en-GB" sz="2400" dirty="0" smtClean="0"/>
              <a:t> generations, so if we </a:t>
            </a:r>
          </a:p>
          <a:p>
            <a:pPr>
              <a:buFont typeface="Arial" charset="0"/>
              <a:buNone/>
            </a:pPr>
            <a:r>
              <a:rPr lang="en-GB" sz="2400" dirty="0" smtClean="0"/>
              <a:t>have </a:t>
            </a:r>
            <a:r>
              <a:rPr lang="en-GB" sz="2400" i="1" dirty="0" smtClean="0"/>
              <a:t>G</a:t>
            </a:r>
            <a:r>
              <a:rPr lang="en-GB" sz="2400" dirty="0" smtClean="0"/>
              <a:t>=28 years per generation, the average </a:t>
            </a:r>
          </a:p>
          <a:p>
            <a:pPr>
              <a:buFont typeface="Arial" charset="0"/>
              <a:buNone/>
            </a:pPr>
            <a:r>
              <a:rPr lang="en-GB" sz="2400" dirty="0" smtClean="0"/>
              <a:t>ancestry depth for 2 human chromosomes is</a:t>
            </a:r>
          </a:p>
          <a:p>
            <a:pPr algn="ctr">
              <a:buFont typeface="Arial" charset="0"/>
              <a:buNone/>
            </a:pPr>
            <a:r>
              <a:rPr lang="en-GB" sz="2400" dirty="0" smtClean="0"/>
              <a:t>1 ×</a:t>
            </a:r>
            <a:r>
              <a:rPr lang="en-GB" sz="2400" i="1" dirty="0" smtClean="0"/>
              <a:t>M</a:t>
            </a:r>
            <a:r>
              <a:rPr lang="en-GB" sz="2400" dirty="0" smtClean="0"/>
              <a:t> ×</a:t>
            </a:r>
            <a:r>
              <a:rPr lang="en-GB" sz="2400" i="1" dirty="0" smtClean="0"/>
              <a:t>G </a:t>
            </a:r>
            <a:r>
              <a:rPr lang="en-GB" sz="2400" dirty="0" smtClean="0"/>
              <a:t>in years</a:t>
            </a:r>
          </a:p>
          <a:p>
            <a:pPr>
              <a:buFont typeface="Arial" charset="0"/>
              <a:buNone/>
            </a:pPr>
            <a:r>
              <a:rPr lang="en-GB" sz="2400" dirty="0" smtClean="0"/>
              <a:t>(20,000-50,000) × 28 =480,000-1,400,000 years</a:t>
            </a:r>
            <a:endParaRPr lang="en-GB" sz="2400" i="1" dirty="0" smtClean="0"/>
          </a:p>
          <a:p>
            <a:pPr>
              <a:buFont typeface="Arial" charset="0"/>
              <a:buNone/>
            </a:pPr>
            <a:endParaRPr lang="en-GB" sz="2400" i="1" dirty="0" smtClean="0"/>
          </a:p>
          <a:p>
            <a:pPr>
              <a:buFont typeface="Arial" charset="0"/>
              <a:buNone/>
            </a:pPr>
            <a:r>
              <a:rPr lang="en-GB" sz="2400" i="1" dirty="0" smtClean="0"/>
              <a:t>M</a:t>
            </a:r>
            <a:r>
              <a:rPr lang="en-GB" sz="2400" dirty="0" smtClean="0"/>
              <a:t> varies </a:t>
            </a:r>
            <a:r>
              <a:rPr lang="en-GB" sz="2400" u="sng" dirty="0" smtClean="0"/>
              <a:t>widely</a:t>
            </a:r>
            <a:r>
              <a:rPr lang="en-GB" sz="2400" dirty="0" smtClean="0"/>
              <a:t> across species (</a:t>
            </a:r>
            <a:r>
              <a:rPr lang="en-GB" sz="2400" dirty="0" err="1" smtClean="0"/>
              <a:t>Charlesworth</a:t>
            </a:r>
            <a:r>
              <a:rPr lang="en-GB" sz="2400" dirty="0" smtClean="0"/>
              <a:t>, Nature Reviews Genetics 2009):</a:t>
            </a:r>
          </a:p>
          <a:p>
            <a:pPr>
              <a:buFont typeface="Arial" charset="0"/>
              <a:buNone/>
            </a:pPr>
            <a:r>
              <a:rPr lang="en-GB" sz="2400" dirty="0" smtClean="0"/>
              <a:t>25,000,000 for </a:t>
            </a:r>
            <a:r>
              <a:rPr lang="en-GB" sz="2400" i="1" dirty="0" err="1" smtClean="0"/>
              <a:t>E.coli</a:t>
            </a:r>
            <a:endParaRPr lang="en-GB" sz="2400" i="1" dirty="0" smtClean="0"/>
          </a:p>
          <a:p>
            <a:pPr>
              <a:buFont typeface="Arial" charset="0"/>
              <a:buNone/>
            </a:pPr>
            <a:r>
              <a:rPr lang="en-GB" sz="2400" dirty="0" smtClean="0"/>
              <a:t>2,000,000 for fruit fly </a:t>
            </a:r>
          </a:p>
          <a:p>
            <a:pPr>
              <a:buFont typeface="Arial" charset="0"/>
              <a:buNone/>
            </a:pPr>
            <a:r>
              <a:rPr lang="en-GB" sz="2400" i="1" dirty="0" smtClean="0"/>
              <a:t>D. Melanogaster</a:t>
            </a:r>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8194" name="Object 2"/>
          <p:cNvGraphicFramePr>
            <a:graphicFrameLocks noChangeAspect="1"/>
          </p:cNvGraphicFramePr>
          <p:nvPr/>
        </p:nvGraphicFramePr>
        <p:xfrm>
          <a:off x="1042988" y="2054225"/>
          <a:ext cx="1122362" cy="403225"/>
        </p:xfrm>
        <a:graphic>
          <a:graphicData uri="http://schemas.openxmlformats.org/presentationml/2006/ole">
            <mc:AlternateContent xmlns:mc="http://schemas.openxmlformats.org/markup-compatibility/2006">
              <mc:Choice xmlns:v="urn:schemas-microsoft-com:vml" Requires="v">
                <p:oleObj spid="_x0000_s99414" name="Equation" r:id="rId3" imgW="596880" imgH="215640" progId="Equation.3">
                  <p:embed/>
                </p:oleObj>
              </mc:Choice>
              <mc:Fallback>
                <p:oleObj name="Equation" r:id="rId3" imgW="59688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2054225"/>
                        <a:ext cx="1122362" cy="403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198" name="Picture 5" descr="ecoli.bmp"/>
          <p:cNvPicPr>
            <a:picLocks noChangeAspect="1"/>
          </p:cNvPicPr>
          <p:nvPr/>
        </p:nvPicPr>
        <p:blipFill>
          <a:blip r:embed="rId5" cstate="print"/>
          <a:srcRect/>
          <a:stretch>
            <a:fillRect/>
          </a:stretch>
        </p:blipFill>
        <p:spPr bwMode="auto">
          <a:xfrm>
            <a:off x="3421063" y="5549900"/>
            <a:ext cx="1604962" cy="1284288"/>
          </a:xfrm>
          <a:prstGeom prst="rect">
            <a:avLst/>
          </a:prstGeom>
          <a:noFill/>
          <a:ln w="9525">
            <a:noFill/>
            <a:miter lim="800000"/>
            <a:headEnd/>
            <a:tailEnd/>
          </a:ln>
        </p:spPr>
      </p:pic>
      <p:pic>
        <p:nvPicPr>
          <p:cNvPr id="8199" name="Picture 6" descr="MWE Drosophila melanogaster 00001.jpg"/>
          <p:cNvPicPr>
            <a:picLocks noChangeAspect="1"/>
          </p:cNvPicPr>
          <p:nvPr/>
        </p:nvPicPr>
        <p:blipFill>
          <a:blip r:embed="rId6" cstate="print"/>
          <a:srcRect/>
          <a:stretch>
            <a:fillRect/>
          </a:stretch>
        </p:blipFill>
        <p:spPr bwMode="auto">
          <a:xfrm>
            <a:off x="5184775" y="6321425"/>
            <a:ext cx="1597025" cy="1155700"/>
          </a:xfrm>
          <a:prstGeom prst="rect">
            <a:avLst/>
          </a:prstGeom>
          <a:noFill/>
          <a:ln w="9525">
            <a:noFill/>
            <a:miter lim="800000"/>
            <a:headEnd/>
            <a:tailEnd/>
          </a:ln>
        </p:spPr>
      </p:pic>
      <p:pic>
        <p:nvPicPr>
          <p:cNvPr id="8200" name="Picture 7" descr="fire-salamander-2605.jpg"/>
          <p:cNvPicPr>
            <a:picLocks noChangeAspect="1"/>
          </p:cNvPicPr>
          <p:nvPr/>
        </p:nvPicPr>
        <p:blipFill>
          <a:blip r:embed="rId7" cstate="print"/>
          <a:srcRect/>
          <a:stretch>
            <a:fillRect/>
          </a:stretch>
        </p:blipFill>
        <p:spPr bwMode="auto">
          <a:xfrm>
            <a:off x="7938" y="6777038"/>
            <a:ext cx="2347912" cy="2347912"/>
          </a:xfrm>
          <a:prstGeom prst="rect">
            <a:avLst/>
          </a:prstGeom>
          <a:noFill/>
          <a:ln w="9525">
            <a:noFill/>
            <a:miter lim="800000"/>
            <a:headEnd/>
            <a:tailEnd/>
          </a:ln>
        </p:spPr>
      </p:pic>
      <p:sp>
        <p:nvSpPr>
          <p:cNvPr id="8201" name="Rectangle 8"/>
          <p:cNvSpPr>
            <a:spLocks noChangeArrowheads="1"/>
          </p:cNvSpPr>
          <p:nvPr/>
        </p:nvSpPr>
        <p:spPr bwMode="auto">
          <a:xfrm>
            <a:off x="2589213" y="7812088"/>
            <a:ext cx="4800600" cy="831850"/>
          </a:xfrm>
          <a:prstGeom prst="rect">
            <a:avLst/>
          </a:prstGeom>
          <a:noFill/>
          <a:ln w="9525">
            <a:noFill/>
            <a:miter lim="800000"/>
            <a:headEnd/>
            <a:tailEnd/>
          </a:ln>
        </p:spPr>
        <p:txBody>
          <a:bodyPr>
            <a:spAutoFit/>
          </a:bodyPr>
          <a:lstStyle/>
          <a:p>
            <a:r>
              <a:rPr lang="en-GB" sz="2400"/>
              <a:t>&lt;100 for Salamanders </a:t>
            </a:r>
          </a:p>
          <a:p>
            <a:r>
              <a:rPr lang="en-GB" sz="2400"/>
              <a:t>(Funk et al. 1999)</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76225"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22338"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73213"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19325"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70200"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16313"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67188"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13300"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6225"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22338"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732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19325"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70200" y="3905250"/>
            <a:ext cx="431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163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67188"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13300"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76225"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22338"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73213"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19325"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70200"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16313"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167188"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13300"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76225"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22338"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573213"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219325"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870200"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16313"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167188"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813300" y="5238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73050"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19163"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570038"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216150"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867025" y="61277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513138"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165600"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811713" y="6127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73050"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19163"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570038"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216150"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867025" y="56832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513138"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165600"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11713" y="5683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73050"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919163"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570038"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216150"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867025" y="65722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513138"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165600"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811713" y="6572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76225"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922338"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573213"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219325"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870200"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516313"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167188"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813300" y="7016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73050"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919163"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570038"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216150"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67025" y="79057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13138"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165600"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811713" y="7905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73050"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919163"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570038"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2216150"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867025" y="74612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513138"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165600"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4811713" y="7461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73050"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919163"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570038"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216150"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867025" y="8350250"/>
            <a:ext cx="433388"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3513138"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165600"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811713" y="8350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6200000" flipV="1">
            <a:off x="2851150" y="41275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2451100" y="3905250"/>
            <a:ext cx="62230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10800000">
            <a:off x="3073400" y="4349750"/>
            <a:ext cx="66675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rot="16200000" flipV="1">
            <a:off x="2228057" y="4571206"/>
            <a:ext cx="444500" cy="15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rot="16200000" flipV="1">
            <a:off x="3517900" y="50165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V="1">
            <a:off x="1784350" y="4794250"/>
            <a:ext cx="66675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rot="10800000">
            <a:off x="3740150" y="5240338"/>
            <a:ext cx="622300" cy="4429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5400000" flipH="1" flipV="1">
            <a:off x="1562894" y="5460206"/>
            <a:ext cx="444500" cy="15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rot="16200000" flipV="1">
            <a:off x="4140994" y="5906294"/>
            <a:ext cx="44291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rot="10800000">
            <a:off x="1785938" y="5684838"/>
            <a:ext cx="665162" cy="4429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3740150" y="6127750"/>
            <a:ext cx="62230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rot="16200000" flipV="1">
            <a:off x="4140200" y="6350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V="1">
            <a:off x="1784350" y="6127750"/>
            <a:ext cx="665163"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flipV="1">
            <a:off x="1144588" y="6572250"/>
            <a:ext cx="639762"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rot="10800000">
            <a:off x="3740150" y="6572250"/>
            <a:ext cx="62230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p:nvPr/>
        </p:nvCxnSpPr>
        <p:spPr>
          <a:xfrm rot="10800000">
            <a:off x="1785938" y="6572250"/>
            <a:ext cx="665162"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rot="10800000">
            <a:off x="4362450" y="6572250"/>
            <a:ext cx="66675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p:nvPr/>
        </p:nvCxnSpPr>
        <p:spPr>
          <a:xfrm flipV="1">
            <a:off x="495300" y="7016750"/>
            <a:ext cx="649288"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rot="16200000" flipV="1">
            <a:off x="4140200" y="7239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flipV="1">
            <a:off x="1784350" y="7016750"/>
            <a:ext cx="66675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p:nvPr/>
        </p:nvCxnSpPr>
        <p:spPr>
          <a:xfrm rot="16200000" flipV="1">
            <a:off x="4806950" y="7239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p:nvPr/>
        </p:nvCxnSpPr>
        <p:spPr>
          <a:xfrm rot="16200000" flipV="1">
            <a:off x="273050" y="76835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flipV="1">
            <a:off x="1144588" y="7461250"/>
            <a:ext cx="639762"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flipV="1">
            <a:off x="3740150" y="7461250"/>
            <a:ext cx="622300"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rot="10800000">
            <a:off x="1785938" y="7461250"/>
            <a:ext cx="665162"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rot="16200000" flipV="1">
            <a:off x="4806950" y="76835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rot="16200000" flipV="1">
            <a:off x="273050" y="8128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rot="16200000" flipV="1">
            <a:off x="922338" y="8128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rot="16200000" flipV="1">
            <a:off x="3517900" y="8128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rot="10800000">
            <a:off x="1144588" y="7905750"/>
            <a:ext cx="639762" cy="444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rot="5400000" flipH="1" flipV="1">
            <a:off x="2228850" y="8128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rot="5400000" flipH="1" flipV="1">
            <a:off x="4806950" y="8128000"/>
            <a:ext cx="4445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35163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5122" name="Object 2"/>
          <p:cNvGraphicFramePr>
            <a:graphicFrameLocks noChangeAspect="1"/>
          </p:cNvGraphicFramePr>
          <p:nvPr/>
        </p:nvGraphicFramePr>
        <p:xfrm>
          <a:off x="2638425" y="2124075"/>
          <a:ext cx="1581150" cy="719138"/>
        </p:xfrm>
        <a:graphic>
          <a:graphicData uri="http://schemas.openxmlformats.org/presentationml/2006/ole">
            <mc:AlternateContent xmlns:mc="http://schemas.openxmlformats.org/markup-compatibility/2006">
              <mc:Choice xmlns:v="urn:schemas-microsoft-com:vml" Requires="v">
                <p:oleObj spid="_x0000_s250883" name="Equation" r:id="rId3" imgW="1002960" imgH="457200" progId="Equation.3">
                  <p:embed/>
                </p:oleObj>
              </mc:Choice>
              <mc:Fallback>
                <p:oleObj name="Equation" r:id="rId3" imgW="100296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425" y="2124075"/>
                        <a:ext cx="1581150" cy="71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44" name="TextBox 192"/>
          <p:cNvSpPr txBox="1">
            <a:spLocks noChangeArrowheads="1"/>
          </p:cNvSpPr>
          <p:nvPr/>
        </p:nvSpPr>
        <p:spPr bwMode="auto">
          <a:xfrm>
            <a:off x="188913" y="8667750"/>
            <a:ext cx="5476875" cy="368300"/>
          </a:xfrm>
          <a:prstGeom prst="rect">
            <a:avLst/>
          </a:prstGeom>
          <a:noFill/>
          <a:ln w="9525">
            <a:noFill/>
            <a:miter lim="800000"/>
            <a:headEnd/>
            <a:tailEnd/>
          </a:ln>
        </p:spPr>
        <p:txBody>
          <a:bodyPr wrap="none">
            <a:spAutoFit/>
          </a:bodyPr>
          <a:lstStyle/>
          <a:p>
            <a:r>
              <a:rPr lang="en-GB"/>
              <a:t>We can examine historical relationships in a </a:t>
            </a:r>
            <a:r>
              <a:rPr lang="en-GB" b="1"/>
              <a:t>sample</a:t>
            </a:r>
          </a:p>
        </p:txBody>
      </p:sp>
      <p:cxnSp>
        <p:nvCxnSpPr>
          <p:cNvPr id="175" name="Straight Connector 174"/>
          <p:cNvCxnSpPr/>
          <p:nvPr/>
        </p:nvCxnSpPr>
        <p:spPr>
          <a:xfrm>
            <a:off x="6237288" y="8216900"/>
            <a:ext cx="431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5424488" y="4006850"/>
            <a:ext cx="1427162" cy="4400550"/>
          </a:xfrm>
          <a:prstGeom prst="rect">
            <a:avLst/>
          </a:prstGeom>
          <a:noFill/>
        </p:spPr>
        <p:txBody>
          <a:bodyPr>
            <a:spAutoFit/>
          </a:bodyPr>
          <a:lstStyle/>
          <a:p>
            <a:pPr>
              <a:defRPr/>
            </a:pPr>
            <a:r>
              <a:rPr lang="en-GB" sz="1400" dirty="0">
                <a:latin typeface="+mj-lt"/>
              </a:rPr>
              <a:t>Each haplotype chooses parent in previous generation</a:t>
            </a:r>
          </a:p>
          <a:p>
            <a:pPr>
              <a:defRPr/>
            </a:pPr>
            <a:endParaRPr lang="en-GB" sz="1400" dirty="0">
              <a:latin typeface="+mj-lt"/>
            </a:endParaRPr>
          </a:p>
          <a:p>
            <a:pPr>
              <a:defRPr/>
            </a:pPr>
            <a:r>
              <a:rPr lang="en-GB" sz="1400" dirty="0">
                <a:latin typeface="+mj-lt"/>
              </a:rPr>
              <a:t>If haplotypes </a:t>
            </a:r>
            <a:r>
              <a:rPr lang="en-GB" sz="1400" b="1" dirty="0">
                <a:latin typeface="+mj-lt"/>
              </a:rPr>
              <a:t>share</a:t>
            </a:r>
            <a:r>
              <a:rPr lang="en-GB" sz="1400" dirty="0">
                <a:latin typeface="+mj-lt"/>
              </a:rPr>
              <a:t> a parent back in time, this is called a </a:t>
            </a:r>
            <a:r>
              <a:rPr lang="en-GB" sz="1400" b="1" dirty="0">
                <a:latin typeface="+mj-lt"/>
              </a:rPr>
              <a:t>coalescence event</a:t>
            </a:r>
          </a:p>
          <a:p>
            <a:pPr>
              <a:defRPr/>
            </a:pPr>
            <a:r>
              <a:rPr lang="en-GB" sz="1400" dirty="0">
                <a:latin typeface="+mj-lt"/>
              </a:rPr>
              <a:t>If we continue back in time, eventually a single parent is reached, the </a:t>
            </a:r>
          </a:p>
          <a:p>
            <a:pPr>
              <a:defRPr/>
            </a:pPr>
            <a:r>
              <a:rPr lang="en-GB" sz="1400" b="1" dirty="0">
                <a:latin typeface="+mj-lt"/>
              </a:rPr>
              <a:t>Most Recent Common Ancestor (MRCA) :</a:t>
            </a:r>
          </a:p>
        </p:txBody>
      </p:sp>
      <p:sp>
        <p:nvSpPr>
          <p:cNvPr id="130" name="TextBox 129"/>
          <p:cNvSpPr txBox="1"/>
          <p:nvPr/>
        </p:nvSpPr>
        <p:spPr>
          <a:xfrm>
            <a:off x="249238" y="214313"/>
            <a:ext cx="6357937" cy="5078412"/>
          </a:xfrm>
          <a:prstGeom prst="rect">
            <a:avLst/>
          </a:prstGeom>
          <a:noFill/>
        </p:spPr>
        <p:txBody>
          <a:bodyPr anchor="ctr">
            <a:spAutoFit/>
          </a:bodyPr>
          <a:lstStyle/>
          <a:p>
            <a:pPr fontAlgn="auto">
              <a:spcBef>
                <a:spcPts val="0"/>
              </a:spcBef>
              <a:spcAft>
                <a:spcPts val="0"/>
              </a:spcAft>
              <a:defRPr/>
            </a:pPr>
            <a:r>
              <a:rPr lang="en-GB" sz="2400" dirty="0">
                <a:latin typeface="+mn-lt"/>
              </a:rPr>
              <a:t>A picture makes this clearer.</a:t>
            </a:r>
          </a:p>
          <a:p>
            <a:pPr fontAlgn="auto">
              <a:spcBef>
                <a:spcPts val="0"/>
              </a:spcBef>
              <a:spcAft>
                <a:spcPts val="0"/>
              </a:spcAft>
              <a:defRPr/>
            </a:pPr>
            <a:r>
              <a:rPr lang="en-GB" sz="2400" dirty="0">
                <a:latin typeface="+mn-lt"/>
              </a:rPr>
              <a:t>Formally, we form generation </a:t>
            </a:r>
            <a:r>
              <a:rPr lang="en-GB" sz="2400" i="1" dirty="0">
                <a:latin typeface="+mn-lt"/>
              </a:rPr>
              <a:t>k</a:t>
            </a:r>
            <a:r>
              <a:rPr lang="en-GB" sz="2400" dirty="0">
                <a:latin typeface="+mn-lt"/>
              </a:rPr>
              <a:t>+1 by choosing </a:t>
            </a:r>
            <a:r>
              <a:rPr lang="en-GB" sz="2400" i="1" dirty="0">
                <a:latin typeface="+mn-lt"/>
              </a:rPr>
              <a:t>M</a:t>
            </a:r>
            <a:r>
              <a:rPr lang="en-GB" sz="2400" dirty="0">
                <a:latin typeface="+mn-lt"/>
              </a:rPr>
              <a:t> “parents” at random in generation </a:t>
            </a:r>
            <a:r>
              <a:rPr lang="en-GB" sz="2400" i="1" dirty="0">
                <a:latin typeface="+mn-lt"/>
              </a:rPr>
              <a:t>k</a:t>
            </a:r>
            <a:r>
              <a:rPr lang="en-GB" sz="2400" dirty="0">
                <a:latin typeface="+mn-lt"/>
              </a:rPr>
              <a:t> with replacement</a:t>
            </a:r>
          </a:p>
          <a:p>
            <a:pPr fontAlgn="auto">
              <a:spcBef>
                <a:spcPts val="0"/>
              </a:spcBef>
              <a:spcAft>
                <a:spcPts val="0"/>
              </a:spcAft>
              <a:defRPr/>
            </a:pPr>
            <a:r>
              <a:rPr lang="en-GB" sz="2400" dirty="0">
                <a:latin typeface="+mn-lt"/>
              </a:rPr>
              <a:t>If parent of haplotype </a:t>
            </a:r>
            <a:r>
              <a:rPr lang="en-GB" sz="2400" i="1" dirty="0" err="1">
                <a:latin typeface="+mn-lt"/>
              </a:rPr>
              <a:t>i</a:t>
            </a:r>
            <a:r>
              <a:rPr lang="en-GB" sz="2400" dirty="0">
                <a:latin typeface="+mn-lt"/>
              </a:rPr>
              <a:t> in generation </a:t>
            </a:r>
            <a:r>
              <a:rPr lang="en-GB" sz="2400" i="1" dirty="0">
                <a:latin typeface="+mn-lt"/>
              </a:rPr>
              <a:t>k</a:t>
            </a:r>
            <a:r>
              <a:rPr lang="en-GB" sz="2400" dirty="0">
                <a:latin typeface="+mn-lt"/>
              </a:rPr>
              <a:t>+1 is </a:t>
            </a:r>
            <a:r>
              <a:rPr lang="en-GB" sz="2400" i="1" dirty="0" err="1">
                <a:latin typeface="+mn-lt"/>
              </a:rPr>
              <a:t>Z</a:t>
            </a:r>
            <a:r>
              <a:rPr lang="en-GB" sz="2400" i="1" baseline="-25000" dirty="0" err="1">
                <a:latin typeface="+mn-lt"/>
              </a:rPr>
              <a:t>i</a:t>
            </a:r>
            <a:endParaRPr lang="en-GB" sz="2400" baseline="-25000" dirty="0">
              <a:latin typeface="+mn-lt"/>
            </a:endParaRPr>
          </a:p>
          <a:p>
            <a:pPr fontAlgn="auto">
              <a:spcBef>
                <a:spcPts val="0"/>
              </a:spcBef>
              <a:spcAft>
                <a:spcPts val="0"/>
              </a:spcAft>
              <a:defRPr/>
            </a:pPr>
            <a:endParaRPr lang="en-GB" sz="2400" dirty="0">
              <a:latin typeface="+mn-lt"/>
            </a:endParaRPr>
          </a:p>
          <a:p>
            <a:pPr fontAlgn="auto">
              <a:spcBef>
                <a:spcPts val="0"/>
              </a:spcBef>
              <a:spcAft>
                <a:spcPts val="0"/>
              </a:spcAft>
              <a:defRPr/>
            </a:pPr>
            <a:endParaRPr lang="en-GB" sz="2400" dirty="0">
              <a:latin typeface="+mn-lt"/>
            </a:endParaRPr>
          </a:p>
          <a:p>
            <a:pPr fontAlgn="auto">
              <a:spcBef>
                <a:spcPts val="0"/>
              </a:spcBef>
              <a:spcAft>
                <a:spcPts val="0"/>
              </a:spcAft>
              <a:defRPr/>
            </a:pPr>
            <a:r>
              <a:rPr lang="en-GB" sz="2400" dirty="0">
                <a:latin typeface="+mn-lt"/>
              </a:rPr>
              <a:t>Some population members have 0 children, others more than 1 child:</a:t>
            </a:r>
          </a:p>
          <a:p>
            <a:pPr fontAlgn="auto">
              <a:spcBef>
                <a:spcPts val="0"/>
              </a:spcBef>
              <a:spcAft>
                <a:spcPts val="0"/>
              </a:spcAft>
              <a:defRPr/>
            </a:pPr>
            <a:endParaRPr lang="en-GB" sz="2400" dirty="0">
              <a:latin typeface="+mn-lt"/>
            </a:endParaRPr>
          </a:p>
          <a:p>
            <a:pPr fontAlgn="auto">
              <a:spcBef>
                <a:spcPts val="0"/>
              </a:spcBef>
              <a:spcAft>
                <a:spcPts val="0"/>
              </a:spcAft>
              <a:defRPr/>
            </a:pPr>
            <a:r>
              <a:rPr lang="en-GB" sz="2800" dirty="0">
                <a:latin typeface="+mn-lt"/>
              </a:rPr>
              <a:t> </a:t>
            </a:r>
          </a:p>
          <a:p>
            <a:pPr fontAlgn="auto">
              <a:spcBef>
                <a:spcPts val="0"/>
              </a:spcBef>
              <a:spcAft>
                <a:spcPts val="0"/>
              </a:spcAft>
              <a:defRPr/>
            </a:pPr>
            <a:endParaRPr lang="en-GB" sz="2800" dirty="0">
              <a:latin typeface="+mn-lt"/>
            </a:endParaRPr>
          </a:p>
          <a:p>
            <a:pPr fontAlgn="auto">
              <a:spcBef>
                <a:spcPts val="0"/>
              </a:spcBef>
              <a:spcAft>
                <a:spcPts val="0"/>
              </a:spcAft>
              <a:defRPr/>
            </a:pPr>
            <a:endParaRPr lang="en-GB" sz="2800" dirty="0">
              <a:latin typeface="+mn-lt"/>
            </a:endParaRPr>
          </a:p>
        </p:txBody>
      </p:sp>
    </p:spTree>
    <p:extLst>
      <p:ext uri="{BB962C8B-B14F-4D97-AF65-F5344CB8AC3E}">
        <p14:creationId xmlns:p14="http://schemas.microsoft.com/office/powerpoint/2010/main" val="1986639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Picture 5"/>
          <p:cNvPicPr>
            <a:picLocks noChangeAspect="1"/>
          </p:cNvPicPr>
          <p:nvPr/>
        </p:nvPicPr>
        <p:blipFill rotWithShape="1">
          <a:blip r:embed="rId3"/>
          <a:srcRect l="5950" t="3538" r="24899"/>
          <a:stretch/>
        </p:blipFill>
        <p:spPr>
          <a:xfrm>
            <a:off x="2109945" y="63990"/>
            <a:ext cx="4593537" cy="4004810"/>
          </a:xfrm>
          <a:prstGeom prst="rect">
            <a:avLst/>
          </a:prstGeom>
        </p:spPr>
      </p:pic>
      <p:pic>
        <p:nvPicPr>
          <p:cNvPr id="4" name="Picture 3"/>
          <p:cNvPicPr>
            <a:picLocks noChangeAspect="1"/>
          </p:cNvPicPr>
          <p:nvPr/>
        </p:nvPicPr>
        <p:blipFill rotWithShape="1">
          <a:blip r:embed="rId4"/>
          <a:srcRect l="21125" t="9167" r="36875"/>
          <a:stretch/>
        </p:blipFill>
        <p:spPr>
          <a:xfrm>
            <a:off x="148832" y="217851"/>
            <a:ext cx="3237270" cy="3938226"/>
          </a:xfrm>
          <a:prstGeom prst="rect">
            <a:avLst/>
          </a:prstGeom>
        </p:spPr>
      </p:pic>
      <p:pic>
        <p:nvPicPr>
          <p:cNvPr id="13" name="Picture 12"/>
          <p:cNvPicPr>
            <a:picLocks noChangeAspect="1"/>
          </p:cNvPicPr>
          <p:nvPr/>
        </p:nvPicPr>
        <p:blipFill rotWithShape="1">
          <a:blip r:embed="rId5"/>
          <a:srcRect l="5376" t="17334" r="38187"/>
          <a:stretch/>
        </p:blipFill>
        <p:spPr>
          <a:xfrm>
            <a:off x="6584" y="5832140"/>
            <a:ext cx="3870430" cy="3188952"/>
          </a:xfrm>
          <a:prstGeom prst="rect">
            <a:avLst/>
          </a:prstGeom>
        </p:spPr>
      </p:pic>
      <p:pic>
        <p:nvPicPr>
          <p:cNvPr id="14" name="Picture 13"/>
          <p:cNvPicPr>
            <a:picLocks noChangeAspect="1"/>
          </p:cNvPicPr>
          <p:nvPr/>
        </p:nvPicPr>
        <p:blipFill rotWithShape="1">
          <a:blip r:embed="rId6"/>
          <a:srcRect l="2751" t="16168" r="13250"/>
          <a:stretch/>
        </p:blipFill>
        <p:spPr>
          <a:xfrm>
            <a:off x="1081754" y="3628142"/>
            <a:ext cx="5760640" cy="3233957"/>
          </a:xfrm>
          <a:prstGeom prst="rect">
            <a:avLst/>
          </a:prstGeom>
        </p:spPr>
      </p:pic>
      <p:pic>
        <p:nvPicPr>
          <p:cNvPr id="8"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826" t="44424" r="42228" b="31951"/>
          <a:stretch/>
        </p:blipFill>
        <p:spPr bwMode="auto">
          <a:xfrm>
            <a:off x="3504990" y="7722852"/>
            <a:ext cx="3363548" cy="142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rotWithShape="1">
          <a:blip r:embed="rId8"/>
          <a:srcRect l="2750" t="13834" r="11281"/>
          <a:stretch/>
        </p:blipFill>
        <p:spPr>
          <a:xfrm>
            <a:off x="148832" y="5157843"/>
            <a:ext cx="5895655" cy="3323967"/>
          </a:xfrm>
          <a:prstGeom prst="rect">
            <a:avLst/>
          </a:prstGeom>
        </p:spPr>
      </p:pic>
      <p:pic>
        <p:nvPicPr>
          <p:cNvPr id="9" name="Picture 8"/>
          <p:cNvPicPr>
            <a:picLocks noChangeAspect="1"/>
          </p:cNvPicPr>
          <p:nvPr/>
        </p:nvPicPr>
        <p:blipFill rotWithShape="1">
          <a:blip r:embed="rId9"/>
          <a:srcRect l="20645" t="30193" r="16785"/>
          <a:stretch/>
        </p:blipFill>
        <p:spPr>
          <a:xfrm>
            <a:off x="1159505" y="1796912"/>
            <a:ext cx="5355595" cy="3360931"/>
          </a:xfrm>
          <a:prstGeom prst="rect">
            <a:avLst/>
          </a:prstGeom>
        </p:spPr>
      </p:pic>
    </p:spTree>
    <p:extLst>
      <p:ext uri="{BB962C8B-B14F-4D97-AF65-F5344CB8AC3E}">
        <p14:creationId xmlns:p14="http://schemas.microsoft.com/office/powerpoint/2010/main" val="156804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a:xfrm>
            <a:off x="342900" y="-336550"/>
            <a:ext cx="6172200" cy="1524000"/>
          </a:xfrm>
        </p:spPr>
        <p:txBody>
          <a:bodyPr/>
          <a:lstStyle/>
          <a:p>
            <a:r>
              <a:rPr lang="en-GB" smtClean="0"/>
              <a:t>Samples of size </a:t>
            </a:r>
            <a:r>
              <a:rPr lang="en-GB" i="1" smtClean="0"/>
              <a:t>n</a:t>
            </a:r>
          </a:p>
        </p:txBody>
      </p:sp>
      <p:sp>
        <p:nvSpPr>
          <p:cNvPr id="9220" name="Content Placeholder 2"/>
          <p:cNvSpPr>
            <a:spLocks noGrp="1"/>
          </p:cNvSpPr>
          <p:nvPr>
            <p:ph idx="1"/>
          </p:nvPr>
        </p:nvSpPr>
        <p:spPr>
          <a:xfrm>
            <a:off x="342900" y="1042988"/>
            <a:ext cx="6172200" cy="6034087"/>
          </a:xfrm>
        </p:spPr>
        <p:txBody>
          <a:bodyPr/>
          <a:lstStyle/>
          <a:p>
            <a:r>
              <a:rPr lang="en-GB" sz="2400" dirty="0" smtClean="0"/>
              <a:t>Suppose we are now following the history back in time of a sample of size </a:t>
            </a:r>
            <a:r>
              <a:rPr lang="en-GB" sz="2400" i="1" dirty="0" smtClean="0"/>
              <a:t>n</a:t>
            </a:r>
            <a:r>
              <a:rPr lang="en-GB" sz="2400" dirty="0" smtClean="0"/>
              <a:t>. </a:t>
            </a:r>
          </a:p>
          <a:p>
            <a:r>
              <a:rPr lang="en-GB" sz="2400" dirty="0" smtClean="0"/>
              <a:t>Measure time backwards and suppose </a:t>
            </a:r>
            <a:r>
              <a:rPr lang="el-GR" sz="2400" i="1" dirty="0" smtClean="0"/>
              <a:t>τ</a:t>
            </a:r>
            <a:r>
              <a:rPr lang="en-GB" sz="2400" dirty="0" smtClean="0"/>
              <a:t> generations back, there are </a:t>
            </a:r>
            <a:r>
              <a:rPr lang="el-GR" sz="2400" i="1" dirty="0" smtClean="0"/>
              <a:t>ξ(τ)</a:t>
            </a:r>
            <a:r>
              <a:rPr lang="en-GB" sz="2400" dirty="0" smtClean="0"/>
              <a:t> lineages remaining, </a:t>
            </a:r>
            <a:r>
              <a:rPr lang="el-GR" sz="2400" i="1" dirty="0" smtClean="0"/>
              <a:t>ξ(</a:t>
            </a:r>
            <a:r>
              <a:rPr lang="en-GB" sz="2400" dirty="0" smtClean="0"/>
              <a:t>0</a:t>
            </a:r>
            <a:r>
              <a:rPr lang="el-GR" sz="2400" i="1" dirty="0" smtClean="0"/>
              <a:t>)</a:t>
            </a:r>
            <a:r>
              <a:rPr lang="en-GB" sz="2400" i="1" dirty="0" smtClean="0"/>
              <a:t>=n</a:t>
            </a:r>
            <a:endParaRPr lang="en-GB" sz="2400" dirty="0" smtClean="0"/>
          </a:p>
          <a:p>
            <a:r>
              <a:rPr lang="en-GB" sz="2400" dirty="0" smtClean="0"/>
              <a:t>Generations are independent, so </a:t>
            </a:r>
            <a:r>
              <a:rPr lang="el-GR" sz="2400" i="1" dirty="0" smtClean="0"/>
              <a:t>ξ(τ)</a:t>
            </a:r>
            <a:r>
              <a:rPr lang="en-GB" sz="2400" dirty="0" smtClean="0"/>
              <a:t> behaves as  a Markov process </a:t>
            </a:r>
            <a:r>
              <a:rPr lang="el-GR" sz="2400" dirty="0" smtClean="0"/>
              <a:t>{</a:t>
            </a:r>
            <a:r>
              <a:rPr lang="el-GR" sz="2400" i="1" dirty="0" smtClean="0"/>
              <a:t>ξ(τ), τ = 0, 1, </a:t>
            </a:r>
            <a:r>
              <a:rPr lang="el-GR" sz="2400" dirty="0" smtClean="0"/>
              <a:t>. . .}</a:t>
            </a:r>
            <a:endParaRPr lang="en-GB" sz="2400" dirty="0" smtClean="0"/>
          </a:p>
          <a:p>
            <a:pPr lvl="1"/>
            <a:r>
              <a:rPr lang="en-GB" sz="2000" dirty="0" smtClean="0"/>
              <a:t>In other words, given </a:t>
            </a:r>
            <a:r>
              <a:rPr lang="el-GR" sz="2000" i="1" dirty="0" smtClean="0"/>
              <a:t>ξ</a:t>
            </a:r>
            <a:r>
              <a:rPr lang="el-GR" sz="2000" dirty="0" smtClean="0"/>
              <a:t>(</a:t>
            </a:r>
            <a:r>
              <a:rPr lang="en-GB" sz="2000" dirty="0" smtClean="0"/>
              <a:t>0</a:t>
            </a:r>
            <a:r>
              <a:rPr lang="el-GR" sz="2000" dirty="0" smtClean="0"/>
              <a:t>)</a:t>
            </a:r>
            <a:r>
              <a:rPr lang="el-GR" sz="2000" i="1" dirty="0" smtClean="0"/>
              <a:t> </a:t>
            </a:r>
            <a:r>
              <a:rPr lang="en-GB" sz="2000" i="1" dirty="0" smtClean="0"/>
              <a:t>, </a:t>
            </a:r>
            <a:r>
              <a:rPr lang="el-GR" sz="2000" i="1" dirty="0" smtClean="0"/>
              <a:t>ξ(</a:t>
            </a:r>
            <a:r>
              <a:rPr lang="en-GB" sz="2000" dirty="0" smtClean="0"/>
              <a:t>1</a:t>
            </a:r>
            <a:r>
              <a:rPr lang="el-GR" sz="2000" i="1" dirty="0" smtClean="0"/>
              <a:t>) </a:t>
            </a:r>
            <a:r>
              <a:rPr lang="en-GB" sz="2000" i="1" dirty="0" smtClean="0"/>
              <a:t>,...,</a:t>
            </a:r>
            <a:r>
              <a:rPr lang="el-GR" sz="2000" i="1" dirty="0" smtClean="0"/>
              <a:t> ξ(τ) </a:t>
            </a:r>
            <a:r>
              <a:rPr lang="en-GB" sz="2000" dirty="0" smtClean="0"/>
              <a:t>the distribution of </a:t>
            </a:r>
            <a:r>
              <a:rPr lang="el-GR" sz="2000" i="1" dirty="0" smtClean="0"/>
              <a:t>ξ(τ</a:t>
            </a:r>
            <a:r>
              <a:rPr lang="en-GB" sz="2000" dirty="0" smtClean="0"/>
              <a:t>+1</a:t>
            </a:r>
            <a:r>
              <a:rPr lang="el-GR" sz="2000" i="1" dirty="0" smtClean="0"/>
              <a:t>)</a:t>
            </a:r>
            <a:r>
              <a:rPr lang="en-GB" sz="2000" i="1" dirty="0" smtClean="0"/>
              <a:t> </a:t>
            </a:r>
            <a:r>
              <a:rPr lang="en-GB" sz="2000" dirty="0" smtClean="0"/>
              <a:t>depends only on </a:t>
            </a:r>
            <a:r>
              <a:rPr lang="el-GR" sz="2000" i="1" dirty="0" smtClean="0"/>
              <a:t>ξ(τ)</a:t>
            </a:r>
            <a:r>
              <a:rPr lang="en-GB" sz="2000" i="1" dirty="0" smtClean="0"/>
              <a:t> </a:t>
            </a:r>
          </a:p>
          <a:p>
            <a:pPr lvl="1"/>
            <a:r>
              <a:rPr lang="en-GB" sz="2000" dirty="0" smtClean="0"/>
              <a:t>The Markov process is </a:t>
            </a:r>
            <a:r>
              <a:rPr lang="en-GB" sz="2000" i="1" dirty="0" smtClean="0"/>
              <a:t>homogeneous</a:t>
            </a:r>
            <a:r>
              <a:rPr lang="en-GB" sz="2000" dirty="0" smtClean="0"/>
              <a:t> (does not vary across generations)</a:t>
            </a:r>
          </a:p>
          <a:p>
            <a:r>
              <a:rPr lang="en-GB" sz="2400" dirty="0" smtClean="0"/>
              <a:t>Our </a:t>
            </a:r>
            <a:r>
              <a:rPr lang="en-GB" sz="2400" i="1" dirty="0" err="1" smtClean="0"/>
              <a:t>p</a:t>
            </a:r>
            <a:r>
              <a:rPr lang="en-GB" sz="2400" i="1" baseline="-25000" dirty="0" err="1" smtClean="0"/>
              <a:t>ij</a:t>
            </a:r>
            <a:r>
              <a:rPr lang="en-GB" sz="2400" dirty="0" err="1" smtClean="0"/>
              <a:t>’s</a:t>
            </a:r>
            <a:r>
              <a:rPr lang="en-GB" sz="2400" dirty="0" smtClean="0"/>
              <a:t> define the transition matrix </a:t>
            </a:r>
            <a:r>
              <a:rPr lang="en-GB" sz="2400" i="1" dirty="0" smtClean="0"/>
              <a:t>P</a:t>
            </a:r>
            <a:r>
              <a:rPr lang="en-GB" sz="2400" dirty="0" smtClean="0"/>
              <a:t>:</a:t>
            </a:r>
          </a:p>
          <a:p>
            <a:endParaRPr lang="en-GB" sz="2400" dirty="0" smtClean="0"/>
          </a:p>
          <a:p>
            <a:endParaRPr lang="en-GB" sz="2400" dirty="0" smtClean="0"/>
          </a:p>
          <a:p>
            <a:r>
              <a:rPr lang="en-GB" sz="2400" dirty="0" smtClean="0"/>
              <a:t>Question – given </a:t>
            </a:r>
            <a:r>
              <a:rPr lang="en-GB" sz="2400" i="1" dirty="0" err="1" smtClean="0"/>
              <a:t>i</a:t>
            </a:r>
            <a:r>
              <a:rPr lang="en-GB" sz="2400" i="1" dirty="0" smtClean="0"/>
              <a:t> </a:t>
            </a:r>
            <a:r>
              <a:rPr lang="en-GB" sz="2400" dirty="0" smtClean="0"/>
              <a:t>lineages currently, what is the distribution of the </a:t>
            </a:r>
            <a:r>
              <a:rPr lang="en-GB" sz="2400" i="1" dirty="0" smtClean="0"/>
              <a:t>time</a:t>
            </a:r>
            <a:r>
              <a:rPr lang="en-GB" sz="2400" dirty="0" smtClean="0"/>
              <a:t> until the next coalescence event?</a:t>
            </a:r>
          </a:p>
          <a:p>
            <a:r>
              <a:rPr lang="en-GB" sz="2400" dirty="0" smtClean="0"/>
              <a:t>At the next coalescence event, how many lineages coalesce?</a:t>
            </a:r>
          </a:p>
          <a:p>
            <a:pPr lvl="1"/>
            <a:endParaRPr lang="en-GB" sz="2000" dirty="0" smtClean="0"/>
          </a:p>
        </p:txBody>
      </p:sp>
      <p:graphicFrame>
        <p:nvGraphicFramePr>
          <p:cNvPr id="9218" name="Object 2"/>
          <p:cNvGraphicFramePr>
            <a:graphicFrameLocks noChangeAspect="1"/>
          </p:cNvGraphicFramePr>
          <p:nvPr/>
        </p:nvGraphicFramePr>
        <p:xfrm>
          <a:off x="1212850" y="5651500"/>
          <a:ext cx="4432300" cy="649288"/>
        </p:xfrm>
        <a:graphic>
          <a:graphicData uri="http://schemas.openxmlformats.org/presentationml/2006/ole">
            <mc:AlternateContent xmlns:mc="http://schemas.openxmlformats.org/markup-compatibility/2006">
              <mc:Choice xmlns:v="urn:schemas-microsoft-com:vml" Requires="v">
                <p:oleObj spid="_x0000_s100438" name="Equation" r:id="rId3" imgW="1739880" imgH="253800" progId="Equation.3">
                  <p:embed/>
                </p:oleObj>
              </mc:Choice>
              <mc:Fallback>
                <p:oleObj name="Equation" r:id="rId3" imgW="1739880" imgH="2538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2850" y="5651500"/>
                        <a:ext cx="4432300" cy="649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itle 1"/>
          <p:cNvSpPr>
            <a:spLocks noGrp="1"/>
          </p:cNvSpPr>
          <p:nvPr>
            <p:ph type="title"/>
          </p:nvPr>
        </p:nvSpPr>
        <p:spPr>
          <a:xfrm>
            <a:off x="342900" y="-336550"/>
            <a:ext cx="6172200" cy="1524000"/>
          </a:xfrm>
        </p:spPr>
        <p:txBody>
          <a:bodyPr/>
          <a:lstStyle/>
          <a:p>
            <a:r>
              <a:rPr lang="en-GB" smtClean="0"/>
              <a:t>Samples of size </a:t>
            </a:r>
            <a:r>
              <a:rPr lang="en-GB" i="1" smtClean="0"/>
              <a:t>n</a:t>
            </a:r>
          </a:p>
        </p:txBody>
      </p:sp>
      <p:sp>
        <p:nvSpPr>
          <p:cNvPr id="10246" name="Content Placeholder 2"/>
          <p:cNvSpPr>
            <a:spLocks noGrp="1"/>
          </p:cNvSpPr>
          <p:nvPr>
            <p:ph idx="1"/>
          </p:nvPr>
        </p:nvSpPr>
        <p:spPr>
          <a:xfrm>
            <a:off x="0" y="827088"/>
            <a:ext cx="6172200" cy="6034087"/>
          </a:xfrm>
        </p:spPr>
        <p:txBody>
          <a:bodyPr/>
          <a:lstStyle/>
          <a:p>
            <a:pPr lvl="1">
              <a:buFont typeface="Arial" charset="0"/>
              <a:buNone/>
            </a:pPr>
            <a:r>
              <a:rPr lang="en-GB" sz="2000" dirty="0" smtClean="0"/>
              <a:t>We consider the transition matrix: </a:t>
            </a:r>
          </a:p>
        </p:txBody>
      </p:sp>
      <p:graphicFrame>
        <p:nvGraphicFramePr>
          <p:cNvPr id="10242" name="Object 2"/>
          <p:cNvGraphicFramePr>
            <a:graphicFrameLocks noChangeAspect="1"/>
          </p:cNvGraphicFramePr>
          <p:nvPr/>
        </p:nvGraphicFramePr>
        <p:xfrm>
          <a:off x="549275" y="1427163"/>
          <a:ext cx="5554663" cy="6816725"/>
        </p:xfrm>
        <a:graphic>
          <a:graphicData uri="http://schemas.openxmlformats.org/presentationml/2006/ole">
            <mc:AlternateContent xmlns:mc="http://schemas.openxmlformats.org/markup-compatibility/2006">
              <mc:Choice xmlns:v="urn:schemas-microsoft-com:vml" Requires="v">
                <p:oleObj spid="_x0000_s101630" name="Equation" r:id="rId3" imgW="3022560" imgH="3708360" progId="Equation.3">
                  <p:embed/>
                </p:oleObj>
              </mc:Choice>
              <mc:Fallback>
                <p:oleObj name="Equation" r:id="rId3" imgW="3022560" imgH="370836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1427163"/>
                        <a:ext cx="5554663" cy="681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2"/>
          <p:cNvGrpSpPr>
            <a:grpSpLocks/>
          </p:cNvGrpSpPr>
          <p:nvPr/>
        </p:nvGrpSpPr>
        <p:grpSpPr bwMode="auto">
          <a:xfrm>
            <a:off x="5084763" y="3851275"/>
            <a:ext cx="1439862" cy="720725"/>
            <a:chOff x="5157192" y="4355976"/>
            <a:chExt cx="1440160" cy="720080"/>
          </a:xfrm>
        </p:grpSpPr>
        <p:cxnSp>
          <p:nvCxnSpPr>
            <p:cNvPr id="8" name="Straight Connector 7"/>
            <p:cNvCxnSpPr/>
            <p:nvPr/>
          </p:nvCxnSpPr>
          <p:spPr>
            <a:xfrm rot="5400000" flipH="1" flipV="1">
              <a:off x="4797151" y="4716016"/>
              <a:ext cx="720080" cy="0"/>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5157588" y="4716016"/>
              <a:ext cx="720080" cy="0"/>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518026" y="4716016"/>
              <a:ext cx="720080" cy="0"/>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5876875" y="4716016"/>
              <a:ext cx="720080" cy="0"/>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6237311" y="4716016"/>
              <a:ext cx="720080" cy="0"/>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rot="5400000" flipH="1" flipV="1">
            <a:off x="1701006" y="8676482"/>
            <a:ext cx="719137" cy="0"/>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2061369" y="8676482"/>
            <a:ext cx="719137" cy="0"/>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2493169" y="8605044"/>
            <a:ext cx="719137" cy="142875"/>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2673350" y="8567738"/>
            <a:ext cx="719137" cy="217488"/>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3140869" y="8676482"/>
            <a:ext cx="719137" cy="0"/>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aphicFrame>
        <p:nvGraphicFramePr>
          <p:cNvPr id="10243" name="Object 3"/>
          <p:cNvGraphicFramePr>
            <a:graphicFrameLocks noChangeAspect="1"/>
          </p:cNvGraphicFramePr>
          <p:nvPr/>
        </p:nvGraphicFramePr>
        <p:xfrm>
          <a:off x="5229225" y="4787900"/>
          <a:ext cx="1203325" cy="363538"/>
        </p:xfrm>
        <a:graphic>
          <a:graphicData uri="http://schemas.openxmlformats.org/presentationml/2006/ole">
            <mc:AlternateContent xmlns:mc="http://schemas.openxmlformats.org/markup-compatibility/2006">
              <mc:Choice xmlns:v="urn:schemas-microsoft-com:vml" Requires="v">
                <p:oleObj spid="_x0000_s101631" name="Equation" r:id="rId5" imgW="672840" imgH="203040" progId="Equation.3">
                  <p:embed/>
                </p:oleObj>
              </mc:Choice>
              <mc:Fallback>
                <p:oleObj name="Equation" r:id="rId5" imgW="672840" imgH="20304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9225" y="4787900"/>
                        <a:ext cx="120332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44" name="Object 4"/>
          <p:cNvGraphicFramePr>
            <a:graphicFrameLocks noChangeAspect="1"/>
          </p:cNvGraphicFramePr>
          <p:nvPr/>
        </p:nvGraphicFramePr>
        <p:xfrm>
          <a:off x="3644900" y="8529638"/>
          <a:ext cx="1520825" cy="363537"/>
        </p:xfrm>
        <a:graphic>
          <a:graphicData uri="http://schemas.openxmlformats.org/presentationml/2006/ole">
            <mc:AlternateContent xmlns:mc="http://schemas.openxmlformats.org/markup-compatibility/2006">
              <mc:Choice xmlns:v="urn:schemas-microsoft-com:vml" Requires="v">
                <p:oleObj spid="_x0000_s101632" name="Equation" r:id="rId7" imgW="850680" imgH="203040" progId="Equation.3">
                  <p:embed/>
                </p:oleObj>
              </mc:Choice>
              <mc:Fallback>
                <p:oleObj name="Equation" r:id="rId7" imgW="850680" imgH="20304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4900" y="8529638"/>
                        <a:ext cx="15208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Title 1"/>
          <p:cNvSpPr>
            <a:spLocks noGrp="1"/>
          </p:cNvSpPr>
          <p:nvPr>
            <p:ph type="title"/>
          </p:nvPr>
        </p:nvSpPr>
        <p:spPr>
          <a:xfrm>
            <a:off x="342900" y="-336550"/>
            <a:ext cx="6172200" cy="1524000"/>
          </a:xfrm>
        </p:spPr>
        <p:txBody>
          <a:bodyPr/>
          <a:lstStyle/>
          <a:p>
            <a:r>
              <a:rPr lang="en-GB" smtClean="0"/>
              <a:t>Samples of size </a:t>
            </a:r>
            <a:r>
              <a:rPr lang="en-GB" i="1" smtClean="0"/>
              <a:t>n</a:t>
            </a:r>
          </a:p>
        </p:txBody>
      </p:sp>
      <p:sp>
        <p:nvSpPr>
          <p:cNvPr id="3" name="Content Placeholder 2"/>
          <p:cNvSpPr>
            <a:spLocks noGrp="1"/>
          </p:cNvSpPr>
          <p:nvPr>
            <p:ph idx="1"/>
          </p:nvPr>
        </p:nvSpPr>
        <p:spPr>
          <a:xfrm>
            <a:off x="0" y="827088"/>
            <a:ext cx="6669088" cy="6034087"/>
          </a:xfrm>
        </p:spPr>
        <p:txBody>
          <a:bodyPr/>
          <a:lstStyle/>
          <a:p>
            <a:pPr lvl="1">
              <a:buFont typeface="Arial" charset="0"/>
              <a:buNone/>
              <a:defRPr/>
            </a:pPr>
            <a:r>
              <a:rPr lang="en-GB" sz="2000" dirty="0" smtClean="0"/>
              <a:t>What is the probability that more than one pair of lineages coalesce </a:t>
            </a:r>
            <a:r>
              <a:rPr lang="en-GB" sz="2000" i="1" dirty="0" smtClean="0"/>
              <a:t>at the same time</a:t>
            </a:r>
            <a:r>
              <a:rPr lang="en-GB" sz="2000" dirty="0" smtClean="0"/>
              <a:t>? This is</a:t>
            </a:r>
          </a:p>
          <a:p>
            <a:pPr lvl="1">
              <a:buFont typeface="Arial" charset="0"/>
              <a:buNone/>
              <a:defRPr/>
            </a:pPr>
            <a:endParaRPr lang="en-GB" sz="2000" dirty="0" smtClean="0"/>
          </a:p>
          <a:p>
            <a:pPr lvl="1">
              <a:buFont typeface="Arial" charset="0"/>
              <a:buNone/>
              <a:defRPr/>
            </a:pPr>
            <a:endParaRPr lang="en-GB" sz="2000" dirty="0" smtClean="0"/>
          </a:p>
          <a:p>
            <a:pPr lvl="1">
              <a:buFont typeface="Arial" charset="0"/>
              <a:buNone/>
              <a:defRPr/>
            </a:pPr>
            <a:endParaRPr lang="en-GB" sz="2000" dirty="0" smtClean="0"/>
          </a:p>
          <a:p>
            <a:pPr lvl="1">
              <a:buFont typeface="Arial" charset="0"/>
              <a:buNone/>
              <a:defRPr/>
            </a:pPr>
            <a:endParaRPr lang="en-GB" sz="2000" dirty="0" smtClean="0"/>
          </a:p>
          <a:p>
            <a:pPr lvl="1">
              <a:buFont typeface="Arial" charset="0"/>
              <a:buNone/>
              <a:defRPr/>
            </a:pPr>
            <a:endParaRPr lang="en-GB" sz="2000" dirty="0" smtClean="0"/>
          </a:p>
          <a:p>
            <a:pPr lvl="1">
              <a:buFont typeface="Arial" charset="0"/>
              <a:buNone/>
              <a:defRPr/>
            </a:pPr>
            <a:r>
              <a:rPr lang="en-GB" sz="2000" dirty="0" smtClean="0"/>
              <a:t>Putting this together, supposing </a:t>
            </a:r>
            <a:r>
              <a:rPr lang="en-GB" sz="2000" i="1" dirty="0" smtClean="0"/>
              <a:t>M </a:t>
            </a:r>
            <a:r>
              <a:rPr lang="en-GB" sz="2000" dirty="0" smtClean="0"/>
              <a:t>is large and we have </a:t>
            </a:r>
            <a:r>
              <a:rPr lang="en-GB" sz="2000" i="1" dirty="0" err="1" smtClean="0"/>
              <a:t>i</a:t>
            </a:r>
            <a:r>
              <a:rPr lang="en-GB" sz="2000" dirty="0" smtClean="0"/>
              <a:t> lineages, in a single generation, to </a:t>
            </a:r>
          </a:p>
          <a:p>
            <a:pPr lvl="1">
              <a:buFont typeface="Arial" charset="0"/>
              <a:buNone/>
              <a:defRPr/>
            </a:pPr>
            <a:endParaRPr lang="en-GB" sz="2000" dirty="0" smtClean="0"/>
          </a:p>
          <a:p>
            <a:pPr lvl="1">
              <a:buFont typeface="Arial" charset="0"/>
              <a:buNone/>
              <a:defRPr/>
            </a:pPr>
            <a:endParaRPr lang="en-GB" sz="2000" dirty="0" smtClean="0"/>
          </a:p>
          <a:p>
            <a:pPr lvl="1">
              <a:buFont typeface="Arial" charset="0"/>
              <a:buNone/>
              <a:defRPr/>
            </a:pPr>
            <a:endParaRPr lang="en-GB" sz="2000" dirty="0" smtClean="0"/>
          </a:p>
          <a:p>
            <a:pPr lvl="1">
              <a:buFont typeface="Arial" charset="0"/>
              <a:buNone/>
              <a:defRPr/>
            </a:pPr>
            <a:endParaRPr lang="en-GB" sz="2000" dirty="0" smtClean="0"/>
          </a:p>
          <a:p>
            <a:pPr lvl="1">
              <a:buFont typeface="Arial" charset="0"/>
              <a:buNone/>
              <a:defRPr/>
            </a:pPr>
            <a:endParaRPr lang="en-GB" sz="2000" dirty="0" smtClean="0"/>
          </a:p>
          <a:p>
            <a:pPr lvl="1">
              <a:buFont typeface="Arial" charset="0"/>
              <a:buNone/>
              <a:defRPr/>
            </a:pPr>
            <a:endParaRPr lang="en-GB" sz="2000" dirty="0" smtClean="0"/>
          </a:p>
          <a:p>
            <a:pPr lvl="1">
              <a:buFont typeface="Arial" charset="0"/>
              <a:buNone/>
              <a:defRPr/>
            </a:pPr>
            <a:endParaRPr lang="en-GB" sz="2000" dirty="0" smtClean="0"/>
          </a:p>
          <a:p>
            <a:pPr marL="914400" lvl="1" indent="-457200">
              <a:buFont typeface="+mj-lt"/>
              <a:buAutoNum type="arabicPeriod"/>
              <a:defRPr/>
            </a:pPr>
            <a:r>
              <a:rPr lang="en-GB" sz="2000" dirty="0" smtClean="0"/>
              <a:t>In words, asymptotically, only one pair of lineages can coalesce at a time – we have a binary tree.</a:t>
            </a:r>
          </a:p>
          <a:p>
            <a:pPr marL="914400" lvl="1" indent="-457200">
              <a:buFont typeface="+mj-lt"/>
              <a:buAutoNum type="arabicPeriod"/>
              <a:defRPr/>
            </a:pPr>
            <a:r>
              <a:rPr lang="en-GB" sz="2000" dirty="0" smtClean="0"/>
              <a:t>By symmetry, each time a coalescence occurs, all pairs of lineages are equally likely to coalesce </a:t>
            </a:r>
          </a:p>
          <a:p>
            <a:pPr marL="914400" lvl="1" indent="-457200">
              <a:buFont typeface="+mj-lt"/>
              <a:buAutoNum type="arabicPeriod"/>
              <a:defRPr/>
            </a:pPr>
            <a:r>
              <a:rPr lang="en-GB" sz="2000" dirty="0" smtClean="0"/>
              <a:t>To characterise the asymptotic distribution of trees, we then just need to derive the distribution of </a:t>
            </a:r>
            <a:r>
              <a:rPr lang="en-GB" sz="2000" i="1" dirty="0" smtClean="0"/>
              <a:t>times between coalescence events. </a:t>
            </a:r>
            <a:r>
              <a:rPr lang="en-GB" sz="2000" dirty="0" smtClean="0"/>
              <a:t>First, the answer.</a:t>
            </a:r>
            <a:endParaRPr lang="en-GB" sz="2000" i="1" dirty="0" smtClean="0"/>
          </a:p>
          <a:p>
            <a:pPr lvl="1">
              <a:buFont typeface="Arial" charset="0"/>
              <a:buNone/>
              <a:defRPr/>
            </a:pPr>
            <a:endParaRPr lang="en-GB" sz="2000" dirty="0" smtClean="0"/>
          </a:p>
          <a:p>
            <a:pPr lvl="1">
              <a:buFont typeface="Arial" charset="0"/>
              <a:buNone/>
              <a:defRPr/>
            </a:pPr>
            <a:endParaRPr lang="en-GB" sz="2000" dirty="0" smtClean="0"/>
          </a:p>
          <a:p>
            <a:pPr lvl="1">
              <a:buFont typeface="Arial" charset="0"/>
              <a:buNone/>
              <a:defRPr/>
            </a:pPr>
            <a:endParaRPr lang="en-GB" sz="2000" dirty="0" smtClean="0"/>
          </a:p>
          <a:p>
            <a:pPr lvl="1">
              <a:buFont typeface="Arial" charset="0"/>
              <a:buNone/>
              <a:defRPr/>
            </a:pPr>
            <a:endParaRPr lang="en-GB" sz="2000" dirty="0" smtClean="0"/>
          </a:p>
        </p:txBody>
      </p:sp>
      <p:graphicFrame>
        <p:nvGraphicFramePr>
          <p:cNvPr id="11266" name="Object 2"/>
          <p:cNvGraphicFramePr>
            <a:graphicFrameLocks noChangeAspect="1"/>
          </p:cNvGraphicFramePr>
          <p:nvPr/>
        </p:nvGraphicFramePr>
        <p:xfrm>
          <a:off x="1016000" y="1482725"/>
          <a:ext cx="4573588" cy="1936750"/>
        </p:xfrm>
        <a:graphic>
          <a:graphicData uri="http://schemas.openxmlformats.org/presentationml/2006/ole">
            <mc:AlternateContent xmlns:mc="http://schemas.openxmlformats.org/markup-compatibility/2006">
              <mc:Choice xmlns:v="urn:schemas-microsoft-com:vml" Requires="v">
                <p:oleObj spid="_x0000_s102654" name="Equation" r:id="rId4" imgW="2489040" imgH="1054080" progId="Equation.3">
                  <p:embed/>
                </p:oleObj>
              </mc:Choice>
              <mc:Fallback>
                <p:oleObj name="Equation" r:id="rId4" imgW="2489040" imgH="105408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00" y="1482725"/>
                        <a:ext cx="4573588" cy="193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7" name="Object 5"/>
          <p:cNvGraphicFramePr>
            <a:graphicFrameLocks noChangeAspect="1"/>
          </p:cNvGraphicFramePr>
          <p:nvPr/>
        </p:nvGraphicFramePr>
        <p:xfrm>
          <a:off x="1052513" y="4067175"/>
          <a:ext cx="1751012" cy="2566988"/>
        </p:xfrm>
        <a:graphic>
          <a:graphicData uri="http://schemas.openxmlformats.org/presentationml/2006/ole">
            <mc:AlternateContent xmlns:mc="http://schemas.openxmlformats.org/markup-compatibility/2006">
              <mc:Choice xmlns:v="urn:schemas-microsoft-com:vml" Requires="v">
                <p:oleObj spid="_x0000_s102655" name="Equation" r:id="rId6" imgW="952200" imgH="1396800" progId="Equation.3">
                  <p:embed/>
                </p:oleObj>
              </mc:Choice>
              <mc:Fallback>
                <p:oleObj name="Equation" r:id="rId6" imgW="952200" imgH="13968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2513" y="4067175"/>
                        <a:ext cx="1751012" cy="2566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34"/>
          <p:cNvGrpSpPr>
            <a:grpSpLocks/>
          </p:cNvGrpSpPr>
          <p:nvPr/>
        </p:nvGrpSpPr>
        <p:grpSpPr bwMode="auto">
          <a:xfrm>
            <a:off x="3429000" y="5651500"/>
            <a:ext cx="2520950" cy="720725"/>
            <a:chOff x="3429000" y="6012160"/>
            <a:chExt cx="2520280" cy="720080"/>
          </a:xfrm>
        </p:grpSpPr>
        <p:cxnSp>
          <p:nvCxnSpPr>
            <p:cNvPr id="15" name="Straight Connector 14"/>
            <p:cNvCxnSpPr/>
            <p:nvPr/>
          </p:nvCxnSpPr>
          <p:spPr>
            <a:xfrm rot="5400000" flipH="1" flipV="1">
              <a:off x="3645069" y="6372200"/>
              <a:ext cx="720080" cy="0"/>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flipH="1" flipV="1">
              <a:off x="4256888" y="6120648"/>
              <a:ext cx="720080" cy="503104"/>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4437022" y="6300781"/>
              <a:ext cx="720080" cy="142837"/>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V="1">
              <a:off x="4617155" y="6263485"/>
              <a:ext cx="720080" cy="217429"/>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flipH="1" flipV="1">
              <a:off x="5084549" y="6372200"/>
              <a:ext cx="720080" cy="0"/>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429000" y="6156494"/>
              <a:ext cx="2520280" cy="504373"/>
            </a:xfrm>
            <a:prstGeom prst="line">
              <a:avLst/>
            </a:prstGeom>
            <a:ln w="1047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Group 35"/>
          <p:cNvGrpSpPr>
            <a:grpSpLocks/>
          </p:cNvGrpSpPr>
          <p:nvPr/>
        </p:nvGrpSpPr>
        <p:grpSpPr bwMode="auto">
          <a:xfrm>
            <a:off x="3429000" y="4356100"/>
            <a:ext cx="2520950" cy="720725"/>
            <a:chOff x="3429000" y="4572000"/>
            <a:chExt cx="2520280" cy="720080"/>
          </a:xfrm>
        </p:grpSpPr>
        <p:cxnSp>
          <p:nvCxnSpPr>
            <p:cNvPr id="23" name="Straight Connector 22"/>
            <p:cNvCxnSpPr/>
            <p:nvPr/>
          </p:nvCxnSpPr>
          <p:spPr>
            <a:xfrm rot="5400000" flipH="1" flipV="1">
              <a:off x="3645069" y="4932040"/>
              <a:ext cx="720080" cy="0"/>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16200000" flipV="1">
              <a:off x="3825202" y="4751907"/>
              <a:ext cx="720080" cy="360266"/>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4437022" y="4860621"/>
              <a:ext cx="720080" cy="142837"/>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V="1">
              <a:off x="4617155" y="4823325"/>
              <a:ext cx="720080" cy="217429"/>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5084549" y="4932040"/>
              <a:ext cx="720080" cy="0"/>
            </a:xfrm>
            <a:prstGeom prst="line">
              <a:avLst/>
            </a:prstGeom>
            <a:ln w="5080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429000" y="4716334"/>
              <a:ext cx="2520280" cy="504373"/>
            </a:xfrm>
            <a:prstGeom prst="line">
              <a:avLst/>
            </a:prstGeom>
            <a:ln w="104775">
              <a:solidFill>
                <a:srgbClr val="FF0000"/>
              </a:solidFill>
            </a:ln>
          </p:spPr>
          <p:style>
            <a:lnRef idx="1">
              <a:schemeClr val="accent1"/>
            </a:lnRef>
            <a:fillRef idx="0">
              <a:schemeClr val="accent1"/>
            </a:fillRef>
            <a:effectRef idx="0">
              <a:schemeClr val="accent1"/>
            </a:effectRef>
            <a:fontRef idx="minor">
              <a:schemeClr val="tx1"/>
            </a:fontRef>
          </p:style>
        </p:cxnSp>
      </p:grpSp>
      <p:graphicFrame>
        <p:nvGraphicFramePr>
          <p:cNvPr id="11268" name="Object 6"/>
          <p:cNvGraphicFramePr>
            <a:graphicFrameLocks noChangeAspect="1"/>
          </p:cNvGraphicFramePr>
          <p:nvPr/>
        </p:nvGraphicFramePr>
        <p:xfrm>
          <a:off x="4365625" y="3635375"/>
          <a:ext cx="917575" cy="431800"/>
        </p:xfrm>
        <a:graphic>
          <a:graphicData uri="http://schemas.openxmlformats.org/presentationml/2006/ole">
            <mc:AlternateContent xmlns:mc="http://schemas.openxmlformats.org/markup-compatibility/2006">
              <mc:Choice xmlns:v="urn:schemas-microsoft-com:vml" Requires="v">
                <p:oleObj spid="_x0000_s102656" name="Equation" r:id="rId8" imgW="507960" imgH="228600" progId="Equation.3">
                  <p:embed/>
                </p:oleObj>
              </mc:Choice>
              <mc:Fallback>
                <p:oleObj name="Equation" r:id="rId8" imgW="507960" imgH="228600"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65625" y="3635375"/>
                        <a:ext cx="9175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342900" y="0"/>
            <a:ext cx="6172200" cy="1524000"/>
          </a:xfrm>
        </p:spPr>
        <p:txBody>
          <a:bodyPr/>
          <a:lstStyle/>
          <a:p>
            <a:r>
              <a:rPr lang="en-GB" smtClean="0"/>
              <a:t>The coalescent </a:t>
            </a:r>
            <a:br>
              <a:rPr lang="en-GB" smtClean="0"/>
            </a:br>
            <a:r>
              <a:rPr lang="en-GB" sz="1800" smtClean="0"/>
              <a:t>(Kingman, Stochastic  processes and their application, 1982)</a:t>
            </a:r>
          </a:p>
        </p:txBody>
      </p:sp>
      <p:sp>
        <p:nvSpPr>
          <p:cNvPr id="39939" name="Content Placeholder 2"/>
          <p:cNvSpPr>
            <a:spLocks noGrp="1"/>
          </p:cNvSpPr>
          <p:nvPr>
            <p:ph idx="1"/>
          </p:nvPr>
        </p:nvSpPr>
        <p:spPr>
          <a:xfrm>
            <a:off x="0" y="1403350"/>
            <a:ext cx="6939390" cy="6034088"/>
          </a:xfrm>
        </p:spPr>
        <p:txBody>
          <a:bodyPr/>
          <a:lstStyle/>
          <a:p>
            <a:r>
              <a:rPr lang="en-GB" sz="2000" dirty="0" smtClean="0"/>
              <a:t>As for the two lineage case, for the general case we will measure time in unit of </a:t>
            </a:r>
            <a:r>
              <a:rPr lang="en-GB" sz="2000" i="1" dirty="0" smtClean="0"/>
              <a:t>M</a:t>
            </a:r>
            <a:r>
              <a:rPr lang="en-GB" sz="2000" dirty="0" smtClean="0"/>
              <a:t> generations </a:t>
            </a:r>
          </a:p>
          <a:p>
            <a:r>
              <a:rPr lang="en-GB" sz="2000" dirty="0" smtClean="0"/>
              <a:t>We will show that the ancestral tree distribution in the Wright-Fisher model converges to the </a:t>
            </a:r>
            <a:r>
              <a:rPr lang="en-GB" sz="2000" i="1" dirty="0" smtClean="0"/>
              <a:t>coalescent</a:t>
            </a:r>
            <a:r>
              <a:rPr lang="en-GB" sz="2000" dirty="0" smtClean="0"/>
              <a:t> </a:t>
            </a:r>
          </a:p>
          <a:p>
            <a:r>
              <a:rPr lang="en-GB" sz="2000" dirty="0" smtClean="0"/>
              <a:t>This is one of the greatest discoveries in population genetics</a:t>
            </a:r>
          </a:p>
          <a:p>
            <a:r>
              <a:rPr lang="en-GB" sz="2000" b="1" dirty="0" smtClean="0"/>
              <a:t>The coalescent limit actually applies much more widely than just the W-F case (e.g., models with non-discrete gens)</a:t>
            </a:r>
          </a:p>
          <a:p>
            <a:r>
              <a:rPr lang="en-GB" sz="2000" dirty="0" smtClean="0"/>
              <a:t>The coalescent can be adapted to include many realistic features, some which we will see (mutation, population size changes, recombination) and others we will not (population splits and merges, migration......)</a:t>
            </a:r>
          </a:p>
          <a:p>
            <a:r>
              <a:rPr lang="en-GB" sz="2000" dirty="0" smtClean="0"/>
              <a:t>The coalescent is a distribution on binary trees:</a:t>
            </a:r>
          </a:p>
          <a:p>
            <a:endParaRPr lang="en-GB" dirty="0" smtClean="0"/>
          </a:p>
          <a:p>
            <a:endParaRPr lang="en-GB" dirty="0" smtClean="0"/>
          </a:p>
        </p:txBody>
      </p:sp>
      <p:grpSp>
        <p:nvGrpSpPr>
          <p:cNvPr id="2" name="Group 65"/>
          <p:cNvGrpSpPr>
            <a:grpSpLocks/>
          </p:cNvGrpSpPr>
          <p:nvPr/>
        </p:nvGrpSpPr>
        <p:grpSpPr bwMode="auto">
          <a:xfrm>
            <a:off x="1763713" y="5381625"/>
            <a:ext cx="2973387" cy="3600450"/>
            <a:chOff x="1763816" y="5382086"/>
            <a:chExt cx="2972661" cy="3600404"/>
          </a:xfrm>
        </p:grpSpPr>
        <p:cxnSp>
          <p:nvCxnSpPr>
            <p:cNvPr id="27" name="Straight Arrow Connector 26"/>
            <p:cNvCxnSpPr/>
            <p:nvPr/>
          </p:nvCxnSpPr>
          <p:spPr bwMode="auto">
            <a:xfrm rot="16200000" flipV="1">
              <a:off x="2066914" y="8807868"/>
              <a:ext cx="34607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auto">
            <a:xfrm rot="16200000" flipV="1">
              <a:off x="2536699" y="8807868"/>
              <a:ext cx="3460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auto">
            <a:xfrm rot="10800000">
              <a:off x="2239950" y="8634832"/>
              <a:ext cx="4697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auto">
            <a:xfrm rot="5400000" flipH="1" flipV="1">
              <a:off x="2389117" y="8542759"/>
              <a:ext cx="1841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auto">
            <a:xfrm rot="16200000" flipV="1">
              <a:off x="2934250" y="8713413"/>
              <a:ext cx="530218"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auto">
            <a:xfrm rot="10800000" flipV="1">
              <a:off x="2481191" y="8447510"/>
              <a:ext cx="715787"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auto">
            <a:xfrm rot="16200000" flipV="1">
              <a:off x="2971450" y="8290350"/>
              <a:ext cx="1366820" cy="47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auto">
            <a:xfrm rot="16200000" flipV="1">
              <a:off x="2423164" y="8030796"/>
              <a:ext cx="838189"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auto">
            <a:xfrm rot="10800000" flipV="1">
              <a:off x="2841465" y="7609321"/>
              <a:ext cx="815776"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auto">
            <a:xfrm rot="16200000" flipV="1">
              <a:off x="958170" y="8176844"/>
              <a:ext cx="16112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bwMode="auto">
            <a:xfrm rot="5400000" flipH="1" flipV="1">
              <a:off x="3142988" y="7491847"/>
              <a:ext cx="241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bwMode="auto">
            <a:xfrm rot="10800000" flipV="1">
              <a:off x="1763816" y="7369611"/>
              <a:ext cx="1499821"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bwMode="auto">
            <a:xfrm rot="5400000" flipH="1" flipV="1">
              <a:off x="3021999" y="7268012"/>
              <a:ext cx="3428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bwMode="auto">
            <a:xfrm rot="16200000" flipV="1">
              <a:off x="1601720" y="6461572"/>
              <a:ext cx="181766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bwMode="auto">
            <a:xfrm rot="10800000" flipV="1">
              <a:off x="2511345" y="5553534"/>
              <a:ext cx="22251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bwMode="auto">
            <a:xfrm rot="16200000" flipV="1">
              <a:off x="3538188" y="5466222"/>
              <a:ext cx="171448" cy="3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6" name="Title 1"/>
          <p:cNvSpPr>
            <a:spLocks noGrp="1"/>
          </p:cNvSpPr>
          <p:nvPr>
            <p:ph type="title"/>
          </p:nvPr>
        </p:nvSpPr>
        <p:spPr>
          <a:xfrm>
            <a:off x="342900" y="0"/>
            <a:ext cx="6172200" cy="1524000"/>
          </a:xfrm>
        </p:spPr>
        <p:txBody>
          <a:bodyPr/>
          <a:lstStyle/>
          <a:p>
            <a:r>
              <a:rPr lang="en-GB" smtClean="0"/>
              <a:t>The coalescent </a:t>
            </a:r>
            <a:br>
              <a:rPr lang="en-GB" smtClean="0"/>
            </a:br>
            <a:r>
              <a:rPr lang="en-GB" sz="1800" smtClean="0"/>
              <a:t>(Kingman, Stochastic  processes and their application, 1982)</a:t>
            </a:r>
          </a:p>
        </p:txBody>
      </p:sp>
      <p:sp>
        <p:nvSpPr>
          <p:cNvPr id="5" name="Rectangle 4"/>
          <p:cNvSpPr/>
          <p:nvPr/>
        </p:nvSpPr>
        <p:spPr>
          <a:xfrm>
            <a:off x="249238" y="1401763"/>
            <a:ext cx="6357937" cy="4000500"/>
          </a:xfrm>
          <a:prstGeom prst="rect">
            <a:avLst/>
          </a:prstGeom>
        </p:spPr>
        <p:txBody>
          <a:bodyPr>
            <a:spAutoFit/>
          </a:bodyPr>
          <a:lstStyle/>
          <a:p>
            <a:pPr>
              <a:defRPr/>
            </a:pPr>
            <a:r>
              <a:rPr lang="en-GB" i="1" dirty="0">
                <a:latin typeface="+mn-lt"/>
              </a:rPr>
              <a:t>Definition 1.1</a:t>
            </a:r>
            <a:endParaRPr lang="en-GB" dirty="0">
              <a:latin typeface="+mn-lt"/>
            </a:endParaRPr>
          </a:p>
          <a:p>
            <a:pPr>
              <a:defRPr/>
            </a:pPr>
            <a:r>
              <a:rPr lang="en-GB" dirty="0">
                <a:latin typeface="+mn-lt"/>
              </a:rPr>
              <a:t>The </a:t>
            </a:r>
            <a:r>
              <a:rPr lang="en-GB" i="1" dirty="0">
                <a:latin typeface="+mn-lt"/>
              </a:rPr>
              <a:t>coalescent</a:t>
            </a:r>
            <a:r>
              <a:rPr lang="en-GB" dirty="0">
                <a:latin typeface="+mn-lt"/>
              </a:rPr>
              <a:t> is a distribution on binary trees. Starting with </a:t>
            </a:r>
            <a:r>
              <a:rPr lang="en-GB" i="1" dirty="0">
                <a:latin typeface="+mn-lt"/>
              </a:rPr>
              <a:t>n</a:t>
            </a:r>
            <a:r>
              <a:rPr lang="en-GB" dirty="0">
                <a:latin typeface="+mn-lt"/>
              </a:rPr>
              <a:t> lineages, pairs of lineages coalesce backward in time until a single common ancestor is reached. Defining times </a:t>
            </a:r>
            <a:r>
              <a:rPr lang="en-GB" i="1" dirty="0" err="1">
                <a:latin typeface="+mn-lt"/>
              </a:rPr>
              <a:t>T</a:t>
            </a:r>
            <a:r>
              <a:rPr lang="en-GB" i="1" baseline="-25000" dirty="0" err="1">
                <a:latin typeface="+mn-lt"/>
              </a:rPr>
              <a:t>n</a:t>
            </a:r>
            <a:r>
              <a:rPr lang="en-GB" dirty="0">
                <a:latin typeface="+mn-lt"/>
              </a:rPr>
              <a:t>,</a:t>
            </a:r>
            <a:r>
              <a:rPr lang="en-GB" i="1" dirty="0">
                <a:latin typeface="+mn-lt"/>
              </a:rPr>
              <a:t> T</a:t>
            </a:r>
            <a:r>
              <a:rPr lang="en-GB" i="1" baseline="-25000" dirty="0">
                <a:latin typeface="+mn-lt"/>
              </a:rPr>
              <a:t>n-1</a:t>
            </a:r>
            <a:r>
              <a:rPr lang="en-GB" dirty="0">
                <a:latin typeface="+mn-lt"/>
              </a:rPr>
              <a:t>,...,</a:t>
            </a:r>
            <a:r>
              <a:rPr lang="en-GB" i="1" dirty="0">
                <a:latin typeface="+mn-lt"/>
              </a:rPr>
              <a:t>T</a:t>
            </a:r>
            <a:r>
              <a:rPr lang="en-GB" i="1" baseline="-25000" dirty="0">
                <a:latin typeface="+mn-lt"/>
              </a:rPr>
              <a:t>2</a:t>
            </a:r>
            <a:r>
              <a:rPr lang="en-GB" i="1" dirty="0">
                <a:latin typeface="+mn-lt"/>
              </a:rPr>
              <a:t> </a:t>
            </a:r>
            <a:r>
              <a:rPr lang="en-GB" dirty="0">
                <a:latin typeface="+mn-lt"/>
              </a:rPr>
              <a:t>while </a:t>
            </a:r>
            <a:r>
              <a:rPr lang="en-GB" i="1" dirty="0">
                <a:latin typeface="+mn-lt"/>
              </a:rPr>
              <a:t>n</a:t>
            </a:r>
            <a:r>
              <a:rPr lang="en-GB" dirty="0">
                <a:latin typeface="+mn-lt"/>
              </a:rPr>
              <a:t>,</a:t>
            </a:r>
            <a:r>
              <a:rPr lang="en-GB" i="1" dirty="0">
                <a:latin typeface="+mn-lt"/>
              </a:rPr>
              <a:t>n-1</a:t>
            </a:r>
            <a:r>
              <a:rPr lang="en-GB" dirty="0"/>
              <a:t> ,..., </a:t>
            </a:r>
            <a:r>
              <a:rPr lang="en-GB" dirty="0">
                <a:latin typeface="+mn-lt"/>
              </a:rPr>
              <a:t>2 ancestors remain, the times </a:t>
            </a:r>
            <a:r>
              <a:rPr lang="en-GB" i="1" dirty="0" err="1"/>
              <a:t>T</a:t>
            </a:r>
            <a:r>
              <a:rPr lang="en-GB" i="1" baseline="-25000" dirty="0" err="1"/>
              <a:t>j</a:t>
            </a:r>
            <a:r>
              <a:rPr lang="en-GB" dirty="0">
                <a:latin typeface="+mn-lt"/>
              </a:rPr>
              <a:t> are independent and exponentially distributed:</a:t>
            </a:r>
          </a:p>
          <a:p>
            <a:pPr>
              <a:defRPr/>
            </a:pPr>
            <a:endParaRPr lang="en-GB" dirty="0">
              <a:latin typeface="+mn-lt"/>
            </a:endParaRPr>
          </a:p>
          <a:p>
            <a:pPr>
              <a:defRPr/>
            </a:pPr>
            <a:r>
              <a:rPr lang="en-GB" dirty="0">
                <a:latin typeface="+mn-lt"/>
              </a:rPr>
              <a:t> </a:t>
            </a:r>
          </a:p>
          <a:p>
            <a:pPr>
              <a:defRPr/>
            </a:pPr>
            <a:endParaRPr lang="en-GB" dirty="0">
              <a:latin typeface="+mn-lt"/>
            </a:endParaRPr>
          </a:p>
          <a:p>
            <a:pPr>
              <a:defRPr/>
            </a:pPr>
            <a:r>
              <a:rPr lang="en-GB" dirty="0">
                <a:latin typeface="+mn-lt"/>
              </a:rPr>
              <a:t>At the time of coalescence from </a:t>
            </a:r>
            <a:r>
              <a:rPr lang="en-GB" i="1" dirty="0">
                <a:latin typeface="+mn-lt"/>
              </a:rPr>
              <a:t>j</a:t>
            </a:r>
            <a:r>
              <a:rPr lang="en-GB" dirty="0">
                <a:latin typeface="+mn-lt"/>
              </a:rPr>
              <a:t> to </a:t>
            </a:r>
            <a:r>
              <a:rPr lang="en-GB" i="1" dirty="0">
                <a:latin typeface="+mn-lt"/>
              </a:rPr>
              <a:t>j</a:t>
            </a:r>
            <a:r>
              <a:rPr lang="en-GB" dirty="0">
                <a:latin typeface="+mn-lt"/>
              </a:rPr>
              <a:t>-1 lineages, a pair of lineages is chosen at random from the </a:t>
            </a:r>
            <a:r>
              <a:rPr lang="en-GB" i="1" dirty="0">
                <a:latin typeface="+mn-lt"/>
              </a:rPr>
              <a:t>j</a:t>
            </a:r>
            <a:r>
              <a:rPr lang="en-GB" dirty="0">
                <a:latin typeface="+mn-lt"/>
              </a:rPr>
              <a:t>(</a:t>
            </a:r>
            <a:r>
              <a:rPr lang="en-GB" i="1" dirty="0">
                <a:latin typeface="+mn-lt"/>
              </a:rPr>
              <a:t>j</a:t>
            </a:r>
            <a:r>
              <a:rPr lang="en-GB" dirty="0">
                <a:latin typeface="+mn-lt"/>
              </a:rPr>
              <a:t>-1)/2 possibilities and coalesces.</a:t>
            </a:r>
          </a:p>
          <a:p>
            <a:pPr>
              <a:defRPr/>
            </a:pPr>
            <a:endParaRPr lang="en-GB" dirty="0">
              <a:latin typeface="+mn-lt"/>
            </a:endParaRPr>
          </a:p>
          <a:p>
            <a:pPr>
              <a:defRPr/>
            </a:pPr>
            <a:r>
              <a:rPr lang="en-GB" dirty="0">
                <a:latin typeface="+mn-lt"/>
              </a:rPr>
              <a:t>The coalescent:</a:t>
            </a:r>
          </a:p>
          <a:p>
            <a:pPr>
              <a:defRPr/>
            </a:pPr>
            <a:endParaRPr lang="en-GB" sz="2000" dirty="0">
              <a:latin typeface="+mn-lt"/>
            </a:endParaRPr>
          </a:p>
        </p:txBody>
      </p:sp>
      <p:graphicFrame>
        <p:nvGraphicFramePr>
          <p:cNvPr id="12290" name="Object 2"/>
          <p:cNvGraphicFramePr>
            <a:graphicFrameLocks noChangeAspect="1"/>
          </p:cNvGraphicFramePr>
          <p:nvPr/>
        </p:nvGraphicFramePr>
        <p:xfrm>
          <a:off x="95250" y="3025775"/>
          <a:ext cx="6661150" cy="933450"/>
        </p:xfrm>
        <a:graphic>
          <a:graphicData uri="http://schemas.openxmlformats.org/presentationml/2006/ole">
            <mc:AlternateContent xmlns:mc="http://schemas.openxmlformats.org/markup-compatibility/2006">
              <mc:Choice xmlns:v="urn:schemas-microsoft-com:vml" Requires="v">
                <p:oleObj spid="_x0000_s103930" name="Equation" r:id="rId3" imgW="3720960" imgH="520560" progId="Equation.3">
                  <p:embed/>
                </p:oleObj>
              </mc:Choice>
              <mc:Fallback>
                <p:oleObj name="Equation" r:id="rId3" imgW="3720960" imgH="52056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3025775"/>
                        <a:ext cx="6661150"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Arrow Connector 6"/>
          <p:cNvCxnSpPr/>
          <p:nvPr/>
        </p:nvCxnSpPr>
        <p:spPr bwMode="auto">
          <a:xfrm rot="16200000" flipV="1">
            <a:off x="995362" y="8574088"/>
            <a:ext cx="34607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rot="16200000" flipV="1">
            <a:off x="1465262" y="8574088"/>
            <a:ext cx="346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rot="10800000">
            <a:off x="1168400" y="8401050"/>
            <a:ext cx="469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rot="5400000" flipH="1" flipV="1">
            <a:off x="1317625" y="8308975"/>
            <a:ext cx="184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rot="16200000" flipV="1">
            <a:off x="1862931" y="8479632"/>
            <a:ext cx="530225" cy="4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rot="10800000" flipV="1">
            <a:off x="1409700" y="8213725"/>
            <a:ext cx="715963"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rot="16200000" flipV="1">
            <a:off x="1900238" y="8056562"/>
            <a:ext cx="1366838" cy="4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rot="16200000" flipV="1">
            <a:off x="1351757" y="7797006"/>
            <a:ext cx="8382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rot="10800000" flipV="1">
            <a:off x="1770063" y="7375525"/>
            <a:ext cx="815975"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rot="16200000" flipV="1">
            <a:off x="-113507" y="7943057"/>
            <a:ext cx="16113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rot="5400000" flipH="1" flipV="1">
            <a:off x="2073275" y="7258050"/>
            <a:ext cx="241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rot="10800000" flipV="1">
            <a:off x="692150" y="7135813"/>
            <a:ext cx="15017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rot="5400000" flipH="1" flipV="1">
            <a:off x="1951038" y="7034213"/>
            <a:ext cx="342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16200000" flipV="1">
            <a:off x="530225" y="6227763"/>
            <a:ext cx="181768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10800000" flipV="1">
            <a:off x="1439863" y="5319713"/>
            <a:ext cx="22256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rot="16200000" flipV="1">
            <a:off x="2466976" y="5232400"/>
            <a:ext cx="17145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314" name="TextBox 32"/>
          <p:cNvSpPr txBox="1">
            <a:spLocks noChangeArrowheads="1"/>
          </p:cNvSpPr>
          <p:nvPr/>
        </p:nvSpPr>
        <p:spPr bwMode="auto">
          <a:xfrm>
            <a:off x="1905000" y="8797925"/>
            <a:ext cx="576263" cy="369888"/>
          </a:xfrm>
          <a:prstGeom prst="rect">
            <a:avLst/>
          </a:prstGeom>
          <a:noFill/>
          <a:ln w="9525">
            <a:noFill/>
            <a:miter lim="800000"/>
            <a:headEnd/>
            <a:tailEnd/>
          </a:ln>
        </p:spPr>
        <p:txBody>
          <a:bodyPr wrap="none">
            <a:spAutoFit/>
          </a:bodyPr>
          <a:lstStyle/>
          <a:p>
            <a:r>
              <a:rPr lang="en-GB" i="1"/>
              <a:t>n</a:t>
            </a:r>
            <a:r>
              <a:rPr lang="en-GB"/>
              <a:t>=6</a:t>
            </a:r>
          </a:p>
        </p:txBody>
      </p:sp>
      <p:cxnSp>
        <p:nvCxnSpPr>
          <p:cNvPr id="35" name="Straight Arrow Connector 34"/>
          <p:cNvCxnSpPr/>
          <p:nvPr/>
        </p:nvCxnSpPr>
        <p:spPr>
          <a:xfrm rot="5400000" flipH="1" flipV="1">
            <a:off x="4158456" y="8571707"/>
            <a:ext cx="339725"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5400000" flipH="1" flipV="1">
            <a:off x="4206875" y="8281988"/>
            <a:ext cx="239713" cy="15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rot="5400000" flipH="1" flipV="1">
            <a:off x="3935413" y="7769225"/>
            <a:ext cx="785812"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flipH="1" flipV="1">
            <a:off x="4204494" y="7255669"/>
            <a:ext cx="23971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5400000" flipH="1" flipV="1">
            <a:off x="3415506" y="6228557"/>
            <a:ext cx="181768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638300" y="8401050"/>
            <a:ext cx="2686050" cy="158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125663" y="8213725"/>
            <a:ext cx="2189162" cy="317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586038" y="7378700"/>
            <a:ext cx="1728787" cy="158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193925" y="7134225"/>
            <a:ext cx="21209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644650" y="5319713"/>
            <a:ext cx="2684463" cy="158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692150" y="8756650"/>
            <a:ext cx="3622675" cy="158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2291" name="Object 3"/>
          <p:cNvGraphicFramePr>
            <a:graphicFrameLocks noChangeAspect="1"/>
          </p:cNvGraphicFramePr>
          <p:nvPr/>
        </p:nvGraphicFramePr>
        <p:xfrm>
          <a:off x="4419600" y="6164263"/>
          <a:ext cx="1979613" cy="298450"/>
        </p:xfrm>
        <a:graphic>
          <a:graphicData uri="http://schemas.openxmlformats.org/presentationml/2006/ole">
            <mc:AlternateContent xmlns:mc="http://schemas.openxmlformats.org/markup-compatibility/2006">
              <mc:Choice xmlns:v="urn:schemas-microsoft-com:vml" Requires="v">
                <p:oleObj spid="_x0000_s103931" name="Equation" r:id="rId5" imgW="1371600" imgH="215640" progId="Equation.3">
                  <p:embed/>
                </p:oleObj>
              </mc:Choice>
              <mc:Fallback>
                <p:oleObj name="Equation" r:id="rId5" imgW="1371600" imgH="21564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6164263"/>
                        <a:ext cx="1979613"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2" name="Object 4"/>
          <p:cNvGraphicFramePr>
            <a:graphicFrameLocks noChangeAspect="1"/>
          </p:cNvGraphicFramePr>
          <p:nvPr/>
        </p:nvGraphicFramePr>
        <p:xfrm>
          <a:off x="4419600" y="7135813"/>
          <a:ext cx="2233613" cy="315912"/>
        </p:xfrm>
        <a:graphic>
          <a:graphicData uri="http://schemas.openxmlformats.org/presentationml/2006/ole">
            <mc:AlternateContent xmlns:mc="http://schemas.openxmlformats.org/markup-compatibility/2006">
              <mc:Choice xmlns:v="urn:schemas-microsoft-com:vml" Requires="v">
                <p:oleObj spid="_x0000_s103932" name="Equation" r:id="rId7" imgW="1536480" imgH="228600" progId="Equation.3">
                  <p:embed/>
                </p:oleObj>
              </mc:Choice>
              <mc:Fallback>
                <p:oleObj name="Equation" r:id="rId7" imgW="1536480" imgH="2286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7135813"/>
                        <a:ext cx="2233613" cy="315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3" name="Object 5"/>
          <p:cNvGraphicFramePr>
            <a:graphicFrameLocks noChangeAspect="1"/>
          </p:cNvGraphicFramePr>
          <p:nvPr/>
        </p:nvGraphicFramePr>
        <p:xfrm>
          <a:off x="4397375" y="7604125"/>
          <a:ext cx="2271713" cy="298450"/>
        </p:xfrm>
        <a:graphic>
          <a:graphicData uri="http://schemas.openxmlformats.org/presentationml/2006/ole">
            <mc:AlternateContent xmlns:mc="http://schemas.openxmlformats.org/markup-compatibility/2006">
              <mc:Choice xmlns:v="urn:schemas-microsoft-com:vml" Requires="v">
                <p:oleObj spid="_x0000_s103933" name="Equation" r:id="rId9" imgW="1562040" imgH="215640" progId="Equation.3">
                  <p:embed/>
                </p:oleObj>
              </mc:Choice>
              <mc:Fallback>
                <p:oleObj name="Equation" r:id="rId9" imgW="1562040" imgH="21564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97375" y="7604125"/>
                        <a:ext cx="2271713"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4" name="Object 6"/>
          <p:cNvGraphicFramePr>
            <a:graphicFrameLocks noChangeAspect="1"/>
          </p:cNvGraphicFramePr>
          <p:nvPr/>
        </p:nvGraphicFramePr>
        <p:xfrm>
          <a:off x="4411663" y="8396288"/>
          <a:ext cx="2347912" cy="315912"/>
        </p:xfrm>
        <a:graphic>
          <a:graphicData uri="http://schemas.openxmlformats.org/presentationml/2006/ole">
            <mc:AlternateContent xmlns:mc="http://schemas.openxmlformats.org/markup-compatibility/2006">
              <mc:Choice xmlns:v="urn:schemas-microsoft-com:vml" Requires="v">
                <p:oleObj spid="_x0000_s103934" name="Equation" r:id="rId11" imgW="1612800" imgH="228600" progId="Equation.3">
                  <p:embed/>
                </p:oleObj>
              </mc:Choice>
              <mc:Fallback>
                <p:oleObj name="Equation" r:id="rId11" imgW="1612800" imgH="228600" progId="Equation.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1663" y="8396288"/>
                        <a:ext cx="2347912" cy="315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5" name="Object 7"/>
          <p:cNvGraphicFramePr>
            <a:graphicFrameLocks noChangeAspect="1"/>
          </p:cNvGraphicFramePr>
          <p:nvPr/>
        </p:nvGraphicFramePr>
        <p:xfrm>
          <a:off x="4411663" y="8128000"/>
          <a:ext cx="2347912" cy="315913"/>
        </p:xfrm>
        <a:graphic>
          <a:graphicData uri="http://schemas.openxmlformats.org/presentationml/2006/ole">
            <mc:AlternateContent xmlns:mc="http://schemas.openxmlformats.org/markup-compatibility/2006">
              <mc:Choice xmlns:v="urn:schemas-microsoft-com:vml" Requires="v">
                <p:oleObj spid="_x0000_s103935" name="Equation" r:id="rId13" imgW="1612800" imgH="228600" progId="Equation.3">
                  <p:embed/>
                </p:oleObj>
              </mc:Choice>
              <mc:Fallback>
                <p:oleObj name="Equation" r:id="rId13" imgW="1612800" imgH="228600" progId="Equation.3">
                  <p:embed/>
                  <p:pic>
                    <p:nvPicPr>
                      <p:cNvPr id="0"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11663" y="8128000"/>
                        <a:ext cx="2347912" cy="315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p:cNvSpPr>
            <a:spLocks noGrp="1"/>
          </p:cNvSpPr>
          <p:nvPr>
            <p:ph type="title"/>
          </p:nvPr>
        </p:nvSpPr>
        <p:spPr>
          <a:xfrm>
            <a:off x="342900" y="-288925"/>
            <a:ext cx="6172200" cy="1524000"/>
          </a:xfrm>
        </p:spPr>
        <p:txBody>
          <a:bodyPr/>
          <a:lstStyle/>
          <a:p>
            <a:r>
              <a:rPr lang="en-GB" smtClean="0"/>
              <a:t>The coalescent limit</a:t>
            </a:r>
            <a:br>
              <a:rPr lang="en-GB" smtClean="0"/>
            </a:br>
            <a:r>
              <a:rPr lang="en-GB" sz="1800" smtClean="0"/>
              <a:t>(Kingman, Stochastic  processes and their application, 1982)</a:t>
            </a:r>
          </a:p>
        </p:txBody>
      </p:sp>
      <p:sp>
        <p:nvSpPr>
          <p:cNvPr id="5" name="Rectangle 4"/>
          <p:cNvSpPr/>
          <p:nvPr/>
        </p:nvSpPr>
        <p:spPr>
          <a:xfrm>
            <a:off x="249238" y="1016000"/>
            <a:ext cx="6357937" cy="9326563"/>
          </a:xfrm>
          <a:prstGeom prst="rect">
            <a:avLst/>
          </a:prstGeom>
        </p:spPr>
        <p:txBody>
          <a:bodyPr>
            <a:spAutoFit/>
          </a:bodyPr>
          <a:lstStyle/>
          <a:p>
            <a:pPr>
              <a:defRPr/>
            </a:pPr>
            <a:r>
              <a:rPr lang="en-GB" sz="2000" i="1" dirty="0">
                <a:latin typeface="+mn-lt"/>
              </a:rPr>
              <a:t>Proposition 1.2</a:t>
            </a:r>
            <a:endParaRPr lang="en-GB" sz="2000" dirty="0">
              <a:latin typeface="+mn-lt"/>
            </a:endParaRPr>
          </a:p>
          <a:p>
            <a:pPr>
              <a:defRPr/>
            </a:pPr>
            <a:r>
              <a:rPr lang="en-GB" sz="2000" dirty="0">
                <a:latin typeface="+mn-lt"/>
              </a:rPr>
              <a:t>In the Wright-Fisher model, as the population size </a:t>
            </a:r>
            <a:r>
              <a:rPr lang="en-GB" sz="2000" i="1" dirty="0">
                <a:latin typeface="+mn-lt"/>
              </a:rPr>
              <a:t>M</a:t>
            </a:r>
            <a:r>
              <a:rPr lang="en-GB" sz="2000" dirty="0">
                <a:latin typeface="+mn-lt"/>
              </a:rPr>
              <a:t> converges to infinity, if time is measured in units of </a:t>
            </a:r>
            <a:r>
              <a:rPr lang="en-GB" sz="2000" i="1" dirty="0">
                <a:latin typeface="+mn-lt"/>
              </a:rPr>
              <a:t>M</a:t>
            </a:r>
            <a:r>
              <a:rPr lang="en-GB" sz="2000" dirty="0">
                <a:latin typeface="+mn-lt"/>
              </a:rPr>
              <a:t> generations then the distribution on ancestral trees for a sample of </a:t>
            </a:r>
            <a:r>
              <a:rPr lang="en-GB" sz="2000" i="1" dirty="0">
                <a:latin typeface="+mn-lt"/>
              </a:rPr>
              <a:t>n</a:t>
            </a:r>
            <a:r>
              <a:rPr lang="en-GB" sz="2000" dirty="0">
                <a:latin typeface="+mn-lt"/>
              </a:rPr>
              <a:t> sequences converges to the coalescent.</a:t>
            </a:r>
          </a:p>
          <a:p>
            <a:pPr>
              <a:defRPr/>
            </a:pPr>
            <a:endParaRPr lang="en-GB" sz="2000" dirty="0">
              <a:latin typeface="+mn-lt"/>
            </a:endParaRPr>
          </a:p>
          <a:p>
            <a:pPr>
              <a:defRPr/>
            </a:pPr>
            <a:r>
              <a:rPr lang="en-GB" sz="2000" i="1" dirty="0">
                <a:latin typeface="+mn-lt"/>
              </a:rPr>
              <a:t>Proof</a:t>
            </a:r>
            <a:r>
              <a:rPr lang="en-GB" sz="2000" dirty="0">
                <a:latin typeface="+mn-lt"/>
              </a:rPr>
              <a:t>: </a:t>
            </a:r>
          </a:p>
          <a:p>
            <a:pPr>
              <a:defRPr/>
            </a:pPr>
            <a:r>
              <a:rPr lang="en-GB" sz="2000" dirty="0">
                <a:latin typeface="+mn-lt"/>
              </a:rPr>
              <a:t>We previously showed that as </a:t>
            </a:r>
            <a:r>
              <a:rPr lang="en-GB" sz="2000" i="1" dirty="0">
                <a:latin typeface="+mn-lt"/>
              </a:rPr>
              <a:t>M</a:t>
            </a:r>
            <a:r>
              <a:rPr lang="en-GB" sz="2000" dirty="0">
                <a:latin typeface="+mn-lt"/>
              </a:rPr>
              <a:t>→∞, only one pair of lineages coalesce at a time, so the limiting tree is binary.</a:t>
            </a:r>
          </a:p>
          <a:p>
            <a:pPr>
              <a:defRPr/>
            </a:pPr>
            <a:endParaRPr lang="en-GB" sz="2000" dirty="0">
              <a:latin typeface="+mn-lt"/>
            </a:endParaRPr>
          </a:p>
          <a:p>
            <a:pPr>
              <a:defRPr/>
            </a:pPr>
            <a:r>
              <a:rPr lang="en-GB" sz="2000" dirty="0">
                <a:latin typeface="+mn-lt"/>
              </a:rPr>
              <a:t>In the Wright-Fisher model, </a:t>
            </a:r>
            <a:r>
              <a:rPr lang="en-GB" sz="2000" dirty="0" smtClean="0">
                <a:latin typeface="+mn-lt"/>
              </a:rPr>
              <a:t>sequences </a:t>
            </a:r>
            <a:r>
              <a:rPr lang="en-GB" sz="2000" dirty="0">
                <a:latin typeface="+mn-lt"/>
              </a:rPr>
              <a:t>choose parents at random, so obviously all pairs of lineages are equally likely to be the one to coalesce at a coalescence event</a:t>
            </a:r>
          </a:p>
          <a:p>
            <a:pPr>
              <a:defRPr/>
            </a:pPr>
            <a:endParaRPr lang="en-GB" sz="2000" dirty="0">
              <a:latin typeface="+mn-lt"/>
            </a:endParaRPr>
          </a:p>
          <a:p>
            <a:pPr>
              <a:defRPr/>
            </a:pPr>
            <a:r>
              <a:rPr lang="en-GB" sz="2000" dirty="0">
                <a:latin typeface="+mn-lt"/>
              </a:rPr>
              <a:t>It remains </a:t>
            </a:r>
            <a:r>
              <a:rPr lang="en-GB" sz="2000" dirty="0">
                <a:latin typeface="+mj-lt"/>
              </a:rPr>
              <a:t>to show only that the coalescent gives the correct distribution on the rescaled times </a:t>
            </a:r>
            <a:r>
              <a:rPr lang="en-GB" sz="2000" i="1" dirty="0" err="1">
                <a:latin typeface="+mj-lt"/>
              </a:rPr>
              <a:t>T</a:t>
            </a:r>
            <a:r>
              <a:rPr lang="en-GB" sz="2000" i="1" baseline="-25000" dirty="0" err="1">
                <a:latin typeface="+mj-lt"/>
              </a:rPr>
              <a:t>j</a:t>
            </a:r>
            <a:r>
              <a:rPr lang="en-GB" sz="2000" dirty="0">
                <a:latin typeface="+mj-lt"/>
              </a:rPr>
              <a:t> while </a:t>
            </a:r>
            <a:r>
              <a:rPr lang="en-GB" sz="2000" i="1" dirty="0">
                <a:latin typeface="+mj-lt"/>
              </a:rPr>
              <a:t>j</a:t>
            </a:r>
            <a:r>
              <a:rPr lang="en-GB" sz="2000" dirty="0">
                <a:latin typeface="+mj-lt"/>
              </a:rPr>
              <a:t> edges remain in the tree. Suppose a sample has </a:t>
            </a:r>
            <a:r>
              <a:rPr lang="en-GB" sz="2000" i="1" dirty="0">
                <a:latin typeface="+mj-lt"/>
              </a:rPr>
              <a:t>j</a:t>
            </a:r>
            <a:r>
              <a:rPr lang="en-GB" sz="2000" dirty="0">
                <a:latin typeface="+mj-lt"/>
              </a:rPr>
              <a:t> ancestors at some time in the past. Recall we showed the probability </a:t>
            </a:r>
            <a:r>
              <a:rPr lang="en-GB" sz="2000" i="1" dirty="0">
                <a:latin typeface="+mj-lt"/>
              </a:rPr>
              <a:t>j </a:t>
            </a:r>
            <a:r>
              <a:rPr lang="en-GB" sz="2000" dirty="0">
                <a:latin typeface="+mj-lt"/>
              </a:rPr>
              <a:t>ancestors remain in the previous generation is given by</a:t>
            </a:r>
          </a:p>
          <a:p>
            <a:pPr>
              <a:defRPr/>
            </a:pPr>
            <a:endParaRPr lang="en-GB" sz="2000" dirty="0">
              <a:latin typeface="+mj-lt"/>
            </a:endParaRPr>
          </a:p>
          <a:p>
            <a:pPr>
              <a:defRPr/>
            </a:pPr>
            <a:endParaRPr lang="en-GB" sz="2000" dirty="0">
              <a:latin typeface="+mj-lt"/>
            </a:endParaRPr>
          </a:p>
          <a:p>
            <a:pPr>
              <a:defRPr/>
            </a:pPr>
            <a:endParaRPr lang="en-GB" sz="2000" dirty="0">
              <a:latin typeface="+mj-lt"/>
            </a:endParaRPr>
          </a:p>
          <a:p>
            <a:pPr>
              <a:defRPr/>
            </a:pPr>
            <a:r>
              <a:rPr lang="en-GB" sz="2000" dirty="0">
                <a:latin typeface="+mj-lt"/>
              </a:rPr>
              <a:t>If </a:t>
            </a:r>
            <a:r>
              <a:rPr lang="en-GB" sz="2000" i="1" dirty="0" err="1">
                <a:latin typeface="Symbol" pitchFamily="18" charset="2"/>
              </a:rPr>
              <a:t>t</a:t>
            </a:r>
            <a:r>
              <a:rPr lang="en-GB" sz="2000" i="1" baseline="-25000" dirty="0" err="1"/>
              <a:t>j</a:t>
            </a:r>
            <a:r>
              <a:rPr lang="en-GB" sz="2000" dirty="0">
                <a:latin typeface="+mj-lt"/>
              </a:rPr>
              <a:t> is the total time while </a:t>
            </a:r>
            <a:r>
              <a:rPr lang="en-GB" sz="2000" i="1" dirty="0">
                <a:latin typeface="+mj-lt"/>
              </a:rPr>
              <a:t>j</a:t>
            </a:r>
            <a:r>
              <a:rPr lang="en-GB" sz="2000" dirty="0">
                <a:latin typeface="+mj-lt"/>
              </a:rPr>
              <a:t> ancestors remain then</a:t>
            </a:r>
          </a:p>
          <a:p>
            <a:pPr>
              <a:defRPr/>
            </a:pPr>
            <a:endParaRPr lang="en-GB" sz="2000" dirty="0">
              <a:latin typeface="+mj-lt"/>
            </a:endParaRPr>
          </a:p>
          <a:p>
            <a:pPr>
              <a:defRPr/>
            </a:pPr>
            <a:endParaRPr lang="en-GB" sz="2000" dirty="0">
              <a:latin typeface="+mj-lt"/>
            </a:endParaRPr>
          </a:p>
          <a:p>
            <a:pPr>
              <a:defRPr/>
            </a:pPr>
            <a:endParaRPr lang="en-GB" sz="2000" dirty="0">
              <a:latin typeface="+mj-lt"/>
            </a:endParaRPr>
          </a:p>
          <a:p>
            <a:pPr>
              <a:defRPr/>
            </a:pPr>
            <a:endParaRPr lang="en-GB" sz="2000" dirty="0">
              <a:latin typeface="+mj-lt"/>
            </a:endParaRPr>
          </a:p>
          <a:p>
            <a:pPr>
              <a:defRPr/>
            </a:pPr>
            <a:endParaRPr lang="en-GB" sz="2000" dirty="0">
              <a:latin typeface="+mn-lt"/>
            </a:endParaRPr>
          </a:p>
          <a:p>
            <a:pPr>
              <a:defRPr/>
            </a:pPr>
            <a:endParaRPr lang="en-GB" sz="2000" dirty="0">
              <a:latin typeface="+mn-lt"/>
            </a:endParaRPr>
          </a:p>
          <a:p>
            <a:pPr>
              <a:defRPr/>
            </a:pPr>
            <a:endParaRPr lang="en-GB" sz="2000" dirty="0">
              <a:latin typeface="+mn-lt"/>
            </a:endParaRPr>
          </a:p>
        </p:txBody>
      </p:sp>
      <p:graphicFrame>
        <p:nvGraphicFramePr>
          <p:cNvPr id="13314" name="Object 2"/>
          <p:cNvGraphicFramePr>
            <a:graphicFrameLocks noChangeAspect="1"/>
          </p:cNvGraphicFramePr>
          <p:nvPr/>
        </p:nvGraphicFramePr>
        <p:xfrm>
          <a:off x="1830388" y="6867525"/>
          <a:ext cx="2519362" cy="855663"/>
        </p:xfrm>
        <a:graphic>
          <a:graphicData uri="http://schemas.openxmlformats.org/presentationml/2006/ole">
            <mc:AlternateContent xmlns:mc="http://schemas.openxmlformats.org/markup-compatibility/2006">
              <mc:Choice xmlns:v="urn:schemas-microsoft-com:vml" Requires="v">
                <p:oleObj spid="_x0000_s104618" name="Equation" r:id="rId3" imgW="1346040" imgH="457200" progId="Equation.3">
                  <p:embed/>
                </p:oleObj>
              </mc:Choice>
              <mc:Fallback>
                <p:oleObj name="Equation" r:id="rId3" imgW="1346040" imgH="457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0388" y="6867525"/>
                        <a:ext cx="2519362"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315" name="Object 3"/>
          <p:cNvGraphicFramePr>
            <a:graphicFrameLocks noChangeAspect="1"/>
          </p:cNvGraphicFramePr>
          <p:nvPr/>
        </p:nvGraphicFramePr>
        <p:xfrm>
          <a:off x="398463" y="8037513"/>
          <a:ext cx="4489450" cy="1093787"/>
        </p:xfrm>
        <a:graphic>
          <a:graphicData uri="http://schemas.openxmlformats.org/presentationml/2006/ole">
            <mc:AlternateContent xmlns:mc="http://schemas.openxmlformats.org/markup-compatibility/2006">
              <mc:Choice xmlns:v="urn:schemas-microsoft-com:vml" Requires="v">
                <p:oleObj spid="_x0000_s104619" name="Equation" r:id="rId5" imgW="2400120" imgH="583920" progId="Equation.3">
                  <p:embed/>
                </p:oleObj>
              </mc:Choice>
              <mc:Fallback>
                <p:oleObj name="Equation" r:id="rId5" imgW="2400120" imgH="58392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463" y="8037513"/>
                        <a:ext cx="4489450" cy="109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318" name="TextBox 5"/>
          <p:cNvSpPr txBox="1">
            <a:spLocks noChangeArrowheads="1"/>
          </p:cNvSpPr>
          <p:nvPr/>
        </p:nvSpPr>
        <p:spPr bwMode="auto">
          <a:xfrm>
            <a:off x="4819650" y="8486775"/>
            <a:ext cx="1787525" cy="369888"/>
          </a:xfrm>
          <a:prstGeom prst="rect">
            <a:avLst/>
          </a:prstGeom>
          <a:noFill/>
          <a:ln w="9525">
            <a:noFill/>
            <a:miter lim="800000"/>
            <a:headEnd/>
            <a:tailEnd/>
          </a:ln>
        </p:spPr>
        <p:txBody>
          <a:bodyPr wrap="none">
            <a:spAutoFit/>
          </a:bodyPr>
          <a:lstStyle/>
          <a:p>
            <a:r>
              <a:rPr lang="en-GB"/>
              <a:t>(independence)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a:xfrm>
            <a:off x="342900" y="-288925"/>
            <a:ext cx="6172200" cy="1524000"/>
          </a:xfrm>
        </p:spPr>
        <p:txBody>
          <a:bodyPr/>
          <a:lstStyle/>
          <a:p>
            <a:r>
              <a:rPr lang="en-GB" smtClean="0"/>
              <a:t>The coalescent limit</a:t>
            </a:r>
            <a:br>
              <a:rPr lang="en-GB" smtClean="0"/>
            </a:br>
            <a:r>
              <a:rPr lang="en-GB" sz="1800" smtClean="0"/>
              <a:t>(Kingman, Stochastic  processes and their application, 1982)</a:t>
            </a:r>
          </a:p>
        </p:txBody>
      </p:sp>
      <p:sp>
        <p:nvSpPr>
          <p:cNvPr id="5" name="Rectangle 4"/>
          <p:cNvSpPr/>
          <p:nvPr/>
        </p:nvSpPr>
        <p:spPr>
          <a:xfrm>
            <a:off x="249238" y="1016000"/>
            <a:ext cx="6357937" cy="4094163"/>
          </a:xfrm>
          <a:prstGeom prst="rect">
            <a:avLst/>
          </a:prstGeom>
        </p:spPr>
        <p:txBody>
          <a:bodyPr>
            <a:spAutoFit/>
          </a:bodyPr>
          <a:lstStyle/>
          <a:p>
            <a:pPr>
              <a:defRPr/>
            </a:pPr>
            <a:r>
              <a:rPr lang="en-GB" sz="2000" i="1" dirty="0">
                <a:latin typeface="+mn-lt"/>
              </a:rPr>
              <a:t>Proposition 1.2</a:t>
            </a:r>
            <a:endParaRPr lang="en-GB" sz="2000" dirty="0">
              <a:latin typeface="+mn-lt"/>
            </a:endParaRPr>
          </a:p>
          <a:p>
            <a:pPr>
              <a:defRPr/>
            </a:pPr>
            <a:r>
              <a:rPr lang="en-GB" sz="2000" dirty="0">
                <a:latin typeface="+mn-lt"/>
              </a:rPr>
              <a:t>In the Wright-Fisher model, as the population size </a:t>
            </a:r>
            <a:r>
              <a:rPr lang="en-GB" sz="2000" i="1" dirty="0">
                <a:latin typeface="+mn-lt"/>
              </a:rPr>
              <a:t>M</a:t>
            </a:r>
            <a:r>
              <a:rPr lang="en-GB" sz="2000" dirty="0">
                <a:latin typeface="+mn-lt"/>
              </a:rPr>
              <a:t> converges to infinity, if time is measured in units of </a:t>
            </a:r>
            <a:r>
              <a:rPr lang="en-GB" sz="2000" i="1" dirty="0">
                <a:latin typeface="+mn-lt"/>
              </a:rPr>
              <a:t>M</a:t>
            </a:r>
            <a:r>
              <a:rPr lang="en-GB" sz="2000" dirty="0">
                <a:latin typeface="+mn-lt"/>
              </a:rPr>
              <a:t> generations then the distribution on ancestral trees for a sample of </a:t>
            </a:r>
            <a:r>
              <a:rPr lang="en-GB" sz="2000" i="1" dirty="0">
                <a:latin typeface="+mn-lt"/>
              </a:rPr>
              <a:t>n</a:t>
            </a:r>
            <a:r>
              <a:rPr lang="en-GB" sz="2000" dirty="0">
                <a:latin typeface="+mn-lt"/>
              </a:rPr>
              <a:t> sequences converges to the coalescent.</a:t>
            </a:r>
          </a:p>
          <a:p>
            <a:pPr>
              <a:defRPr/>
            </a:pPr>
            <a:endParaRPr lang="en-GB" sz="2000" dirty="0">
              <a:latin typeface="+mn-lt"/>
            </a:endParaRPr>
          </a:p>
          <a:p>
            <a:pPr>
              <a:defRPr/>
            </a:pPr>
            <a:r>
              <a:rPr lang="en-GB" sz="2000" i="1" dirty="0" smtClean="0">
                <a:latin typeface="+mn-lt"/>
              </a:rPr>
              <a:t>Proof </a:t>
            </a:r>
            <a:r>
              <a:rPr lang="en-GB" sz="2000" dirty="0" smtClean="0">
                <a:latin typeface="+mn-lt"/>
              </a:rPr>
              <a:t>(using the last result of additional note 1.1): </a:t>
            </a:r>
            <a:endParaRPr lang="en-GB" sz="2000" dirty="0">
              <a:latin typeface="+mn-lt"/>
            </a:endParaRPr>
          </a:p>
          <a:p>
            <a:pPr>
              <a:defRPr/>
            </a:pPr>
            <a:endParaRPr lang="en-GB" sz="2000" dirty="0">
              <a:latin typeface="+mj-lt"/>
            </a:endParaRPr>
          </a:p>
          <a:p>
            <a:pPr>
              <a:defRPr/>
            </a:pPr>
            <a:r>
              <a:rPr lang="en-GB" sz="2000" dirty="0">
                <a:latin typeface="+mj-lt"/>
              </a:rPr>
              <a:t>Now we rescale time in units of </a:t>
            </a:r>
            <a:r>
              <a:rPr lang="en-GB" sz="2000" i="1" dirty="0">
                <a:latin typeface="+mj-lt"/>
              </a:rPr>
              <a:t>M</a:t>
            </a:r>
            <a:r>
              <a:rPr lang="en-GB" sz="2000" dirty="0">
                <a:latin typeface="+mj-lt"/>
              </a:rPr>
              <a:t> generations. Set </a:t>
            </a:r>
            <a:r>
              <a:rPr lang="en-GB" sz="2000" i="1" dirty="0" err="1">
                <a:latin typeface="+mj-lt"/>
              </a:rPr>
              <a:t>T</a:t>
            </a:r>
            <a:r>
              <a:rPr lang="en-GB" sz="2000" i="1" baseline="-25000" dirty="0" err="1">
                <a:latin typeface="+mj-lt"/>
              </a:rPr>
              <a:t>j</a:t>
            </a:r>
            <a:r>
              <a:rPr lang="en-GB" sz="2000" i="1" dirty="0">
                <a:latin typeface="+mj-lt"/>
              </a:rPr>
              <a:t>=</a:t>
            </a:r>
            <a:r>
              <a:rPr lang="en-GB" sz="2000" i="1" dirty="0" err="1">
                <a:latin typeface="Symbol" pitchFamily="18" charset="2"/>
              </a:rPr>
              <a:t>t</a:t>
            </a:r>
            <a:r>
              <a:rPr lang="en-GB" sz="2000" i="1" baseline="-25000" dirty="0" err="1">
                <a:latin typeface="+mj-lt"/>
              </a:rPr>
              <a:t>j</a:t>
            </a:r>
            <a:r>
              <a:rPr lang="en-GB" sz="2000" dirty="0">
                <a:latin typeface="+mj-lt"/>
              </a:rPr>
              <a:t>/</a:t>
            </a:r>
            <a:r>
              <a:rPr lang="en-GB" sz="2000" i="1" dirty="0">
                <a:latin typeface="+mj-lt"/>
              </a:rPr>
              <a:t>M.</a:t>
            </a:r>
            <a:r>
              <a:rPr lang="en-GB" sz="2000" dirty="0">
                <a:latin typeface="+mj-lt"/>
              </a:rPr>
              <a:t> </a:t>
            </a:r>
          </a:p>
          <a:p>
            <a:pPr>
              <a:defRPr/>
            </a:pPr>
            <a:endParaRPr lang="en-GB" sz="2000" dirty="0">
              <a:latin typeface="+mj-lt"/>
            </a:endParaRPr>
          </a:p>
          <a:p>
            <a:pPr>
              <a:defRPr/>
            </a:pPr>
            <a:endParaRPr lang="en-GB" sz="2000" dirty="0">
              <a:latin typeface="+mn-lt"/>
            </a:endParaRPr>
          </a:p>
          <a:p>
            <a:pPr>
              <a:defRPr/>
            </a:pPr>
            <a:endParaRPr lang="en-GB" sz="2000" dirty="0">
              <a:latin typeface="+mn-lt"/>
            </a:endParaRPr>
          </a:p>
          <a:p>
            <a:pPr>
              <a:defRPr/>
            </a:pPr>
            <a:endParaRPr lang="en-GB" sz="2000" dirty="0">
              <a:latin typeface="+mn-lt"/>
            </a:endParaRPr>
          </a:p>
        </p:txBody>
      </p:sp>
      <p:graphicFrame>
        <p:nvGraphicFramePr>
          <p:cNvPr id="14338" name="Object 2"/>
          <p:cNvGraphicFramePr>
            <a:graphicFrameLocks noChangeAspect="1"/>
          </p:cNvGraphicFramePr>
          <p:nvPr/>
        </p:nvGraphicFramePr>
        <p:xfrm>
          <a:off x="323850" y="3952875"/>
          <a:ext cx="5975350" cy="4967288"/>
        </p:xfrm>
        <a:graphic>
          <a:graphicData uri="http://schemas.openxmlformats.org/presentationml/2006/ole">
            <mc:AlternateContent xmlns:mc="http://schemas.openxmlformats.org/markup-compatibility/2006">
              <mc:Choice xmlns:v="urn:schemas-microsoft-com:vml" Requires="v">
                <p:oleObj spid="_x0000_s105559" name="Equation" r:id="rId3" imgW="3352680" imgH="2895480" progId="Equation.3">
                  <p:embed/>
                </p:oleObj>
              </mc:Choice>
              <mc:Fallback>
                <p:oleObj name="Equation" r:id="rId3" imgW="3352680" imgH="28954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952875"/>
                        <a:ext cx="5975350" cy="496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342900" y="23813"/>
            <a:ext cx="6172200" cy="1524000"/>
          </a:xfrm>
        </p:spPr>
        <p:txBody>
          <a:bodyPr/>
          <a:lstStyle/>
          <a:p>
            <a:r>
              <a:rPr lang="en-GB" sz="4000" smtClean="0"/>
              <a:t>Properties of the coalescent</a:t>
            </a:r>
          </a:p>
        </p:txBody>
      </p:sp>
      <p:sp>
        <p:nvSpPr>
          <p:cNvPr id="3" name="Content Placeholder 2"/>
          <p:cNvSpPr>
            <a:spLocks noGrp="1"/>
          </p:cNvSpPr>
          <p:nvPr>
            <p:ph idx="1"/>
          </p:nvPr>
        </p:nvSpPr>
        <p:spPr>
          <a:xfrm>
            <a:off x="342900" y="1547813"/>
            <a:ext cx="6172200" cy="6034087"/>
          </a:xfrm>
        </p:spPr>
        <p:txBody>
          <a:bodyPr/>
          <a:lstStyle/>
          <a:p>
            <a:pPr>
              <a:buFont typeface="Arial" charset="0"/>
              <a:buNone/>
              <a:defRPr/>
            </a:pPr>
            <a:r>
              <a:rPr lang="en-GB" sz="2400" dirty="0" smtClean="0"/>
              <a:t>The coalescent is the limit of a range of models. From now on, we will work using only this model (until week 6). </a:t>
            </a:r>
          </a:p>
          <a:p>
            <a:pPr>
              <a:buFont typeface="Arial" charset="0"/>
              <a:buNone/>
              <a:defRPr/>
            </a:pPr>
            <a:r>
              <a:rPr lang="en-GB" sz="2400" dirty="0" smtClean="0"/>
              <a:t>The coalescent describes what evolutionary history looks like in populations</a:t>
            </a:r>
          </a:p>
          <a:p>
            <a:pPr>
              <a:buFont typeface="Arial" charset="0"/>
              <a:buNone/>
              <a:defRPr/>
            </a:pPr>
            <a:r>
              <a:rPr lang="en-GB" sz="2400" dirty="0" smtClean="0"/>
              <a:t>We will see it allows us to study variation, its main use. </a:t>
            </a:r>
          </a:p>
          <a:p>
            <a:pPr>
              <a:buFont typeface="Arial" charset="0"/>
              <a:buNone/>
              <a:defRPr/>
            </a:pPr>
            <a:r>
              <a:rPr lang="en-GB" sz="2400" dirty="0" smtClean="0"/>
              <a:t>It also allows us to understand population history</a:t>
            </a:r>
          </a:p>
          <a:p>
            <a:pPr>
              <a:buFont typeface="Arial" charset="0"/>
              <a:buNone/>
              <a:defRPr/>
            </a:pPr>
            <a:r>
              <a:rPr lang="en-GB" sz="2400" dirty="0" smtClean="0"/>
              <a:t>What properties does it predict?</a:t>
            </a:r>
          </a:p>
          <a:p>
            <a:pPr>
              <a:buFont typeface="Arial" charset="0"/>
              <a:buNone/>
              <a:defRPr/>
            </a:pPr>
            <a:r>
              <a:rPr lang="en-GB" sz="2400" dirty="0" smtClean="0"/>
              <a:t>We will ask two things in particular:</a:t>
            </a:r>
          </a:p>
          <a:p>
            <a:pPr marL="457200" indent="-457200">
              <a:buFont typeface="+mj-lt"/>
              <a:buAutoNum type="arabicPeriod"/>
              <a:defRPr/>
            </a:pPr>
            <a:endParaRPr lang="en-GB" sz="2400" dirty="0" smtClean="0"/>
          </a:p>
          <a:p>
            <a:pPr marL="457200" indent="-457200">
              <a:buFont typeface="+mj-lt"/>
              <a:buAutoNum type="arabicPeriod"/>
              <a:defRPr/>
            </a:pPr>
            <a:r>
              <a:rPr lang="en-GB" sz="2400" dirty="0" smtClean="0"/>
              <a:t>How deep are genealogies in time? How variable are these depths?</a:t>
            </a:r>
          </a:p>
          <a:p>
            <a:pPr marL="457200" indent="-457200">
              <a:buFont typeface="+mj-lt"/>
              <a:buAutoNum type="arabicPeriod"/>
              <a:defRPr/>
            </a:pPr>
            <a:endParaRPr lang="en-GB" sz="2400" dirty="0" smtClean="0"/>
          </a:p>
          <a:p>
            <a:pPr marL="457200" indent="-457200">
              <a:buFont typeface="+mj-lt"/>
              <a:buAutoNum type="arabicPeriod"/>
              <a:defRPr/>
            </a:pPr>
            <a:r>
              <a:rPr lang="en-GB" sz="2400" dirty="0" smtClean="0"/>
              <a:t>What is the distribution of tree shapes under the coalescent – e.g. are they approximately symmetrical?</a:t>
            </a:r>
          </a:p>
          <a:p>
            <a:pPr marL="457200" indent="-457200">
              <a:buFont typeface="+mj-lt"/>
              <a:buAutoNum type="arabicPeriod"/>
              <a:defRPr/>
            </a:pPr>
            <a:endParaRPr lang="en-GB" sz="2400" dirty="0" smtClean="0"/>
          </a:p>
          <a:p>
            <a:pPr marL="457200" indent="-457200">
              <a:buFont typeface="+mj-lt"/>
              <a:buAutoNum type="arabicPeriod"/>
              <a:defRPr/>
            </a:pPr>
            <a:endParaRPr lang="en-GB" sz="2400" dirty="0" smtClean="0"/>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1"/>
          <p:cNvSpPr>
            <a:spLocks noGrp="1"/>
          </p:cNvSpPr>
          <p:nvPr>
            <p:ph type="title"/>
          </p:nvPr>
        </p:nvSpPr>
        <p:spPr>
          <a:xfrm>
            <a:off x="342900" y="-423863"/>
            <a:ext cx="6172200" cy="1524001"/>
          </a:xfrm>
        </p:spPr>
        <p:txBody>
          <a:bodyPr/>
          <a:lstStyle/>
          <a:p>
            <a:r>
              <a:rPr lang="en-GB" sz="4000" smtClean="0"/>
              <a:t>Times in the coalescent</a:t>
            </a:r>
          </a:p>
        </p:txBody>
      </p:sp>
      <p:sp>
        <p:nvSpPr>
          <p:cNvPr id="15365" name="Content Placeholder 2"/>
          <p:cNvSpPr>
            <a:spLocks noGrp="1"/>
          </p:cNvSpPr>
          <p:nvPr>
            <p:ph idx="1"/>
          </p:nvPr>
        </p:nvSpPr>
        <p:spPr>
          <a:xfrm>
            <a:off x="342900" y="1547813"/>
            <a:ext cx="6172200" cy="6034087"/>
          </a:xfrm>
        </p:spPr>
        <p:txBody>
          <a:bodyPr/>
          <a:lstStyle/>
          <a:p>
            <a:pPr marL="457200" indent="-457200">
              <a:buFont typeface="Arial" charset="0"/>
              <a:buNone/>
            </a:pPr>
            <a:r>
              <a:rPr lang="en-GB" sz="2400" dirty="0" smtClean="0"/>
              <a:t>In the coalescent the number of lineages decreases from </a:t>
            </a:r>
            <a:r>
              <a:rPr lang="en-GB" sz="2400" i="1" dirty="0" smtClean="0"/>
              <a:t>n</a:t>
            </a:r>
            <a:r>
              <a:rPr lang="en-GB" sz="2400" dirty="0" smtClean="0"/>
              <a:t> to 1. The time at which the final coalescence takes place is called the  </a:t>
            </a:r>
            <a:r>
              <a:rPr lang="en-GB" sz="2400" b="1" dirty="0" smtClean="0"/>
              <a:t>time to the most recent common ancestor </a:t>
            </a:r>
            <a:r>
              <a:rPr lang="en-GB" sz="2400" dirty="0" smtClean="0"/>
              <a:t>(TMRCA)</a:t>
            </a:r>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r>
              <a:rPr lang="en-GB" sz="2400" i="1" dirty="0" smtClean="0"/>
              <a:t>1.3 Mean and variance of the TMRCA</a:t>
            </a:r>
          </a:p>
          <a:p>
            <a:pPr marL="457200" indent="-457200">
              <a:buFont typeface="Arial" charset="0"/>
              <a:buNone/>
            </a:pPr>
            <a:r>
              <a:rPr lang="en-GB" sz="2400" dirty="0" smtClean="0"/>
              <a:t>Immediately:</a:t>
            </a:r>
          </a:p>
          <a:p>
            <a:pPr marL="457200" indent="-457200">
              <a:buFont typeface="Calibri" pitchFamily="34" charset="0"/>
              <a:buAutoNum type="arabicPeriod"/>
            </a:pPr>
            <a:endParaRPr lang="en-GB" sz="2400" dirty="0" smtClean="0"/>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15362" name="Object 2"/>
          <p:cNvGraphicFramePr>
            <a:graphicFrameLocks noChangeAspect="1"/>
          </p:cNvGraphicFramePr>
          <p:nvPr/>
        </p:nvGraphicFramePr>
        <p:xfrm>
          <a:off x="1825625" y="3617913"/>
          <a:ext cx="3206750" cy="533400"/>
        </p:xfrm>
        <a:graphic>
          <a:graphicData uri="http://schemas.openxmlformats.org/presentationml/2006/ole">
            <mc:AlternateContent xmlns:mc="http://schemas.openxmlformats.org/markup-compatibility/2006">
              <mc:Choice xmlns:v="urn:schemas-microsoft-com:vml" Requires="v">
                <p:oleObj spid="_x0000_s106666" name="Equation" r:id="rId3" imgW="1371600" imgH="228600" progId="Equation.3">
                  <p:embed/>
                </p:oleObj>
              </mc:Choice>
              <mc:Fallback>
                <p:oleObj name="Equation" r:id="rId3" imgW="1371600" imgH="2286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25" y="3617913"/>
                        <a:ext cx="320675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3" name="Object 3"/>
          <p:cNvGraphicFramePr>
            <a:graphicFrameLocks noChangeAspect="1"/>
          </p:cNvGraphicFramePr>
          <p:nvPr>
            <p:extLst>
              <p:ext uri="{D42A27DB-BD31-4B8C-83A1-F6EECF244321}">
                <p14:modId xmlns:p14="http://schemas.microsoft.com/office/powerpoint/2010/main" val="950888569"/>
              </p:ext>
            </p:extLst>
          </p:nvPr>
        </p:nvGraphicFramePr>
        <p:xfrm>
          <a:off x="261938" y="5468938"/>
          <a:ext cx="6561137" cy="3675062"/>
        </p:xfrm>
        <a:graphic>
          <a:graphicData uri="http://schemas.openxmlformats.org/presentationml/2006/ole">
            <mc:AlternateContent xmlns:mc="http://schemas.openxmlformats.org/markup-compatibility/2006">
              <mc:Choice xmlns:v="urn:schemas-microsoft-com:vml" Requires="v">
                <p:oleObj spid="_x0000_s106667" name="Equation" r:id="rId5" imgW="2806560" imgH="1574640" progId="Equation.3">
                  <p:embed/>
                </p:oleObj>
              </mc:Choice>
              <mc:Fallback>
                <p:oleObj name="Equation" r:id="rId5" imgW="2806560" imgH="1574640" progId="Equation.3">
                  <p:embed/>
                  <p:pic>
                    <p:nvPicPr>
                      <p:cNvPr id="0" name="Object 3"/>
                      <p:cNvPicPr>
                        <a:picLocks noChangeAspect="1" noChangeArrowheads="1"/>
                      </p:cNvPicPr>
                      <p:nvPr/>
                    </p:nvPicPr>
                    <p:blipFill>
                      <a:blip r:embed="rId6"/>
                      <a:srcRect/>
                      <a:stretch>
                        <a:fillRect/>
                      </a:stretch>
                    </p:blipFill>
                    <p:spPr bwMode="auto">
                      <a:xfrm>
                        <a:off x="261938" y="5468938"/>
                        <a:ext cx="6561137" cy="367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itle 1"/>
          <p:cNvSpPr>
            <a:spLocks noGrp="1"/>
          </p:cNvSpPr>
          <p:nvPr>
            <p:ph type="title"/>
          </p:nvPr>
        </p:nvSpPr>
        <p:spPr>
          <a:xfrm>
            <a:off x="342900" y="-423863"/>
            <a:ext cx="6172200" cy="1524001"/>
          </a:xfrm>
        </p:spPr>
        <p:txBody>
          <a:bodyPr/>
          <a:lstStyle/>
          <a:p>
            <a:r>
              <a:rPr lang="en-GB" sz="4000" dirty="0" smtClean="0"/>
              <a:t>Times in the coalescent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8425" y="792163"/>
                <a:ext cx="6426200" cy="6034087"/>
              </a:xfrm>
            </p:spPr>
            <p:txBody>
              <a:bodyPr/>
              <a:lstStyle/>
              <a:p>
                <a:pPr marL="457200" indent="-457200">
                  <a:buFont typeface="Arial" charset="0"/>
                  <a:buNone/>
                  <a:defRPr/>
                </a:pPr>
                <a:r>
                  <a:rPr lang="en-GB" sz="2400" i="1" dirty="0" smtClean="0"/>
                  <a:t>1.3 Mean and variance of the TMRCA</a:t>
                </a:r>
                <a:endParaRPr lang="en-GB" sz="2400" dirty="0" smtClean="0"/>
              </a:p>
              <a:p>
                <a:pPr marL="457200" indent="-457200">
                  <a:buFont typeface="Arial" charset="0"/>
                  <a:buNone/>
                  <a:defRPr/>
                </a:pPr>
                <a:r>
                  <a:rPr lang="en-GB" sz="2400" dirty="0" smtClean="0"/>
                  <a:t>Also, the times </a:t>
                </a:r>
                <a:r>
                  <a:rPr lang="en-GB" sz="2400" i="1" dirty="0" err="1" smtClean="0"/>
                  <a:t>T</a:t>
                </a:r>
                <a:r>
                  <a:rPr lang="en-GB" sz="2400" i="1" baseline="-25000" dirty="0" err="1" smtClean="0"/>
                  <a:t>j</a:t>
                </a:r>
                <a:r>
                  <a:rPr lang="en-GB" sz="2400" dirty="0" smtClean="0"/>
                  <a:t> are independent, so</a:t>
                </a:r>
              </a:p>
              <a:p>
                <a:pPr marL="457200" indent="-457200">
                  <a:buFont typeface="Arial" charset="0"/>
                  <a:buNone/>
                  <a:defRPr/>
                </a:pPr>
                <a:endParaRPr lang="en-GB" sz="2400" dirty="0" smtClean="0"/>
              </a:p>
              <a:p>
                <a:pPr marL="457200" indent="-457200">
                  <a:buFont typeface="Arial" charset="0"/>
                  <a:buNone/>
                  <a:defRPr/>
                </a:pPr>
                <a:endParaRPr lang="en-GB" sz="2400" dirty="0" smtClean="0"/>
              </a:p>
              <a:p>
                <a:pPr marL="457200" indent="-457200">
                  <a:buFont typeface="Arial" charset="0"/>
                  <a:buNone/>
                  <a:defRPr/>
                </a:pPr>
                <a:endParaRPr lang="en-GB" sz="2400" dirty="0" smtClean="0"/>
              </a:p>
              <a:p>
                <a:pPr marL="457200" indent="-457200">
                  <a:buFont typeface="Arial" charset="0"/>
                  <a:buNone/>
                  <a:defRPr/>
                </a:pPr>
                <a:endParaRPr lang="en-GB" sz="2400" dirty="0" smtClean="0"/>
              </a:p>
              <a:p>
                <a:pPr marL="457200" indent="-457200">
                  <a:buFont typeface="Arial" charset="0"/>
                  <a:buNone/>
                  <a:defRPr/>
                </a:pPr>
                <a:r>
                  <a:rPr lang="en-GB" sz="2400" dirty="0" smtClean="0"/>
                  <a:t>(problem sheet 2)</a:t>
                </a:r>
              </a:p>
              <a:p>
                <a:pPr marL="457200" indent="-457200">
                  <a:buFont typeface="Arial" charset="0"/>
                  <a:buNone/>
                  <a:defRPr/>
                </a:pPr>
                <a:r>
                  <a:rPr lang="en-GB" sz="2400" dirty="0" smtClean="0"/>
                  <a:t>As sample size becomes very large: </a:t>
                </a:r>
                <a:r>
                  <a:rPr lang="en-GB" sz="2400" i="1" dirty="0" smtClean="0"/>
                  <a:t>n</a:t>
                </a:r>
                <a:r>
                  <a:rPr lang="en-GB" sz="2400" dirty="0" smtClean="0"/>
                  <a:t>→∞</a:t>
                </a:r>
              </a:p>
              <a:p>
                <a:pPr marL="457200" indent="-457200">
                  <a:buFont typeface="Arial" charset="0"/>
                  <a:buNone/>
                  <a:defRPr/>
                </a:pPr>
                <a:endParaRPr lang="en-GB" sz="2400" dirty="0" smtClean="0"/>
              </a:p>
              <a:p>
                <a:pPr marL="457200" indent="-457200">
                  <a:buFont typeface="Arial" charset="0"/>
                  <a:buNone/>
                  <a:defRPr/>
                </a:pPr>
                <a:endParaRPr lang="en-GB" sz="2400" dirty="0" smtClean="0"/>
              </a:p>
              <a:p>
                <a:pPr marL="457200" indent="-457200">
                  <a:buFont typeface="Arial" charset="0"/>
                  <a:buNone/>
                  <a:defRPr/>
                </a:pPr>
                <a:endParaRPr lang="en-GB" sz="2400" dirty="0" smtClean="0"/>
              </a:p>
              <a:p>
                <a:pPr marL="457200" indent="-457200">
                  <a:buFont typeface="Arial" charset="0"/>
                  <a:buNone/>
                  <a:defRPr/>
                </a:pPr>
                <a:endParaRPr lang="en-GB" sz="2400" dirty="0" smtClean="0">
                  <a:latin typeface="+mj-lt"/>
                </a:endParaRPr>
              </a:p>
              <a:p>
                <a:pPr marL="457200" indent="-457200">
                  <a:buFont typeface="Arial" charset="0"/>
                  <a:buNone/>
                  <a:defRPr/>
                </a:pPr>
                <a:r>
                  <a:rPr lang="en-GB" sz="2400" dirty="0" smtClean="0">
                    <a:latin typeface="+mj-lt"/>
                  </a:rPr>
                  <a:t>We can interpret this as saying the expected  time to coalescence of the </a:t>
                </a:r>
                <a:r>
                  <a:rPr lang="en-GB" sz="2400" i="1" dirty="0" smtClean="0">
                    <a:latin typeface="+mj-lt"/>
                  </a:rPr>
                  <a:t>whole population </a:t>
                </a:r>
                <a:r>
                  <a:rPr lang="en-GB" sz="2400" dirty="0" smtClean="0">
                    <a:latin typeface="+mj-lt"/>
                  </a:rPr>
                  <a:t>is finite, with mean 2. We can build a tree for the whole population. In units of generations</a:t>
                </a:r>
              </a:p>
              <a:p>
                <a:pPr marL="457200" indent="-457200">
                  <a:buFont typeface="Arial" charset="0"/>
                  <a:buNone/>
                  <a:defRPr/>
                </a:pPr>
                <a:endParaRPr lang="en-GB" sz="2400" dirty="0" smtClean="0">
                  <a:latin typeface="+mj-lt"/>
                </a:endParaRPr>
              </a:p>
              <a:p>
                <a:pPr marL="457200" indent="-457200">
                  <a:buFont typeface="Arial" charset="0"/>
                  <a:buNone/>
                  <a:defRPr/>
                </a:pPr>
                <a14:m>
                  <m:oMathPara xmlns:m="http://schemas.openxmlformats.org/officeDocument/2006/math">
                    <m:oMathParaPr>
                      <m:jc m:val="centerGroup"/>
                    </m:oMathParaPr>
                    <m:oMath xmlns:m="http://schemas.openxmlformats.org/officeDocument/2006/math">
                      <m:r>
                        <a:rPr lang="en-GB" sz="2400" b="0" i="0" smtClean="0">
                          <a:latin typeface="Cambria Math" panose="02040503050406030204" pitchFamily="18" charset="0"/>
                        </a:rPr>
                        <m:t> </m:t>
                      </m:r>
                      <m:r>
                        <a:rPr lang="en-GB" sz="2400" b="0" i="1" smtClean="0">
                          <a:latin typeface="Cambria Math" panose="02040503050406030204" pitchFamily="18" charset="0"/>
                        </a:rPr>
                        <m:t>𝐸</m:t>
                      </m:r>
                      <m:d>
                        <m:dPr>
                          <m:ctrlPr>
                            <a:rPr lang="en-GB" sz="2400" b="0" i="1" smtClean="0">
                              <a:latin typeface="Cambria Math" panose="02040503050406030204" pitchFamily="18" charset="0"/>
                            </a:rPr>
                          </m:ctrlPr>
                        </m:dPr>
                        <m:e>
                          <m:sSub>
                            <m:sSubPr>
                              <m:ctrlPr>
                                <a:rPr lang="en-GB" sz="2400" b="0" i="1" smtClean="0">
                                  <a:latin typeface="Cambria Math" panose="02040503050406030204" pitchFamily="18" charset="0"/>
                                </a:rPr>
                              </m:ctrlPr>
                            </m:sSubPr>
                            <m:e>
                              <m:r>
                                <a:rPr lang="en-GB" sz="2400" b="0" i="1" smtClean="0">
                                  <a:latin typeface="Cambria Math" panose="02040503050406030204" pitchFamily="18" charset="0"/>
                                </a:rPr>
                                <m:t>𝑊</m:t>
                              </m:r>
                            </m:e>
                            <m:sub>
                              <m:r>
                                <a:rPr lang="en-GB" sz="2400" b="0" i="1" smtClean="0">
                                  <a:latin typeface="Cambria Math" panose="02040503050406030204" pitchFamily="18" charset="0"/>
                                  <a:ea typeface="Cambria Math" panose="02040503050406030204" pitchFamily="18" charset="0"/>
                                </a:rPr>
                                <m:t>∞</m:t>
                              </m:r>
                            </m:sub>
                          </m:sSub>
                        </m:e>
                      </m:d>
                      <m:r>
                        <a:rPr lang="en-GB" sz="2400" b="0" i="1" smtClean="0">
                          <a:latin typeface="Cambria Math" panose="02040503050406030204" pitchFamily="18" charset="0"/>
                        </a:rPr>
                        <m:t>=2</m:t>
                      </m:r>
                      <m:r>
                        <a:rPr lang="en-GB" sz="2400" b="0" i="1" smtClean="0">
                          <a:latin typeface="Cambria Math" panose="02040503050406030204" pitchFamily="18" charset="0"/>
                        </a:rPr>
                        <m:t>𝑀</m:t>
                      </m:r>
                      <m:r>
                        <a:rPr lang="en-GB" sz="2400" b="0" i="1" smtClean="0">
                          <a:latin typeface="Cambria Math" panose="02040503050406030204" pitchFamily="18" charset="0"/>
                        </a:rPr>
                        <m:t> </m:t>
                      </m:r>
                      <m:r>
                        <m:rPr>
                          <m:nor/>
                        </m:rPr>
                        <a:rPr lang="en-GB" sz="2400" b="0" i="0" smtClean="0">
                          <a:latin typeface="Cambria Math" panose="02040503050406030204" pitchFamily="18" charset="0"/>
                        </a:rPr>
                        <m:t>generations</m:t>
                      </m:r>
                      <m:r>
                        <a:rPr lang="en-GB" sz="2400" b="0" i="1" smtClean="0">
                          <a:latin typeface="Cambria Math" panose="02040503050406030204" pitchFamily="18" charset="0"/>
                          <a:ea typeface="Cambria Math" panose="02040503050406030204" pitchFamily="18" charset="0"/>
                        </a:rPr>
                        <m:t>≈40,000≈1.1 </m:t>
                      </m:r>
                      <m:r>
                        <m:rPr>
                          <m:nor/>
                        </m:rPr>
                        <a:rPr lang="en-GB" sz="2400" b="0" i="0" smtClean="0">
                          <a:latin typeface="Cambria Math" panose="02040503050406030204" pitchFamily="18" charset="0"/>
                          <a:ea typeface="Cambria Math" panose="02040503050406030204" pitchFamily="18" charset="0"/>
                        </a:rPr>
                        <m:t>million</m:t>
                      </m:r>
                      <m:r>
                        <m:rPr>
                          <m:nor/>
                        </m:rPr>
                        <a:rPr lang="en-GB" sz="2400" b="0" i="0" smtClean="0">
                          <a:latin typeface="Cambria Math" panose="02040503050406030204" pitchFamily="18" charset="0"/>
                          <a:ea typeface="Cambria Math" panose="02040503050406030204" pitchFamily="18" charset="0"/>
                        </a:rPr>
                        <m:t> </m:t>
                      </m:r>
                      <m:r>
                        <m:rPr>
                          <m:nor/>
                        </m:rPr>
                        <a:rPr lang="en-GB" sz="2400" b="0" i="0" smtClean="0">
                          <a:latin typeface="Cambria Math" panose="02040503050406030204" pitchFamily="18" charset="0"/>
                          <a:ea typeface="Cambria Math" panose="02040503050406030204" pitchFamily="18" charset="0"/>
                        </a:rPr>
                        <m:t>years</m:t>
                      </m:r>
                      <m:r>
                        <m:rPr>
                          <m:nor/>
                        </m:rPr>
                        <a:rPr lang="en-GB" sz="2400" b="0" i="0" smtClean="0">
                          <a:latin typeface="Cambria Math" panose="02040503050406030204" pitchFamily="18" charset="0"/>
                          <a:ea typeface="Cambria Math" panose="02040503050406030204" pitchFamily="18" charset="0"/>
                        </a:rPr>
                        <m:t> </m:t>
                      </m:r>
                      <m:r>
                        <m:rPr>
                          <m:nor/>
                        </m:rPr>
                        <a:rPr lang="en-GB" sz="2400" b="0" i="0" smtClean="0">
                          <a:latin typeface="Cambria Math" panose="02040503050406030204" pitchFamily="18" charset="0"/>
                          <a:ea typeface="Cambria Math" panose="02040503050406030204" pitchFamily="18" charset="0"/>
                        </a:rPr>
                        <m:t>for</m:t>
                      </m:r>
                      <m:r>
                        <m:rPr>
                          <m:nor/>
                        </m:rPr>
                        <a:rPr lang="en-GB" sz="2400" b="0" i="0" smtClean="0">
                          <a:latin typeface="Cambria Math" panose="02040503050406030204" pitchFamily="18" charset="0"/>
                          <a:ea typeface="Cambria Math" panose="02040503050406030204" pitchFamily="18" charset="0"/>
                        </a:rPr>
                        <m:t> </m:t>
                      </m:r>
                      <m:r>
                        <m:rPr>
                          <m:nor/>
                        </m:rPr>
                        <a:rPr lang="en-GB" sz="2400" b="0" i="0" smtClean="0">
                          <a:latin typeface="Cambria Math" panose="02040503050406030204" pitchFamily="18" charset="0"/>
                          <a:ea typeface="Cambria Math" panose="02040503050406030204" pitchFamily="18" charset="0"/>
                        </a:rPr>
                        <m:t>humans</m:t>
                      </m:r>
                    </m:oMath>
                  </m:oMathPara>
                </a14:m>
                <a:endParaRPr lang="en-GB" sz="2400" dirty="0" smtClean="0">
                  <a:latin typeface="+mj-lt"/>
                </a:endParaRPr>
              </a:p>
              <a:p>
                <a:pPr marL="457200" indent="-457200">
                  <a:buFont typeface="Arial" charset="0"/>
                  <a:buNone/>
                  <a:defRPr/>
                </a:pPr>
                <a:r>
                  <a:rPr lang="en-GB" sz="2400" dirty="0" smtClean="0">
                    <a:latin typeface="+mj-lt"/>
                  </a:rPr>
                  <a:t>:</a:t>
                </a:r>
              </a:p>
              <a:p>
                <a:pPr marL="457200" indent="-457200">
                  <a:buFont typeface="Arial" charset="0"/>
                  <a:buNone/>
                  <a:defRPr/>
                </a:pPr>
                <a:endParaRPr lang="en-GB" sz="2400" dirty="0" smtClean="0"/>
              </a:p>
              <a:p>
                <a:pPr marL="457200" indent="-457200">
                  <a:buFont typeface="+mj-lt"/>
                  <a:buAutoNum type="arabicPeriod"/>
                  <a:defRPr/>
                </a:pPr>
                <a:endParaRPr lang="en-GB" sz="24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8425" y="792163"/>
                <a:ext cx="6426200" cy="6034087"/>
              </a:xfrm>
              <a:blipFill>
                <a:blip r:embed="rId3"/>
                <a:stretch>
                  <a:fillRect l="-1423" t="-808" r="-2372" b="-41818"/>
                </a:stretch>
              </a:blipFill>
            </p:spPr>
            <p:txBody>
              <a:bodyPr/>
              <a:lstStyle/>
              <a:p>
                <a:r>
                  <a:rPr lang="en-GB">
                    <a:noFill/>
                  </a:rPr>
                  <a:t> </a:t>
                </a:r>
              </a:p>
            </p:txBody>
          </p:sp>
        </mc:Fallback>
      </mc:AlternateContent>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16386" name="Object 3"/>
          <p:cNvGraphicFramePr>
            <a:graphicFrameLocks noChangeAspect="1"/>
          </p:cNvGraphicFramePr>
          <p:nvPr/>
        </p:nvGraphicFramePr>
        <p:xfrm>
          <a:off x="296863" y="2138363"/>
          <a:ext cx="6353175" cy="947737"/>
        </p:xfrm>
        <a:graphic>
          <a:graphicData uri="http://schemas.openxmlformats.org/presentationml/2006/ole">
            <mc:AlternateContent xmlns:mc="http://schemas.openxmlformats.org/markup-compatibility/2006">
              <mc:Choice xmlns:v="urn:schemas-microsoft-com:vml" Requires="v">
                <p:oleObj spid="_x0000_s107760" name="Equation" r:id="rId4" imgW="2717640" imgH="406080" progId="Equation.3">
                  <p:embed/>
                </p:oleObj>
              </mc:Choice>
              <mc:Fallback>
                <p:oleObj name="Equation" r:id="rId4" imgW="2717640" imgH="40608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63" y="2138363"/>
                        <a:ext cx="6353175" cy="947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87" name="Object 4"/>
          <p:cNvGraphicFramePr>
            <a:graphicFrameLocks noChangeAspect="1"/>
          </p:cNvGraphicFramePr>
          <p:nvPr/>
        </p:nvGraphicFramePr>
        <p:xfrm>
          <a:off x="1122363" y="4481513"/>
          <a:ext cx="4602162" cy="1541462"/>
        </p:xfrm>
        <a:graphic>
          <a:graphicData uri="http://schemas.openxmlformats.org/presentationml/2006/ole">
            <mc:AlternateContent xmlns:mc="http://schemas.openxmlformats.org/markup-compatibility/2006">
              <mc:Choice xmlns:v="urn:schemas-microsoft-com:vml" Requires="v">
                <p:oleObj spid="_x0000_s107761" name="Equation" r:id="rId6" imgW="1968480" imgH="660240" progId="Equation.3">
                  <p:embed/>
                </p:oleObj>
              </mc:Choice>
              <mc:Fallback>
                <p:oleObj name="Equation" r:id="rId6" imgW="1968480" imgH="66024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2363" y="4481513"/>
                        <a:ext cx="4602162" cy="1541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342900" y="-265113"/>
            <a:ext cx="6172200" cy="1524001"/>
          </a:xfrm>
        </p:spPr>
        <p:txBody>
          <a:bodyPr/>
          <a:lstStyle/>
          <a:p>
            <a:r>
              <a:rPr lang="en-GB" smtClean="0"/>
              <a:t>Population genetics</a:t>
            </a:r>
          </a:p>
        </p:txBody>
      </p:sp>
      <p:sp>
        <p:nvSpPr>
          <p:cNvPr id="32771" name="Content Placeholder 2"/>
          <p:cNvSpPr>
            <a:spLocks noGrp="1"/>
          </p:cNvSpPr>
          <p:nvPr>
            <p:ph idx="1"/>
          </p:nvPr>
        </p:nvSpPr>
        <p:spPr>
          <a:xfrm>
            <a:off x="3098160" y="3586163"/>
            <a:ext cx="3765550" cy="3375025"/>
          </a:xfrm>
        </p:spPr>
        <p:txBody>
          <a:bodyPr/>
          <a:lstStyle/>
          <a:p>
            <a:r>
              <a:rPr lang="en-GB" sz="1800" dirty="0" smtClean="0"/>
              <a:t>All organisms differ – due to </a:t>
            </a:r>
            <a:r>
              <a:rPr lang="en-GB" sz="1800" i="1" dirty="0" smtClean="0"/>
              <a:t>genetic variation</a:t>
            </a:r>
          </a:p>
          <a:p>
            <a:pPr lvl="1"/>
            <a:r>
              <a:rPr lang="en-GB" sz="1800" dirty="0" smtClean="0"/>
              <a:t>Unrelated people differ more than relatives</a:t>
            </a:r>
          </a:p>
          <a:p>
            <a:pPr lvl="1"/>
            <a:r>
              <a:rPr lang="en-GB" sz="1800" dirty="0" smtClean="0"/>
              <a:t>Still, people share characteristics</a:t>
            </a:r>
          </a:p>
          <a:p>
            <a:pPr lvl="2"/>
            <a:r>
              <a:rPr lang="en-GB" sz="1800" dirty="0" smtClean="0"/>
              <a:t>Hair colour, eye colour, disease susceptibility, colour-blindness, blood group..... </a:t>
            </a:r>
          </a:p>
        </p:txBody>
      </p:sp>
      <p:pic>
        <p:nvPicPr>
          <p:cNvPr id="32772" name="Picture 3" descr="cuckoomimicry.jpg"/>
          <p:cNvPicPr>
            <a:picLocks noChangeAspect="1"/>
          </p:cNvPicPr>
          <p:nvPr/>
        </p:nvPicPr>
        <p:blipFill>
          <a:blip r:embed="rId2" cstate="print"/>
          <a:srcRect t="19017" b="19017"/>
          <a:stretch>
            <a:fillRect/>
          </a:stretch>
        </p:blipFill>
        <p:spPr bwMode="auto">
          <a:xfrm>
            <a:off x="571500" y="881063"/>
            <a:ext cx="5715000" cy="2160587"/>
          </a:xfrm>
          <a:prstGeom prst="rect">
            <a:avLst/>
          </a:prstGeom>
          <a:noFill/>
          <a:ln w="9525">
            <a:noFill/>
            <a:miter lim="800000"/>
            <a:headEnd/>
            <a:tailEnd/>
          </a:ln>
        </p:spPr>
      </p:pic>
      <p:sp>
        <p:nvSpPr>
          <p:cNvPr id="32773" name="Rectangle 4"/>
          <p:cNvSpPr>
            <a:spLocks noChangeArrowheads="1"/>
          </p:cNvSpPr>
          <p:nvPr/>
        </p:nvSpPr>
        <p:spPr bwMode="auto">
          <a:xfrm>
            <a:off x="593725" y="2906713"/>
            <a:ext cx="6165850" cy="600075"/>
          </a:xfrm>
          <a:prstGeom prst="rect">
            <a:avLst/>
          </a:prstGeom>
          <a:noFill/>
          <a:ln w="9525">
            <a:noFill/>
            <a:miter lim="800000"/>
            <a:headEnd/>
            <a:tailEnd/>
          </a:ln>
        </p:spPr>
        <p:txBody>
          <a:bodyPr>
            <a:spAutoFit/>
          </a:bodyPr>
          <a:lstStyle/>
          <a:p>
            <a:r>
              <a:rPr lang="en-GB" sz="1100"/>
              <a:t>Figure 2: Nests with both host and parasitic common cuckoo eggs, illustrating near-perfect mimicry to the human eye. Black arrows identify cuckoo egg.</a:t>
            </a:r>
          </a:p>
          <a:p>
            <a:r>
              <a:rPr lang="en-GB" sz="1100"/>
              <a:t>© 2010 </a:t>
            </a:r>
            <a:r>
              <a:rPr lang="en-GB" sz="1100">
                <a:hlinkClick r:id="rId3"/>
              </a:rPr>
              <a:t>Nature Education</a:t>
            </a:r>
            <a:r>
              <a:rPr lang="en-GB" sz="1100"/>
              <a:t> Courtesy of M. Honza, T. Grim, &amp; C. Moskat. All rights reserved</a:t>
            </a:r>
          </a:p>
        </p:txBody>
      </p:sp>
      <p:pic>
        <p:nvPicPr>
          <p:cNvPr id="32774" name="Picture 5" descr="gwashits.jpg"/>
          <p:cNvPicPr>
            <a:picLocks noChangeAspect="1"/>
          </p:cNvPicPr>
          <p:nvPr/>
        </p:nvPicPr>
        <p:blipFill>
          <a:blip r:embed="rId4" cstate="print"/>
          <a:srcRect/>
          <a:stretch>
            <a:fillRect/>
          </a:stretch>
        </p:blipFill>
        <p:spPr bwMode="auto">
          <a:xfrm>
            <a:off x="142875" y="3671888"/>
            <a:ext cx="3124200" cy="3198812"/>
          </a:xfrm>
          <a:prstGeom prst="rect">
            <a:avLst/>
          </a:prstGeom>
          <a:noFill/>
          <a:ln w="9525">
            <a:noFill/>
            <a:miter lim="800000"/>
            <a:headEnd/>
            <a:tailEnd/>
          </a:ln>
        </p:spPr>
      </p:pic>
      <p:sp>
        <p:nvSpPr>
          <p:cNvPr id="32775" name="Rectangle 6"/>
          <p:cNvSpPr>
            <a:spLocks noChangeArrowheads="1"/>
          </p:cNvSpPr>
          <p:nvPr/>
        </p:nvSpPr>
        <p:spPr bwMode="auto">
          <a:xfrm>
            <a:off x="4763" y="6961188"/>
            <a:ext cx="6980237" cy="2062103"/>
          </a:xfrm>
          <a:prstGeom prst="rect">
            <a:avLst/>
          </a:prstGeom>
          <a:noFill/>
          <a:ln w="9525">
            <a:noFill/>
            <a:miter lim="800000"/>
            <a:headEnd/>
            <a:tailEnd/>
          </a:ln>
        </p:spPr>
        <p:txBody>
          <a:bodyPr>
            <a:spAutoFit/>
          </a:bodyPr>
          <a:lstStyle/>
          <a:p>
            <a:pPr lvl="1">
              <a:buFont typeface="Arial" charset="0"/>
              <a:buChar char="•"/>
            </a:pPr>
            <a:r>
              <a:rPr lang="en-GB" sz="2000" dirty="0"/>
              <a:t> </a:t>
            </a:r>
            <a:r>
              <a:rPr lang="en-GB" dirty="0"/>
              <a:t>These characteristics are all </a:t>
            </a:r>
            <a:r>
              <a:rPr lang="en-GB" dirty="0" smtClean="0"/>
              <a:t>controlled by genetic </a:t>
            </a:r>
            <a:r>
              <a:rPr lang="en-GB" dirty="0"/>
              <a:t>variation</a:t>
            </a:r>
          </a:p>
          <a:p>
            <a:pPr lvl="1">
              <a:buFont typeface="Arial" charset="0"/>
              <a:buChar char="•"/>
            </a:pPr>
            <a:r>
              <a:rPr lang="en-GB" dirty="0"/>
              <a:t> Why, and how, do we expect mutations to be shared?</a:t>
            </a:r>
          </a:p>
          <a:p>
            <a:pPr lvl="1"/>
            <a:endParaRPr lang="en-GB" dirty="0"/>
          </a:p>
          <a:p>
            <a:pPr lvl="1">
              <a:buFont typeface="Arial" charset="0"/>
              <a:buChar char="•"/>
            </a:pPr>
            <a:r>
              <a:rPr lang="en-GB" dirty="0"/>
              <a:t>The answer comes only by carefully considering models for genetic data, and their implications</a:t>
            </a:r>
          </a:p>
          <a:p>
            <a:pPr lvl="1">
              <a:buFont typeface="Arial" charset="0"/>
              <a:buChar char="•"/>
            </a:pPr>
            <a:r>
              <a:rPr lang="en-GB" dirty="0"/>
              <a:t> We need to look “back in time” to discover how mutations arise and spread in a population</a:t>
            </a:r>
          </a:p>
        </p:txBody>
      </p:sp>
      <p:sp>
        <p:nvSpPr>
          <p:cNvPr id="32776" name="TextBox 7"/>
          <p:cNvSpPr txBox="1">
            <a:spLocks noChangeArrowheads="1"/>
          </p:cNvSpPr>
          <p:nvPr/>
        </p:nvSpPr>
        <p:spPr bwMode="auto">
          <a:xfrm>
            <a:off x="342900" y="6686550"/>
            <a:ext cx="1820863" cy="368300"/>
          </a:xfrm>
          <a:prstGeom prst="rect">
            <a:avLst/>
          </a:prstGeom>
          <a:noFill/>
          <a:ln w="9525">
            <a:noFill/>
            <a:miter lim="800000"/>
            <a:headEnd/>
            <a:tailEnd/>
          </a:ln>
        </p:spPr>
        <p:txBody>
          <a:bodyPr wrap="none">
            <a:spAutoFit/>
          </a:bodyPr>
          <a:lstStyle/>
          <a:p>
            <a:r>
              <a:rPr lang="en-GB"/>
              <a:t>(</a:t>
            </a:r>
            <a:r>
              <a:rPr lang="en-GB" sz="1200"/>
              <a:t>Wellcome Trust, 2010</a:t>
            </a:r>
            <a:r>
              <a:rPr lang="en-GB"/>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a:spLocks noGrp="1"/>
          </p:cNvSpPr>
          <p:nvPr>
            <p:ph type="title"/>
          </p:nvPr>
        </p:nvSpPr>
        <p:spPr>
          <a:xfrm>
            <a:off x="188913" y="-423863"/>
            <a:ext cx="6515100" cy="1524001"/>
          </a:xfrm>
        </p:spPr>
        <p:txBody>
          <a:bodyPr/>
          <a:lstStyle/>
          <a:p>
            <a:r>
              <a:rPr lang="en-GB" sz="4000" dirty="0" smtClean="0"/>
              <a:t>The “shape” of the coalescent</a:t>
            </a:r>
          </a:p>
        </p:txBody>
      </p:sp>
      <p:sp>
        <p:nvSpPr>
          <p:cNvPr id="17412" name="Content Placeholder 2"/>
          <p:cNvSpPr>
            <a:spLocks noGrp="1"/>
          </p:cNvSpPr>
          <p:nvPr>
            <p:ph idx="1"/>
          </p:nvPr>
        </p:nvSpPr>
        <p:spPr>
          <a:xfrm>
            <a:off x="188913" y="936625"/>
            <a:ext cx="6426200" cy="6034088"/>
          </a:xfrm>
        </p:spPr>
        <p:txBody>
          <a:bodyPr/>
          <a:lstStyle/>
          <a:p>
            <a:pPr marL="457200" indent="-457200">
              <a:buFont typeface="Arial" charset="0"/>
              <a:buNone/>
            </a:pPr>
            <a:r>
              <a:rPr lang="en-GB" sz="2400" dirty="0" smtClean="0"/>
              <a:t>We could draw some tree shapes and ask “which is more likely”?</a:t>
            </a:r>
          </a:p>
          <a:p>
            <a:pPr marL="457200" indent="-457200">
              <a:buFont typeface="Arial" charset="0"/>
              <a:buNone/>
            </a:pPr>
            <a:endParaRPr lang="en-GB" sz="2400" dirty="0" smtClean="0"/>
          </a:p>
          <a:p>
            <a:pPr marL="457200" indent="-457200">
              <a:buFont typeface="Arial" charset="0"/>
              <a:buNone/>
            </a:pPr>
            <a:r>
              <a:rPr lang="en-GB" sz="2400" dirty="0" smtClean="0"/>
              <a:t>We need to be a bit more precise about what we mean.  To do this, consider the number of descendants </a:t>
            </a:r>
            <a:r>
              <a:rPr lang="en-GB" sz="2400" b="1" i="1" dirty="0" smtClean="0"/>
              <a:t>Z</a:t>
            </a:r>
            <a:r>
              <a:rPr lang="en-GB" sz="2400" dirty="0" smtClean="0"/>
              <a:t>                          of each of the lineages when </a:t>
            </a:r>
            <a:r>
              <a:rPr lang="en-GB" sz="2400" i="1" dirty="0" smtClean="0"/>
              <a:t>k</a:t>
            </a:r>
            <a:r>
              <a:rPr lang="en-GB" sz="2400" dirty="0" smtClean="0"/>
              <a:t> ancestors remain</a:t>
            </a:r>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r>
              <a:rPr lang="en-GB" sz="2400" dirty="0" smtClean="0"/>
              <a:t>What is the distribution of </a:t>
            </a:r>
            <a:r>
              <a:rPr lang="en-GB" sz="2400" b="1" i="1" dirty="0" smtClean="0"/>
              <a:t>Z</a:t>
            </a:r>
            <a:r>
              <a:rPr lang="en-GB" sz="2400" dirty="0" smtClean="0"/>
              <a:t>? ANSWER: It is </a:t>
            </a:r>
            <a:r>
              <a:rPr lang="en-GB" sz="2400" u="sng" dirty="0" smtClean="0"/>
              <a:t>uniform</a:t>
            </a:r>
            <a:r>
              <a:rPr lang="en-GB" sz="2400" dirty="0" smtClean="0"/>
              <a:t> on the possibilities</a:t>
            </a:r>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cxnSp>
        <p:nvCxnSpPr>
          <p:cNvPr id="8" name="Straight Arrow Connector 7"/>
          <p:cNvCxnSpPr/>
          <p:nvPr/>
        </p:nvCxnSpPr>
        <p:spPr bwMode="auto">
          <a:xfrm rot="5400000" flipH="1" flipV="1">
            <a:off x="900112" y="7046913"/>
            <a:ext cx="538163" cy="158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rot="5400000" flipH="1" flipV="1">
            <a:off x="1346200" y="7051675"/>
            <a:ext cx="5270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rot="10800000">
            <a:off x="1169988" y="6777038"/>
            <a:ext cx="4397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rot="5400000" flipH="1" flipV="1">
            <a:off x="1312068" y="6679407"/>
            <a:ext cx="1952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rot="5400000" flipH="1" flipV="1">
            <a:off x="1731962" y="7143751"/>
            <a:ext cx="346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rot="10800000">
            <a:off x="1409700" y="6581775"/>
            <a:ext cx="714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rot="16200000" flipV="1">
            <a:off x="2489994" y="6817519"/>
            <a:ext cx="982663"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rot="16200000" flipV="1">
            <a:off x="920750" y="5734050"/>
            <a:ext cx="1692275"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rot="16200000" flipV="1">
            <a:off x="-523082" y="6101557"/>
            <a:ext cx="24304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rot="16200000" flipV="1">
            <a:off x="1931987" y="6773863"/>
            <a:ext cx="3841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rot="10800000" flipV="1">
            <a:off x="688975" y="4886325"/>
            <a:ext cx="10795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rot="16200000" flipV="1">
            <a:off x="2118519" y="5107782"/>
            <a:ext cx="24399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rot="16200000" flipV="1">
            <a:off x="769938" y="4386263"/>
            <a:ext cx="9985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rot="10800000">
            <a:off x="1268413" y="3887788"/>
            <a:ext cx="20701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rot="5400000" flipH="1" flipV="1">
            <a:off x="2174875" y="3802063"/>
            <a:ext cx="1714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429" name="TextBox 23"/>
          <p:cNvSpPr txBox="1">
            <a:spLocks noChangeArrowheads="1"/>
          </p:cNvSpPr>
          <p:nvPr/>
        </p:nvSpPr>
        <p:spPr bwMode="auto">
          <a:xfrm>
            <a:off x="1905000" y="7735888"/>
            <a:ext cx="576263" cy="369887"/>
          </a:xfrm>
          <a:prstGeom prst="rect">
            <a:avLst/>
          </a:prstGeom>
          <a:noFill/>
          <a:ln w="9525">
            <a:noFill/>
            <a:miter lim="800000"/>
            <a:headEnd/>
            <a:tailEnd/>
          </a:ln>
        </p:spPr>
        <p:txBody>
          <a:bodyPr wrap="none">
            <a:spAutoFit/>
          </a:bodyPr>
          <a:lstStyle/>
          <a:p>
            <a:r>
              <a:rPr lang="en-GB" i="1"/>
              <a:t>n</a:t>
            </a:r>
            <a:r>
              <a:rPr lang="en-GB"/>
              <a:t>=7</a:t>
            </a:r>
          </a:p>
        </p:txBody>
      </p:sp>
      <p:cxnSp>
        <p:nvCxnSpPr>
          <p:cNvPr id="35" name="Straight Connector 34"/>
          <p:cNvCxnSpPr/>
          <p:nvPr/>
        </p:nvCxnSpPr>
        <p:spPr>
          <a:xfrm flipV="1">
            <a:off x="319088" y="5832475"/>
            <a:ext cx="4279900" cy="158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7431" name="TextBox 42"/>
          <p:cNvSpPr txBox="1">
            <a:spLocks noChangeArrowheads="1"/>
          </p:cNvSpPr>
          <p:nvPr/>
        </p:nvSpPr>
        <p:spPr bwMode="auto">
          <a:xfrm>
            <a:off x="4643438" y="5651500"/>
            <a:ext cx="563562" cy="369888"/>
          </a:xfrm>
          <a:prstGeom prst="rect">
            <a:avLst/>
          </a:prstGeom>
          <a:noFill/>
          <a:ln w="9525">
            <a:noFill/>
            <a:miter lim="800000"/>
            <a:headEnd/>
            <a:tailEnd/>
          </a:ln>
        </p:spPr>
        <p:txBody>
          <a:bodyPr wrap="none">
            <a:spAutoFit/>
          </a:bodyPr>
          <a:lstStyle/>
          <a:p>
            <a:r>
              <a:rPr lang="en-GB" i="1"/>
              <a:t>k</a:t>
            </a:r>
            <a:r>
              <a:rPr lang="en-GB"/>
              <a:t>=3</a:t>
            </a:r>
          </a:p>
        </p:txBody>
      </p:sp>
      <p:cxnSp>
        <p:nvCxnSpPr>
          <p:cNvPr id="45" name="Straight Connector 44"/>
          <p:cNvCxnSpPr/>
          <p:nvPr/>
        </p:nvCxnSpPr>
        <p:spPr bwMode="auto">
          <a:xfrm rot="5400000" flipH="1" flipV="1">
            <a:off x="3182143" y="6819107"/>
            <a:ext cx="9826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auto">
          <a:xfrm rot="10800000" flipV="1">
            <a:off x="2979738" y="6324600"/>
            <a:ext cx="693737"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bwMode="auto">
          <a:xfrm rot="5400000" flipH="1" flipV="1">
            <a:off x="2176462" y="7143751"/>
            <a:ext cx="346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bwMode="auto">
          <a:xfrm rot="10800000">
            <a:off x="1905000" y="6965950"/>
            <a:ext cx="444500" cy="4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436" name="TextBox 73"/>
          <p:cNvSpPr txBox="1">
            <a:spLocks noChangeArrowheads="1"/>
          </p:cNvSpPr>
          <p:nvPr/>
        </p:nvSpPr>
        <p:spPr bwMode="auto">
          <a:xfrm>
            <a:off x="355600" y="7366000"/>
            <a:ext cx="673100" cy="369888"/>
          </a:xfrm>
          <a:prstGeom prst="rect">
            <a:avLst/>
          </a:prstGeom>
          <a:noFill/>
          <a:ln w="9525">
            <a:noFill/>
            <a:miter lim="800000"/>
            <a:headEnd/>
            <a:tailEnd/>
          </a:ln>
        </p:spPr>
        <p:txBody>
          <a:bodyPr wrap="none">
            <a:spAutoFit/>
          </a:bodyPr>
          <a:lstStyle/>
          <a:p>
            <a:r>
              <a:rPr lang="en-GB" i="1"/>
              <a:t>Z</a:t>
            </a:r>
            <a:r>
              <a:rPr lang="en-GB" i="1" baseline="-25000"/>
              <a:t>1</a:t>
            </a:r>
            <a:r>
              <a:rPr lang="en-GB"/>
              <a:t>=1</a:t>
            </a:r>
          </a:p>
        </p:txBody>
      </p:sp>
      <p:sp>
        <p:nvSpPr>
          <p:cNvPr id="17437" name="TextBox 75"/>
          <p:cNvSpPr txBox="1">
            <a:spLocks noChangeArrowheads="1"/>
          </p:cNvSpPr>
          <p:nvPr/>
        </p:nvSpPr>
        <p:spPr bwMode="auto">
          <a:xfrm>
            <a:off x="1450975" y="7366000"/>
            <a:ext cx="673100" cy="369888"/>
          </a:xfrm>
          <a:prstGeom prst="rect">
            <a:avLst/>
          </a:prstGeom>
          <a:noFill/>
          <a:ln w="9525">
            <a:noFill/>
            <a:miter lim="800000"/>
            <a:headEnd/>
            <a:tailEnd/>
          </a:ln>
        </p:spPr>
        <p:txBody>
          <a:bodyPr wrap="none">
            <a:spAutoFit/>
          </a:bodyPr>
          <a:lstStyle/>
          <a:p>
            <a:r>
              <a:rPr lang="en-GB" i="1"/>
              <a:t>Z</a:t>
            </a:r>
            <a:r>
              <a:rPr lang="en-GB" i="1" baseline="-25000"/>
              <a:t>2</a:t>
            </a:r>
            <a:r>
              <a:rPr lang="en-GB"/>
              <a:t>=4</a:t>
            </a:r>
          </a:p>
        </p:txBody>
      </p:sp>
      <p:sp>
        <p:nvSpPr>
          <p:cNvPr id="17438" name="TextBox 76"/>
          <p:cNvSpPr txBox="1">
            <a:spLocks noChangeArrowheads="1"/>
          </p:cNvSpPr>
          <p:nvPr/>
        </p:nvSpPr>
        <p:spPr bwMode="auto">
          <a:xfrm>
            <a:off x="3025775" y="7362825"/>
            <a:ext cx="673100" cy="368300"/>
          </a:xfrm>
          <a:prstGeom prst="rect">
            <a:avLst/>
          </a:prstGeom>
          <a:noFill/>
          <a:ln w="9525">
            <a:noFill/>
            <a:miter lim="800000"/>
            <a:headEnd/>
            <a:tailEnd/>
          </a:ln>
        </p:spPr>
        <p:txBody>
          <a:bodyPr wrap="none">
            <a:spAutoFit/>
          </a:bodyPr>
          <a:lstStyle/>
          <a:p>
            <a:r>
              <a:rPr lang="en-GB" i="1"/>
              <a:t>Z</a:t>
            </a:r>
            <a:r>
              <a:rPr lang="en-GB" i="1" baseline="-25000"/>
              <a:t>3</a:t>
            </a:r>
            <a:r>
              <a:rPr lang="en-GB"/>
              <a:t>=2</a:t>
            </a:r>
          </a:p>
        </p:txBody>
      </p:sp>
      <p:graphicFrame>
        <p:nvGraphicFramePr>
          <p:cNvPr id="17410" name="Object 10"/>
          <p:cNvGraphicFramePr>
            <a:graphicFrameLocks noChangeAspect="1"/>
          </p:cNvGraphicFramePr>
          <p:nvPr/>
        </p:nvGraphicFramePr>
        <p:xfrm>
          <a:off x="2466975" y="2971800"/>
          <a:ext cx="1731963" cy="385763"/>
        </p:xfrm>
        <a:graphic>
          <a:graphicData uri="http://schemas.openxmlformats.org/presentationml/2006/ole">
            <mc:AlternateContent xmlns:mc="http://schemas.openxmlformats.org/markup-compatibility/2006">
              <mc:Choice xmlns:v="urn:schemas-microsoft-com:vml" Requires="v">
                <p:oleObj spid="_x0000_s108630" name="Equation" r:id="rId3" imgW="1028520" imgH="228600" progId="Equation.3">
                  <p:embed/>
                </p:oleObj>
              </mc:Choice>
              <mc:Fallback>
                <p:oleObj name="Equation" r:id="rId3" imgW="1028520" imgH="228600" progId="Equation.3">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5" y="2971800"/>
                        <a:ext cx="1731963" cy="38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itle 1"/>
          <p:cNvSpPr>
            <a:spLocks noGrp="1"/>
          </p:cNvSpPr>
          <p:nvPr>
            <p:ph type="title"/>
          </p:nvPr>
        </p:nvSpPr>
        <p:spPr>
          <a:xfrm>
            <a:off x="98425" y="-423863"/>
            <a:ext cx="6416675" cy="1524001"/>
          </a:xfrm>
        </p:spPr>
        <p:txBody>
          <a:bodyPr/>
          <a:lstStyle/>
          <a:p>
            <a:r>
              <a:rPr lang="en-GB" sz="4000" smtClean="0"/>
              <a:t>The “shape” of the coalescent</a:t>
            </a:r>
          </a:p>
        </p:txBody>
      </p:sp>
      <p:sp>
        <p:nvSpPr>
          <p:cNvPr id="18437" name="Content Placeholder 2"/>
          <p:cNvSpPr>
            <a:spLocks noGrp="1"/>
          </p:cNvSpPr>
          <p:nvPr>
            <p:ph idx="1"/>
          </p:nvPr>
        </p:nvSpPr>
        <p:spPr>
          <a:xfrm>
            <a:off x="98425" y="792163"/>
            <a:ext cx="6426200" cy="6034087"/>
          </a:xfrm>
        </p:spPr>
        <p:txBody>
          <a:bodyPr/>
          <a:lstStyle/>
          <a:p>
            <a:pPr marL="457200" indent="-457200">
              <a:buFont typeface="Arial" charset="0"/>
              <a:buNone/>
            </a:pPr>
            <a:r>
              <a:rPr lang="en-GB" sz="2400" i="1" dirty="0" smtClean="0"/>
              <a:t>Proposition 1.4</a:t>
            </a:r>
            <a:endParaRPr lang="en-GB" sz="2400" dirty="0" smtClean="0"/>
          </a:p>
          <a:p>
            <a:pPr marL="457200" indent="-457200">
              <a:buFont typeface="Arial" charset="0"/>
              <a:buNone/>
            </a:pPr>
            <a:r>
              <a:rPr lang="en-GB" sz="2400" dirty="0" smtClean="0"/>
              <a:t>Suppose we have a sample of size </a:t>
            </a:r>
            <a:r>
              <a:rPr lang="en-GB" sz="2400" i="1" dirty="0" smtClean="0"/>
              <a:t>n</a:t>
            </a:r>
            <a:r>
              <a:rPr lang="en-GB" sz="2400" dirty="0" smtClean="0"/>
              <a:t> sequences, and that at some time back in the past, there are </a:t>
            </a:r>
            <a:r>
              <a:rPr lang="en-GB" sz="2400" i="1" dirty="0" smtClean="0"/>
              <a:t>k</a:t>
            </a:r>
            <a:r>
              <a:rPr lang="en-GB" sz="2400" dirty="0" smtClean="0"/>
              <a:t> sample ancestors. Then the number of descendants </a:t>
            </a:r>
            <a:r>
              <a:rPr lang="en-GB" sz="2400" b="1" i="1" dirty="0" smtClean="0"/>
              <a:t>Z                          </a:t>
            </a:r>
            <a:r>
              <a:rPr lang="en-GB" sz="2400" dirty="0" smtClean="0"/>
              <a:t>of each lineage has a uniform distribution on partitions of </a:t>
            </a:r>
            <a:r>
              <a:rPr lang="en-GB" sz="2400" i="1" dirty="0" smtClean="0"/>
              <a:t>n</a:t>
            </a:r>
            <a:r>
              <a:rPr lang="en-GB" sz="2400" dirty="0" smtClean="0"/>
              <a:t> :</a:t>
            </a:r>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r>
              <a:rPr lang="en-GB" sz="2400" i="1" dirty="0" smtClean="0"/>
              <a:t>Proof</a:t>
            </a:r>
          </a:p>
          <a:p>
            <a:pPr marL="457200" indent="-457200">
              <a:buFont typeface="Arial" charset="0"/>
              <a:buNone/>
            </a:pPr>
            <a:r>
              <a:rPr lang="en-GB" sz="2400" dirty="0" smtClean="0"/>
              <a:t>We will use (backward) induction. The result is trivial for </a:t>
            </a:r>
            <a:r>
              <a:rPr lang="en-GB" sz="2400" i="1" dirty="0" smtClean="0"/>
              <a:t>k</a:t>
            </a:r>
            <a:r>
              <a:rPr lang="en-GB" sz="2400" dirty="0" smtClean="0"/>
              <a:t>=</a:t>
            </a:r>
            <a:r>
              <a:rPr lang="en-GB" sz="2400" i="1" dirty="0" smtClean="0"/>
              <a:t>n.</a:t>
            </a:r>
            <a:r>
              <a:rPr lang="en-GB" sz="2400" dirty="0" smtClean="0"/>
              <a:t> For the induction, suppose it is true for </a:t>
            </a:r>
            <a:r>
              <a:rPr lang="en-GB" sz="2400" i="1" dirty="0" err="1" smtClean="0"/>
              <a:t>k</a:t>
            </a:r>
            <a:r>
              <a:rPr lang="en-GB" sz="2400" dirty="0" err="1" smtClean="0"/>
              <a:t>≥</a:t>
            </a:r>
            <a:r>
              <a:rPr lang="en-GB" sz="2400" i="1" dirty="0" err="1" smtClean="0"/>
              <a:t>m</a:t>
            </a:r>
            <a:r>
              <a:rPr lang="en-GB" sz="2400" dirty="0" smtClean="0"/>
              <a:t> say. We only need to prove the hypothesis for </a:t>
            </a:r>
            <a:r>
              <a:rPr lang="en-GB" sz="2400" i="1" dirty="0" smtClean="0"/>
              <a:t>k</a:t>
            </a:r>
            <a:r>
              <a:rPr lang="en-GB" sz="2400" dirty="0" smtClean="0"/>
              <a:t>=</a:t>
            </a:r>
            <a:r>
              <a:rPr lang="en-GB" sz="2400" i="1" dirty="0" smtClean="0"/>
              <a:t>m</a:t>
            </a:r>
            <a:r>
              <a:rPr lang="en-GB" sz="2400" dirty="0" smtClean="0"/>
              <a:t>-1. </a:t>
            </a:r>
          </a:p>
          <a:p>
            <a:pPr marL="457200" indent="-457200">
              <a:buFont typeface="Arial" charset="0"/>
              <a:buNone/>
            </a:pPr>
            <a:endParaRPr lang="en-GB" sz="2400" dirty="0" smtClean="0"/>
          </a:p>
          <a:p>
            <a:pPr marL="457200" indent="-457200">
              <a:buFont typeface="Arial" charset="0"/>
              <a:buNone/>
            </a:pPr>
            <a:r>
              <a:rPr lang="en-GB" sz="2400" dirty="0" smtClean="0"/>
              <a:t>(If so, then the hypothesis is obviously true for </a:t>
            </a:r>
            <a:r>
              <a:rPr lang="en-GB" sz="2400" i="1" dirty="0" smtClean="0"/>
              <a:t>k</a:t>
            </a:r>
            <a:r>
              <a:rPr lang="en-GB" sz="2400" dirty="0" smtClean="0"/>
              <a:t>=2,....,</a:t>
            </a:r>
            <a:r>
              <a:rPr lang="en-GB" sz="2400" i="1" dirty="0" smtClean="0"/>
              <a:t>n</a:t>
            </a:r>
            <a:r>
              <a:rPr lang="en-GB" sz="2400" dirty="0" smtClean="0"/>
              <a:t>)</a:t>
            </a:r>
            <a:endParaRPr lang="en-GB" sz="2400" i="1" dirty="0" smtClean="0"/>
          </a:p>
          <a:p>
            <a:pPr marL="457200" indent="-457200">
              <a:buFont typeface="Arial" charset="0"/>
              <a:buNone/>
            </a:pPr>
            <a:endParaRPr lang="en-GB" sz="2400" dirty="0" smtClean="0"/>
          </a:p>
          <a:p>
            <a:pPr marL="457200" indent="-457200">
              <a:buFont typeface="Arial" charset="0"/>
              <a:buNone/>
            </a:pPr>
            <a:endParaRPr lang="en-GB" sz="2400" i="1" dirty="0" smtClean="0"/>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18434" name="Object 2"/>
          <p:cNvGraphicFramePr>
            <a:graphicFrameLocks noChangeAspect="1"/>
          </p:cNvGraphicFramePr>
          <p:nvPr/>
        </p:nvGraphicFramePr>
        <p:xfrm>
          <a:off x="1490663" y="3132138"/>
          <a:ext cx="3875087" cy="1260475"/>
        </p:xfrm>
        <a:graphic>
          <a:graphicData uri="http://schemas.openxmlformats.org/presentationml/2006/ole">
            <mc:AlternateContent xmlns:mc="http://schemas.openxmlformats.org/markup-compatibility/2006">
              <mc:Choice xmlns:v="urn:schemas-microsoft-com:vml" Requires="v">
                <p:oleObj spid="_x0000_s109738" name="Equation" r:id="rId3" imgW="2260440" imgH="736560" progId="Equation.3">
                  <p:embed/>
                </p:oleObj>
              </mc:Choice>
              <mc:Fallback>
                <p:oleObj name="Equation" r:id="rId3" imgW="2260440" imgH="73656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663" y="3132138"/>
                        <a:ext cx="3875087" cy="1260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5" name="Object 5"/>
          <p:cNvGraphicFramePr>
            <a:graphicFrameLocks noChangeAspect="1"/>
          </p:cNvGraphicFramePr>
          <p:nvPr/>
        </p:nvGraphicFramePr>
        <p:xfrm>
          <a:off x="2438400" y="2386013"/>
          <a:ext cx="1731963" cy="385762"/>
        </p:xfrm>
        <a:graphic>
          <a:graphicData uri="http://schemas.openxmlformats.org/presentationml/2006/ole">
            <mc:AlternateContent xmlns:mc="http://schemas.openxmlformats.org/markup-compatibility/2006">
              <mc:Choice xmlns:v="urn:schemas-microsoft-com:vml" Requires="v">
                <p:oleObj spid="_x0000_s109739" name="Equation" r:id="rId5" imgW="1028520" imgH="228600" progId="Equation.3">
                  <p:embed/>
                </p:oleObj>
              </mc:Choice>
              <mc:Fallback>
                <p:oleObj name="Equation" r:id="rId5" imgW="1028520" imgH="22860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386013"/>
                        <a:ext cx="1731963" cy="385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39" name="TextBox 51"/>
          <p:cNvSpPr txBox="1">
            <a:spLocks noChangeArrowheads="1"/>
          </p:cNvSpPr>
          <p:nvPr/>
        </p:nvSpPr>
        <p:spPr bwMode="auto">
          <a:xfrm>
            <a:off x="5249863" y="3671888"/>
            <a:ext cx="850900" cy="369887"/>
          </a:xfrm>
          <a:prstGeom prst="rect">
            <a:avLst/>
          </a:prstGeom>
          <a:noFill/>
          <a:ln w="9525">
            <a:noFill/>
            <a:miter lim="800000"/>
            <a:headEnd/>
            <a:tailEnd/>
          </a:ln>
        </p:spPr>
        <p:txBody>
          <a:bodyPr wrap="none">
            <a:spAutoFit/>
          </a:bodyPr>
          <a:lstStyle/>
          <a:p>
            <a:r>
              <a:rPr lang="en-GB"/>
              <a:t>(1.4.1)</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itle 1"/>
          <p:cNvSpPr>
            <a:spLocks noGrp="1"/>
          </p:cNvSpPr>
          <p:nvPr>
            <p:ph type="title"/>
          </p:nvPr>
        </p:nvSpPr>
        <p:spPr>
          <a:xfrm>
            <a:off x="98425" y="-423863"/>
            <a:ext cx="6416675" cy="1524001"/>
          </a:xfrm>
        </p:spPr>
        <p:txBody>
          <a:bodyPr/>
          <a:lstStyle/>
          <a:p>
            <a:r>
              <a:rPr lang="en-GB" sz="4000" smtClean="0"/>
              <a:t>The “shape” of the coalescent</a:t>
            </a:r>
          </a:p>
        </p:txBody>
      </p:sp>
      <p:sp>
        <p:nvSpPr>
          <p:cNvPr id="3" name="Content Placeholder 2"/>
          <p:cNvSpPr>
            <a:spLocks noGrp="1"/>
          </p:cNvSpPr>
          <p:nvPr>
            <p:ph idx="1"/>
          </p:nvPr>
        </p:nvSpPr>
        <p:spPr>
          <a:xfrm>
            <a:off x="98425" y="792163"/>
            <a:ext cx="6426200" cy="6034087"/>
          </a:xfrm>
        </p:spPr>
        <p:txBody>
          <a:bodyPr/>
          <a:lstStyle/>
          <a:p>
            <a:pPr marL="457200" indent="-457200">
              <a:buFont typeface="Arial" charset="0"/>
              <a:buNone/>
              <a:defRPr/>
            </a:pPr>
            <a:r>
              <a:rPr lang="en-GB" sz="2400" i="1" dirty="0" smtClean="0"/>
              <a:t>Proposition 1.4 proof </a:t>
            </a:r>
            <a:r>
              <a:rPr lang="en-GB" sz="2400" i="1" dirty="0" err="1" smtClean="0"/>
              <a:t>ctd</a:t>
            </a:r>
            <a:r>
              <a:rPr lang="en-GB" sz="2400" i="1" dirty="0" smtClean="0"/>
              <a:t>:</a:t>
            </a:r>
            <a:endParaRPr lang="en-GB" sz="2400" dirty="0" smtClean="0"/>
          </a:p>
          <a:p>
            <a:pPr marL="457200" indent="-457200">
              <a:buFont typeface="Arial" charset="0"/>
              <a:buNone/>
              <a:defRPr/>
            </a:pPr>
            <a:r>
              <a:rPr lang="en-GB" sz="2000" dirty="0" smtClean="0"/>
              <a:t>Clearly, when we have </a:t>
            </a:r>
            <a:r>
              <a:rPr lang="en-GB" sz="2000" i="1" dirty="0" smtClean="0"/>
              <a:t>k</a:t>
            </a:r>
            <a:r>
              <a:rPr lang="en-GB" sz="2000" dirty="0" smtClean="0"/>
              <a:t> lineages, </a:t>
            </a:r>
          </a:p>
          <a:p>
            <a:pPr marL="514350" indent="-514350">
              <a:buFont typeface="Arial" charset="0"/>
              <a:buAutoNum type="romanLcParenBoth"/>
              <a:defRPr/>
            </a:pPr>
            <a:r>
              <a:rPr lang="en-GB" sz="2000" u="sng" dirty="0" smtClean="0"/>
              <a:t>some</a:t>
            </a:r>
            <a:r>
              <a:rPr lang="en-GB" sz="2000" dirty="0" smtClean="0"/>
              <a:t> pair of lineages coalesced to  go from </a:t>
            </a:r>
            <a:r>
              <a:rPr lang="en-GB" sz="2000" i="1" dirty="0" smtClean="0"/>
              <a:t>k</a:t>
            </a:r>
            <a:r>
              <a:rPr lang="en-GB" sz="2000" dirty="0" smtClean="0"/>
              <a:t>+1 to </a:t>
            </a:r>
            <a:r>
              <a:rPr lang="en-GB" sz="2000" i="1" dirty="0" smtClean="0"/>
              <a:t>k</a:t>
            </a:r>
            <a:r>
              <a:rPr lang="en-GB" sz="2000" dirty="0" smtClean="0"/>
              <a:t> lineages</a:t>
            </a:r>
          </a:p>
          <a:p>
            <a:pPr marL="514350" indent="-514350">
              <a:buFont typeface="Arial" charset="0"/>
              <a:buAutoNum type="romanLcParenBoth"/>
              <a:defRPr/>
            </a:pPr>
            <a:r>
              <a:rPr lang="en-GB" sz="2000" dirty="0" smtClean="0"/>
              <a:t>each of the </a:t>
            </a:r>
            <a:r>
              <a:rPr lang="en-GB" sz="2000" i="1" dirty="0" smtClean="0"/>
              <a:t>k</a:t>
            </a:r>
            <a:r>
              <a:rPr lang="en-GB" sz="2000" dirty="0" smtClean="0"/>
              <a:t> current lineages, say </a:t>
            </a:r>
            <a:r>
              <a:rPr lang="en-GB" sz="2000" i="1" dirty="0" err="1" smtClean="0"/>
              <a:t>i</a:t>
            </a:r>
            <a:r>
              <a:rPr lang="en-GB" sz="2000" i="1" dirty="0" smtClean="0"/>
              <a:t>,</a:t>
            </a:r>
            <a:r>
              <a:rPr lang="en-GB" sz="2000" dirty="0" smtClean="0"/>
              <a:t> has probability 1/</a:t>
            </a:r>
            <a:r>
              <a:rPr lang="en-GB" sz="2000" i="1" dirty="0" smtClean="0"/>
              <a:t>k</a:t>
            </a:r>
            <a:r>
              <a:rPr lang="en-GB" sz="2000" dirty="0" smtClean="0"/>
              <a:t> of being the one that coalesced last (i.e. branches next)</a:t>
            </a:r>
          </a:p>
          <a:p>
            <a:pPr marL="514350" indent="-514350">
              <a:buFont typeface="Arial" charset="0"/>
              <a:buAutoNum type="romanLcParenBoth"/>
              <a:defRPr/>
            </a:pPr>
            <a:r>
              <a:rPr lang="en-GB" sz="2000" dirty="0" smtClean="0"/>
              <a:t>Conditional on </a:t>
            </a:r>
            <a:r>
              <a:rPr lang="en-GB" sz="2000" i="1" dirty="0" err="1" smtClean="0"/>
              <a:t>i</a:t>
            </a:r>
            <a:r>
              <a:rPr lang="en-GB" sz="2000" dirty="0" smtClean="0"/>
              <a:t> branching next, we can write down a condition on the number of descendants of the </a:t>
            </a:r>
            <a:r>
              <a:rPr lang="en-GB" sz="2000" i="1" dirty="0" smtClean="0"/>
              <a:t>k</a:t>
            </a:r>
            <a:r>
              <a:rPr lang="en-GB" sz="2000" dirty="0" smtClean="0"/>
              <a:t>+1 lineages:</a:t>
            </a:r>
          </a:p>
          <a:p>
            <a:pPr marL="514350" indent="-514350">
              <a:buFont typeface="Arial" charset="0"/>
              <a:buAutoNum type="romanLcParenBoth"/>
              <a:defRPr/>
            </a:pPr>
            <a:endParaRPr lang="en-GB" sz="2000" dirty="0" smtClean="0"/>
          </a:p>
          <a:p>
            <a:pPr marL="514350" indent="-514350">
              <a:buFont typeface="Arial" charset="0"/>
              <a:buAutoNum type="romanLcParenBoth"/>
              <a:defRPr/>
            </a:pPr>
            <a:endParaRPr lang="en-GB" sz="2000" dirty="0" smtClean="0"/>
          </a:p>
          <a:p>
            <a:pPr marL="514350" indent="-514350">
              <a:buFont typeface="Arial" charset="0"/>
              <a:buAutoNum type="romanLcParenBoth"/>
              <a:defRPr/>
            </a:pPr>
            <a:endParaRPr lang="en-GB" sz="2000" dirty="0" smtClean="0"/>
          </a:p>
          <a:p>
            <a:pPr marL="514350" indent="-514350">
              <a:buFont typeface="Arial" charset="0"/>
              <a:buAutoNum type="romanLcParenBoth"/>
              <a:defRPr/>
            </a:pPr>
            <a:endParaRPr lang="en-GB" sz="2000" dirty="0" smtClean="0"/>
          </a:p>
          <a:p>
            <a:pPr marL="514350" indent="-514350">
              <a:buFont typeface="Arial" charset="0"/>
              <a:buAutoNum type="romanLcParenBoth"/>
              <a:defRPr/>
            </a:pPr>
            <a:endParaRPr lang="en-GB" sz="2000" dirty="0" smtClean="0"/>
          </a:p>
          <a:p>
            <a:pPr marL="514350" indent="-514350">
              <a:buFont typeface="Arial" charset="0"/>
              <a:buAutoNum type="romanLcParenBoth"/>
              <a:defRPr/>
            </a:pPr>
            <a:r>
              <a:rPr lang="en-GB" sz="2000" dirty="0" smtClean="0"/>
              <a:t>By the induction hypothesis, the probability of any configuration while </a:t>
            </a:r>
            <a:r>
              <a:rPr lang="en-GB" sz="2000" i="1" dirty="0" smtClean="0"/>
              <a:t>k</a:t>
            </a:r>
            <a:r>
              <a:rPr lang="en-GB" sz="2000" dirty="0" smtClean="0"/>
              <a:t>+1 ancestors remain is known, so using (iii): </a:t>
            </a:r>
          </a:p>
          <a:p>
            <a:pPr marL="514350" indent="-514350">
              <a:buFont typeface="Arial" charset="0"/>
              <a:buAutoNum type="romanLcParenBoth"/>
              <a:defRPr/>
            </a:pPr>
            <a:endParaRPr lang="en-GB" sz="2000" dirty="0" smtClean="0"/>
          </a:p>
          <a:p>
            <a:pPr marL="514350" indent="-514350">
              <a:buFont typeface="Arial" charset="0"/>
              <a:buAutoNum type="romanLcParenBoth"/>
              <a:defRPr/>
            </a:pPr>
            <a:endParaRPr lang="en-GB" sz="2000" dirty="0" smtClean="0"/>
          </a:p>
          <a:p>
            <a:pPr marL="514350" indent="-514350">
              <a:buFont typeface="Arial" charset="0"/>
              <a:buAutoNum type="romanLcParenBoth"/>
              <a:defRPr/>
            </a:pPr>
            <a:endParaRPr lang="en-GB" sz="2000" dirty="0" smtClean="0"/>
          </a:p>
          <a:p>
            <a:pPr marL="514350" indent="-514350">
              <a:buFont typeface="Arial" charset="0"/>
              <a:buAutoNum type="romanLcParenBoth"/>
              <a:defRPr/>
            </a:pPr>
            <a:endParaRPr lang="en-GB" sz="2000" dirty="0" smtClean="0"/>
          </a:p>
          <a:p>
            <a:pPr marL="514350" indent="-514350">
              <a:buFont typeface="Arial" charset="0"/>
              <a:buAutoNum type="romanLcParenBoth"/>
              <a:defRPr/>
            </a:pPr>
            <a:endParaRPr lang="en-GB" sz="2000" dirty="0" smtClean="0"/>
          </a:p>
          <a:p>
            <a:pPr marL="514350" indent="-514350">
              <a:buFont typeface="Arial" charset="0"/>
              <a:buAutoNum type="romanLcParenBoth"/>
              <a:defRPr/>
            </a:pPr>
            <a:r>
              <a:rPr lang="en-GB" sz="2000" dirty="0" smtClean="0"/>
              <a:t>Last, we need to sum over </a:t>
            </a:r>
            <a:r>
              <a:rPr lang="en-GB" sz="2000" i="1" dirty="0" err="1" smtClean="0"/>
              <a:t>i</a:t>
            </a:r>
            <a:r>
              <a:rPr lang="en-GB" sz="2000" dirty="0" smtClean="0"/>
              <a:t> according to (ii):</a:t>
            </a:r>
          </a:p>
          <a:p>
            <a:pPr marL="457200" indent="-457200">
              <a:buFont typeface="Arial" charset="0"/>
              <a:buNone/>
              <a:defRPr/>
            </a:pPr>
            <a:endParaRPr lang="en-GB" sz="2400" i="1" dirty="0" smtClean="0"/>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pSp>
        <p:nvGrpSpPr>
          <p:cNvPr id="2" name="Group 6"/>
          <p:cNvGrpSpPr>
            <a:grpSpLocks/>
          </p:cNvGrpSpPr>
          <p:nvPr/>
        </p:nvGrpSpPr>
        <p:grpSpPr bwMode="auto">
          <a:xfrm>
            <a:off x="439738" y="3951288"/>
            <a:ext cx="5978525" cy="1665287"/>
            <a:chOff x="413665" y="7362310"/>
            <a:chExt cx="5978528" cy="1665189"/>
          </a:xfrm>
        </p:grpSpPr>
        <p:cxnSp>
          <p:nvCxnSpPr>
            <p:cNvPr id="8" name="Straight Connector 7"/>
            <p:cNvCxnSpPr/>
            <p:nvPr/>
          </p:nvCxnSpPr>
          <p:spPr>
            <a:xfrm rot="16200000" flipH="1">
              <a:off x="377176" y="7767099"/>
              <a:ext cx="809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1088376" y="7767099"/>
              <a:ext cx="809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1801164" y="7767099"/>
              <a:ext cx="809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849711" y="7790116"/>
              <a:ext cx="85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3922861" y="7790116"/>
              <a:ext cx="85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634062" y="7790116"/>
              <a:ext cx="85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470" name="TextBox 13"/>
            <p:cNvSpPr txBox="1">
              <a:spLocks noChangeArrowheads="1"/>
            </p:cNvSpPr>
            <p:nvPr/>
          </p:nvSpPr>
          <p:spPr bwMode="auto">
            <a:xfrm>
              <a:off x="5844244" y="7632340"/>
              <a:ext cx="300082" cy="369332"/>
            </a:xfrm>
            <a:prstGeom prst="rect">
              <a:avLst/>
            </a:prstGeom>
            <a:noFill/>
            <a:ln w="9525">
              <a:noFill/>
              <a:miter lim="800000"/>
              <a:headEnd/>
              <a:tailEnd/>
            </a:ln>
          </p:spPr>
          <p:txBody>
            <a:bodyPr wrap="none">
              <a:spAutoFit/>
            </a:bodyPr>
            <a:lstStyle/>
            <a:p>
              <a:r>
                <a:rPr lang="en-GB" i="1"/>
                <a:t>k</a:t>
              </a:r>
            </a:p>
          </p:txBody>
        </p:sp>
        <p:sp>
          <p:nvSpPr>
            <p:cNvPr id="19471" name="TextBox 14"/>
            <p:cNvSpPr txBox="1">
              <a:spLocks noChangeArrowheads="1"/>
            </p:cNvSpPr>
            <p:nvPr/>
          </p:nvSpPr>
          <p:spPr bwMode="auto">
            <a:xfrm>
              <a:off x="5829218" y="8307415"/>
              <a:ext cx="562975" cy="369332"/>
            </a:xfrm>
            <a:prstGeom prst="rect">
              <a:avLst/>
            </a:prstGeom>
            <a:noFill/>
            <a:ln w="9525">
              <a:noFill/>
              <a:miter lim="800000"/>
              <a:headEnd/>
              <a:tailEnd/>
            </a:ln>
          </p:spPr>
          <p:txBody>
            <a:bodyPr wrap="none">
              <a:spAutoFit/>
            </a:bodyPr>
            <a:lstStyle/>
            <a:p>
              <a:r>
                <a:rPr lang="en-GB" i="1"/>
                <a:t>k+1</a:t>
              </a:r>
            </a:p>
          </p:txBody>
        </p:sp>
        <p:cxnSp>
          <p:nvCxnSpPr>
            <p:cNvPr id="16" name="Straight Connector 15"/>
            <p:cNvCxnSpPr/>
            <p:nvPr/>
          </p:nvCxnSpPr>
          <p:spPr>
            <a:xfrm rot="5400000">
              <a:off x="1065360" y="8599693"/>
              <a:ext cx="85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778147" y="8599693"/>
              <a:ext cx="85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521889" y="8622711"/>
              <a:ext cx="809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3233089" y="8622711"/>
              <a:ext cx="809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3922861" y="8599693"/>
              <a:ext cx="85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flipH="1">
              <a:off x="4657078" y="8622711"/>
              <a:ext cx="809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478" name="TextBox 21"/>
            <p:cNvSpPr txBox="1">
              <a:spLocks noChangeArrowheads="1"/>
            </p:cNvSpPr>
            <p:nvPr/>
          </p:nvSpPr>
          <p:spPr bwMode="auto">
            <a:xfrm>
              <a:off x="413665" y="7587336"/>
              <a:ext cx="410690" cy="369332"/>
            </a:xfrm>
            <a:prstGeom prst="rect">
              <a:avLst/>
            </a:prstGeom>
            <a:noFill/>
            <a:ln w="9525">
              <a:noFill/>
              <a:miter lim="800000"/>
              <a:headEnd/>
              <a:tailEnd/>
            </a:ln>
          </p:spPr>
          <p:txBody>
            <a:bodyPr wrap="none">
              <a:spAutoFit/>
            </a:bodyPr>
            <a:lstStyle/>
            <a:p>
              <a:r>
                <a:rPr lang="en-GB" i="1"/>
                <a:t>Z</a:t>
              </a:r>
              <a:r>
                <a:rPr lang="en-GB" i="1" baseline="-25000"/>
                <a:t>1</a:t>
              </a:r>
            </a:p>
          </p:txBody>
        </p:sp>
        <p:sp>
          <p:nvSpPr>
            <p:cNvPr id="19479" name="TextBox 22"/>
            <p:cNvSpPr txBox="1">
              <a:spLocks noChangeArrowheads="1"/>
            </p:cNvSpPr>
            <p:nvPr/>
          </p:nvSpPr>
          <p:spPr bwMode="auto">
            <a:xfrm>
              <a:off x="1133745" y="7587336"/>
              <a:ext cx="410690" cy="369332"/>
            </a:xfrm>
            <a:prstGeom prst="rect">
              <a:avLst/>
            </a:prstGeom>
            <a:noFill/>
            <a:ln w="9525">
              <a:noFill/>
              <a:miter lim="800000"/>
              <a:headEnd/>
              <a:tailEnd/>
            </a:ln>
          </p:spPr>
          <p:txBody>
            <a:bodyPr wrap="none">
              <a:spAutoFit/>
            </a:bodyPr>
            <a:lstStyle/>
            <a:p>
              <a:r>
                <a:rPr lang="en-GB" i="1"/>
                <a:t>Z</a:t>
              </a:r>
              <a:r>
                <a:rPr lang="en-GB" i="1" baseline="-25000"/>
                <a:t>2</a:t>
              </a:r>
            </a:p>
          </p:txBody>
        </p:sp>
        <p:sp>
          <p:nvSpPr>
            <p:cNvPr id="19480" name="TextBox 23"/>
            <p:cNvSpPr txBox="1">
              <a:spLocks noChangeArrowheads="1"/>
            </p:cNvSpPr>
            <p:nvPr/>
          </p:nvSpPr>
          <p:spPr bwMode="auto">
            <a:xfrm>
              <a:off x="1853825" y="7587336"/>
              <a:ext cx="410690" cy="369332"/>
            </a:xfrm>
            <a:prstGeom prst="rect">
              <a:avLst/>
            </a:prstGeom>
            <a:noFill/>
            <a:ln w="9525">
              <a:noFill/>
              <a:miter lim="800000"/>
              <a:headEnd/>
              <a:tailEnd/>
            </a:ln>
          </p:spPr>
          <p:txBody>
            <a:bodyPr wrap="none">
              <a:spAutoFit/>
            </a:bodyPr>
            <a:lstStyle/>
            <a:p>
              <a:r>
                <a:rPr lang="en-GB" i="1"/>
                <a:t>Z</a:t>
              </a:r>
              <a:r>
                <a:rPr lang="en-GB" i="1" baseline="-25000"/>
                <a:t>3</a:t>
              </a:r>
            </a:p>
          </p:txBody>
        </p:sp>
        <p:sp>
          <p:nvSpPr>
            <p:cNvPr id="19481" name="TextBox 24"/>
            <p:cNvSpPr txBox="1">
              <a:spLocks noChangeArrowheads="1"/>
            </p:cNvSpPr>
            <p:nvPr/>
          </p:nvSpPr>
          <p:spPr bwMode="auto">
            <a:xfrm>
              <a:off x="2618910" y="7632340"/>
              <a:ext cx="1194558" cy="369332"/>
            </a:xfrm>
            <a:prstGeom prst="rect">
              <a:avLst/>
            </a:prstGeom>
            <a:noFill/>
            <a:ln w="9525">
              <a:noFill/>
              <a:miter lim="800000"/>
              <a:headEnd/>
              <a:tailEnd/>
            </a:ln>
          </p:spPr>
          <p:txBody>
            <a:bodyPr wrap="none">
              <a:spAutoFit/>
            </a:bodyPr>
            <a:lstStyle/>
            <a:p>
              <a:r>
                <a:rPr lang="en-GB" i="1"/>
                <a:t>.....Z</a:t>
              </a:r>
              <a:r>
                <a:rPr lang="en-GB" i="1" baseline="-25000"/>
                <a:t>i   </a:t>
              </a:r>
              <a:r>
                <a:rPr lang="en-GB"/>
                <a:t>......</a:t>
              </a:r>
              <a:endParaRPr lang="en-GB" i="1" baseline="-25000"/>
            </a:p>
          </p:txBody>
        </p:sp>
        <p:sp>
          <p:nvSpPr>
            <p:cNvPr id="19482" name="TextBox 25"/>
            <p:cNvSpPr txBox="1">
              <a:spLocks noChangeArrowheads="1"/>
            </p:cNvSpPr>
            <p:nvPr/>
          </p:nvSpPr>
          <p:spPr bwMode="auto">
            <a:xfrm>
              <a:off x="3880180" y="7632340"/>
              <a:ext cx="538930" cy="369332"/>
            </a:xfrm>
            <a:prstGeom prst="rect">
              <a:avLst/>
            </a:prstGeom>
            <a:noFill/>
            <a:ln w="9525">
              <a:noFill/>
              <a:miter lim="800000"/>
              <a:headEnd/>
              <a:tailEnd/>
            </a:ln>
          </p:spPr>
          <p:txBody>
            <a:bodyPr wrap="none">
              <a:spAutoFit/>
            </a:bodyPr>
            <a:lstStyle/>
            <a:p>
              <a:r>
                <a:rPr lang="en-GB" i="1"/>
                <a:t>Z</a:t>
              </a:r>
              <a:r>
                <a:rPr lang="en-GB" i="1" baseline="-25000"/>
                <a:t>k-1</a:t>
              </a:r>
            </a:p>
          </p:txBody>
        </p:sp>
        <p:sp>
          <p:nvSpPr>
            <p:cNvPr id="19483" name="TextBox 26"/>
            <p:cNvSpPr txBox="1">
              <a:spLocks noChangeArrowheads="1"/>
            </p:cNvSpPr>
            <p:nvPr/>
          </p:nvSpPr>
          <p:spPr bwMode="auto">
            <a:xfrm>
              <a:off x="4691511" y="7632340"/>
              <a:ext cx="402674" cy="369332"/>
            </a:xfrm>
            <a:prstGeom prst="rect">
              <a:avLst/>
            </a:prstGeom>
            <a:noFill/>
            <a:ln w="9525">
              <a:noFill/>
              <a:miter lim="800000"/>
              <a:headEnd/>
              <a:tailEnd/>
            </a:ln>
          </p:spPr>
          <p:txBody>
            <a:bodyPr wrap="none">
              <a:spAutoFit/>
            </a:bodyPr>
            <a:lstStyle/>
            <a:p>
              <a:r>
                <a:rPr lang="en-GB" i="1"/>
                <a:t>Z</a:t>
              </a:r>
              <a:r>
                <a:rPr lang="en-GB" i="1" baseline="-25000"/>
                <a:t>k</a:t>
              </a:r>
            </a:p>
          </p:txBody>
        </p:sp>
        <p:cxnSp>
          <p:nvCxnSpPr>
            <p:cNvPr id="28" name="Straight Connector 27"/>
            <p:cNvCxnSpPr/>
            <p:nvPr/>
          </p:nvCxnSpPr>
          <p:spPr>
            <a:xfrm rot="5400000">
              <a:off x="354159" y="8599693"/>
              <a:ext cx="8556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926678" y="8217922"/>
              <a:ext cx="711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486" name="TextBox 29"/>
            <p:cNvSpPr txBox="1">
              <a:spLocks noChangeArrowheads="1"/>
            </p:cNvSpPr>
            <p:nvPr/>
          </p:nvSpPr>
          <p:spPr bwMode="auto">
            <a:xfrm>
              <a:off x="413665" y="8433138"/>
              <a:ext cx="410690" cy="369310"/>
            </a:xfrm>
            <a:prstGeom prst="rect">
              <a:avLst/>
            </a:prstGeom>
            <a:noFill/>
            <a:ln w="9525">
              <a:noFill/>
              <a:miter lim="800000"/>
              <a:headEnd/>
              <a:tailEnd/>
            </a:ln>
          </p:spPr>
          <p:txBody>
            <a:bodyPr wrap="none">
              <a:spAutoFit/>
            </a:bodyPr>
            <a:lstStyle/>
            <a:p>
              <a:r>
                <a:rPr lang="en-GB" i="1" dirty="0" smtClean="0"/>
                <a:t>Z</a:t>
              </a:r>
              <a:r>
                <a:rPr lang="en-GB" i="1" baseline="-25000" dirty="0" smtClean="0"/>
                <a:t>1</a:t>
              </a:r>
              <a:endParaRPr lang="en-GB" i="1" baseline="-25000" dirty="0"/>
            </a:p>
          </p:txBody>
        </p:sp>
        <p:sp>
          <p:nvSpPr>
            <p:cNvPr id="19487" name="TextBox 30"/>
            <p:cNvSpPr txBox="1">
              <a:spLocks noChangeArrowheads="1"/>
            </p:cNvSpPr>
            <p:nvPr/>
          </p:nvSpPr>
          <p:spPr bwMode="auto">
            <a:xfrm>
              <a:off x="1133745" y="8433138"/>
              <a:ext cx="410690" cy="369310"/>
            </a:xfrm>
            <a:prstGeom prst="rect">
              <a:avLst/>
            </a:prstGeom>
            <a:noFill/>
            <a:ln w="9525">
              <a:noFill/>
              <a:miter lim="800000"/>
              <a:headEnd/>
              <a:tailEnd/>
            </a:ln>
          </p:spPr>
          <p:txBody>
            <a:bodyPr wrap="none">
              <a:spAutoFit/>
            </a:bodyPr>
            <a:lstStyle/>
            <a:p>
              <a:r>
                <a:rPr lang="en-GB" i="1" dirty="0" smtClean="0"/>
                <a:t>Z</a:t>
              </a:r>
              <a:r>
                <a:rPr lang="en-GB" i="1" baseline="-25000" dirty="0" smtClean="0"/>
                <a:t>2</a:t>
              </a:r>
              <a:endParaRPr lang="en-GB" i="1" baseline="-25000" dirty="0"/>
            </a:p>
          </p:txBody>
        </p:sp>
        <p:sp>
          <p:nvSpPr>
            <p:cNvPr id="19488" name="TextBox 31"/>
            <p:cNvSpPr txBox="1">
              <a:spLocks noChangeArrowheads="1"/>
            </p:cNvSpPr>
            <p:nvPr/>
          </p:nvSpPr>
          <p:spPr bwMode="auto">
            <a:xfrm>
              <a:off x="1853825" y="8433138"/>
              <a:ext cx="410690" cy="369310"/>
            </a:xfrm>
            <a:prstGeom prst="rect">
              <a:avLst/>
            </a:prstGeom>
            <a:noFill/>
            <a:ln w="9525">
              <a:noFill/>
              <a:miter lim="800000"/>
              <a:headEnd/>
              <a:tailEnd/>
            </a:ln>
          </p:spPr>
          <p:txBody>
            <a:bodyPr wrap="none">
              <a:spAutoFit/>
            </a:bodyPr>
            <a:lstStyle/>
            <a:p>
              <a:r>
                <a:rPr lang="en-GB" i="1" dirty="0" smtClean="0"/>
                <a:t>Z</a:t>
              </a:r>
              <a:r>
                <a:rPr lang="en-GB" i="1" baseline="-25000" dirty="0" smtClean="0"/>
                <a:t>3</a:t>
              </a:r>
              <a:endParaRPr lang="en-GB" i="1" baseline="-25000" dirty="0"/>
            </a:p>
          </p:txBody>
        </p:sp>
        <p:sp>
          <p:nvSpPr>
            <p:cNvPr id="19489" name="TextBox 32"/>
            <p:cNvSpPr txBox="1">
              <a:spLocks noChangeArrowheads="1"/>
            </p:cNvSpPr>
            <p:nvPr/>
          </p:nvSpPr>
          <p:spPr bwMode="auto">
            <a:xfrm>
              <a:off x="3834045" y="8433138"/>
              <a:ext cx="538930" cy="369310"/>
            </a:xfrm>
            <a:prstGeom prst="rect">
              <a:avLst/>
            </a:prstGeom>
            <a:noFill/>
            <a:ln w="9525">
              <a:noFill/>
              <a:miter lim="800000"/>
              <a:headEnd/>
              <a:tailEnd/>
            </a:ln>
          </p:spPr>
          <p:txBody>
            <a:bodyPr wrap="none">
              <a:spAutoFit/>
            </a:bodyPr>
            <a:lstStyle/>
            <a:p>
              <a:r>
                <a:rPr lang="en-GB" i="1" dirty="0" smtClean="0"/>
                <a:t>Z</a:t>
              </a:r>
              <a:r>
                <a:rPr lang="en-GB" i="1" baseline="-25000" dirty="0" smtClean="0"/>
                <a:t>k-1</a:t>
              </a:r>
              <a:endParaRPr lang="en-GB" i="1" baseline="-25000" dirty="0"/>
            </a:p>
          </p:txBody>
        </p:sp>
        <p:sp>
          <p:nvSpPr>
            <p:cNvPr id="19490" name="TextBox 33"/>
            <p:cNvSpPr txBox="1">
              <a:spLocks noChangeArrowheads="1"/>
            </p:cNvSpPr>
            <p:nvPr/>
          </p:nvSpPr>
          <p:spPr bwMode="auto">
            <a:xfrm>
              <a:off x="4691511" y="8433138"/>
              <a:ext cx="402674" cy="369310"/>
            </a:xfrm>
            <a:prstGeom prst="rect">
              <a:avLst/>
            </a:prstGeom>
            <a:noFill/>
            <a:ln w="9525">
              <a:noFill/>
              <a:miter lim="800000"/>
              <a:headEnd/>
              <a:tailEnd/>
            </a:ln>
          </p:spPr>
          <p:txBody>
            <a:bodyPr wrap="none">
              <a:spAutoFit/>
            </a:bodyPr>
            <a:lstStyle/>
            <a:p>
              <a:r>
                <a:rPr lang="en-GB" i="1" dirty="0" err="1" smtClean="0"/>
                <a:t>Z</a:t>
              </a:r>
              <a:r>
                <a:rPr lang="en-GB" i="1" baseline="-25000" dirty="0" err="1" smtClean="0"/>
                <a:t>k</a:t>
              </a:r>
              <a:endParaRPr lang="en-GB" i="1" baseline="-25000" dirty="0"/>
            </a:p>
          </p:txBody>
        </p:sp>
        <p:sp>
          <p:nvSpPr>
            <p:cNvPr id="19491" name="TextBox 34"/>
            <p:cNvSpPr txBox="1">
              <a:spLocks noChangeArrowheads="1"/>
            </p:cNvSpPr>
            <p:nvPr/>
          </p:nvSpPr>
          <p:spPr bwMode="auto">
            <a:xfrm>
              <a:off x="2568260" y="8433138"/>
              <a:ext cx="393056" cy="369310"/>
            </a:xfrm>
            <a:prstGeom prst="rect">
              <a:avLst/>
            </a:prstGeom>
            <a:noFill/>
            <a:ln w="9525">
              <a:noFill/>
              <a:miter lim="800000"/>
              <a:headEnd/>
              <a:tailEnd/>
            </a:ln>
          </p:spPr>
          <p:txBody>
            <a:bodyPr wrap="none">
              <a:spAutoFit/>
            </a:bodyPr>
            <a:lstStyle/>
            <a:p>
              <a:r>
                <a:rPr lang="en-GB" i="1" dirty="0" err="1" smtClean="0"/>
                <a:t>Z</a:t>
              </a:r>
              <a:r>
                <a:rPr lang="en-GB" i="1" baseline="-25000" dirty="0" err="1" smtClean="0"/>
                <a:t>i</a:t>
              </a:r>
              <a:r>
                <a:rPr lang="en-GB" i="1" baseline="30000" dirty="0" smtClean="0"/>
                <a:t>’</a:t>
              </a:r>
              <a:endParaRPr lang="en-GB" i="1" baseline="-25000" dirty="0"/>
            </a:p>
          </p:txBody>
        </p:sp>
        <p:sp>
          <p:nvSpPr>
            <p:cNvPr id="19492" name="TextBox 35"/>
            <p:cNvSpPr txBox="1">
              <a:spLocks noChangeArrowheads="1"/>
            </p:cNvSpPr>
            <p:nvPr/>
          </p:nvSpPr>
          <p:spPr bwMode="auto">
            <a:xfrm>
              <a:off x="3023955" y="8433138"/>
              <a:ext cx="688009" cy="369332"/>
            </a:xfrm>
            <a:prstGeom prst="rect">
              <a:avLst/>
            </a:prstGeom>
            <a:noFill/>
            <a:ln w="9525">
              <a:noFill/>
              <a:miter lim="800000"/>
              <a:headEnd/>
              <a:tailEnd/>
            </a:ln>
          </p:spPr>
          <p:txBody>
            <a:bodyPr wrap="none">
              <a:spAutoFit/>
            </a:bodyPr>
            <a:lstStyle/>
            <a:p>
              <a:r>
                <a:rPr lang="en-GB" i="1" dirty="0" err="1" smtClean="0"/>
                <a:t>Z</a:t>
              </a:r>
              <a:r>
                <a:rPr lang="en-GB" i="1" baseline="-25000" dirty="0" err="1" smtClean="0"/>
                <a:t>i</a:t>
              </a:r>
              <a:r>
                <a:rPr lang="en-GB" i="1" baseline="-25000" dirty="0" smtClean="0"/>
                <a:t> </a:t>
              </a:r>
              <a:r>
                <a:rPr lang="en-GB" i="1" dirty="0"/>
                <a:t>-</a:t>
              </a:r>
              <a:r>
                <a:rPr lang="en-GB" i="1" dirty="0" err="1" smtClean="0"/>
                <a:t>Z</a:t>
              </a:r>
              <a:r>
                <a:rPr lang="en-GB" i="1" baseline="-25000" dirty="0" err="1" smtClean="0"/>
                <a:t>i</a:t>
              </a:r>
              <a:r>
                <a:rPr lang="en-GB" i="1" baseline="30000" dirty="0" smtClean="0"/>
                <a:t>’</a:t>
              </a:r>
              <a:endParaRPr lang="en-GB" i="1" baseline="-25000" dirty="0"/>
            </a:p>
          </p:txBody>
        </p:sp>
      </p:grpSp>
      <p:graphicFrame>
        <p:nvGraphicFramePr>
          <p:cNvPr id="19458" name="Object 4"/>
          <p:cNvGraphicFramePr>
            <a:graphicFrameLocks noChangeAspect="1"/>
          </p:cNvGraphicFramePr>
          <p:nvPr/>
        </p:nvGraphicFramePr>
        <p:xfrm>
          <a:off x="3371850" y="4464050"/>
          <a:ext cx="114300" cy="215900"/>
        </p:xfrm>
        <a:graphic>
          <a:graphicData uri="http://schemas.openxmlformats.org/presentationml/2006/ole">
            <mc:AlternateContent xmlns:mc="http://schemas.openxmlformats.org/markup-compatibility/2006">
              <mc:Choice xmlns:v="urn:schemas-microsoft-com:vml" Requires="v">
                <p:oleObj spid="_x0000_s110762" name="Equation" r:id="rId3" imgW="114120" imgH="215640" progId="Equation.3">
                  <p:embed/>
                </p:oleObj>
              </mc:Choice>
              <mc:Fallback>
                <p:oleObj name="Equation" r:id="rId3" imgW="114120" imgH="21564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4464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5"/>
          <p:cNvGraphicFramePr>
            <a:graphicFrameLocks noChangeAspect="1"/>
          </p:cNvGraphicFramePr>
          <p:nvPr/>
        </p:nvGraphicFramePr>
        <p:xfrm>
          <a:off x="1389063" y="6610350"/>
          <a:ext cx="3829050" cy="2011363"/>
        </p:xfrm>
        <a:graphic>
          <a:graphicData uri="http://schemas.openxmlformats.org/presentationml/2006/ole">
            <mc:AlternateContent xmlns:mc="http://schemas.openxmlformats.org/markup-compatibility/2006">
              <mc:Choice xmlns:v="urn:schemas-microsoft-com:vml" Requires="v">
                <p:oleObj spid="_x0000_s110763" name="Equation" r:id="rId5" imgW="2273040" imgH="1193760" progId="Equation.3">
                  <p:embed/>
                </p:oleObj>
              </mc:Choice>
              <mc:Fallback>
                <p:oleObj name="Equation" r:id="rId5" imgW="2273040" imgH="119376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9063" y="6610350"/>
                        <a:ext cx="3829050" cy="2011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itle 1"/>
          <p:cNvSpPr>
            <a:spLocks noGrp="1"/>
          </p:cNvSpPr>
          <p:nvPr>
            <p:ph type="title"/>
          </p:nvPr>
        </p:nvSpPr>
        <p:spPr>
          <a:xfrm>
            <a:off x="98425" y="-423863"/>
            <a:ext cx="6416675" cy="1524001"/>
          </a:xfrm>
        </p:spPr>
        <p:txBody>
          <a:bodyPr/>
          <a:lstStyle/>
          <a:p>
            <a:r>
              <a:rPr lang="en-GB" sz="4000" smtClean="0"/>
              <a:t>The “shape” of the coalescent</a:t>
            </a:r>
          </a:p>
        </p:txBody>
      </p:sp>
      <p:sp>
        <p:nvSpPr>
          <p:cNvPr id="20485" name="Content Placeholder 2"/>
          <p:cNvSpPr>
            <a:spLocks noGrp="1"/>
          </p:cNvSpPr>
          <p:nvPr>
            <p:ph idx="1"/>
          </p:nvPr>
        </p:nvSpPr>
        <p:spPr>
          <a:xfrm>
            <a:off x="98425" y="792163"/>
            <a:ext cx="6759575" cy="6034087"/>
          </a:xfrm>
        </p:spPr>
        <p:txBody>
          <a:bodyPr/>
          <a:lstStyle/>
          <a:p>
            <a:pPr marL="457200" indent="-457200">
              <a:buFont typeface="Arial" charset="0"/>
              <a:buNone/>
            </a:pPr>
            <a:r>
              <a:rPr lang="en-GB" sz="2400" i="1" dirty="0" smtClean="0"/>
              <a:t>Proposition 1.4 proof </a:t>
            </a:r>
            <a:r>
              <a:rPr lang="en-GB" sz="2400" i="1" dirty="0" err="1" smtClean="0"/>
              <a:t>ctd</a:t>
            </a:r>
            <a:r>
              <a:rPr lang="en-GB" sz="2400" i="1" dirty="0" smtClean="0"/>
              <a:t>:</a:t>
            </a:r>
          </a:p>
          <a:p>
            <a:pPr marL="457200" indent="-457200">
              <a:buFont typeface="Arial" charset="0"/>
              <a:buNone/>
            </a:pPr>
            <a:endParaRPr lang="en-GB" sz="2400" i="1" dirty="0" smtClean="0"/>
          </a:p>
          <a:p>
            <a:pPr marL="457200" indent="-457200">
              <a:buFont typeface="Arial" charset="0"/>
              <a:buNone/>
            </a:pPr>
            <a:endParaRPr lang="en-GB" sz="2400" i="1" dirty="0" smtClean="0"/>
          </a:p>
          <a:p>
            <a:pPr marL="457200" indent="-457200">
              <a:buFont typeface="Arial" charset="0"/>
              <a:buNone/>
            </a:pPr>
            <a:endParaRPr lang="en-GB" sz="2400" i="1" dirty="0" smtClean="0"/>
          </a:p>
          <a:p>
            <a:pPr marL="457200" indent="-457200">
              <a:buFont typeface="Arial" charset="0"/>
              <a:buNone/>
            </a:pPr>
            <a:endParaRPr lang="en-GB" sz="2400" i="1" dirty="0" smtClean="0"/>
          </a:p>
          <a:p>
            <a:pPr marL="457200" indent="-457200">
              <a:buFont typeface="Arial" charset="0"/>
              <a:buNone/>
            </a:pPr>
            <a:endParaRPr lang="en-GB" sz="2400" i="1" dirty="0" smtClean="0"/>
          </a:p>
          <a:p>
            <a:pPr marL="457200" indent="-457200">
              <a:buFont typeface="Arial" charset="0"/>
              <a:buNone/>
            </a:pPr>
            <a:endParaRPr lang="en-GB" sz="2400" i="1" dirty="0" smtClean="0"/>
          </a:p>
          <a:p>
            <a:pPr marL="457200" indent="-457200">
              <a:buFont typeface="Arial" charset="0"/>
              <a:buNone/>
            </a:pPr>
            <a:endParaRPr lang="en-GB" sz="2400" i="1" dirty="0" smtClean="0"/>
          </a:p>
          <a:p>
            <a:pPr marL="457200" indent="-457200">
              <a:buFont typeface="Arial" charset="0"/>
              <a:buNone/>
            </a:pPr>
            <a:endParaRPr lang="en-GB" sz="2400" i="1" dirty="0" smtClean="0"/>
          </a:p>
          <a:p>
            <a:pPr marL="457200" indent="-457200">
              <a:buFont typeface="Arial" charset="0"/>
              <a:buNone/>
            </a:pPr>
            <a:endParaRPr lang="en-GB" sz="2400" i="1" dirty="0" smtClean="0"/>
          </a:p>
          <a:p>
            <a:pPr marL="457200" indent="-457200">
              <a:buFont typeface="Arial" charset="0"/>
              <a:buNone/>
            </a:pPr>
            <a:endParaRPr lang="en-GB" sz="2400" i="1" dirty="0" smtClean="0"/>
          </a:p>
          <a:p>
            <a:pPr marL="457200" indent="-457200">
              <a:buFont typeface="Arial" charset="0"/>
              <a:buNone/>
            </a:pPr>
            <a:endParaRPr lang="en-GB" sz="2400" i="1" dirty="0" smtClean="0"/>
          </a:p>
          <a:p>
            <a:pPr marL="457200" indent="-457200">
              <a:buFont typeface="Arial" charset="0"/>
              <a:buNone/>
            </a:pPr>
            <a:r>
              <a:rPr lang="en-GB" sz="2400" dirty="0" smtClean="0"/>
              <a:t>Example: how many copies of a mutation that occurs when </a:t>
            </a:r>
            <a:r>
              <a:rPr lang="en-GB" sz="2400" i="1" dirty="0" smtClean="0"/>
              <a:t>k</a:t>
            </a:r>
            <a:r>
              <a:rPr lang="en-GB" sz="2400" dirty="0" smtClean="0"/>
              <a:t>=2 are present in the sample?</a:t>
            </a:r>
          </a:p>
          <a:p>
            <a:pPr marL="457200" indent="-457200">
              <a:buFont typeface="Arial" charset="0"/>
              <a:buNone/>
            </a:pPr>
            <a:endParaRPr lang="en-GB" sz="2400" dirty="0" smtClean="0"/>
          </a:p>
          <a:p>
            <a:pPr marL="457200" indent="-457200">
              <a:buFont typeface="Arial" charset="0"/>
              <a:buNone/>
            </a:pPr>
            <a:r>
              <a:rPr lang="en-GB" sz="2400" dirty="0" smtClean="0"/>
              <a:t>The same as the number of descendants of one of the lineages when </a:t>
            </a:r>
            <a:r>
              <a:rPr lang="en-GB" sz="2400" i="1" dirty="0" smtClean="0"/>
              <a:t>k</a:t>
            </a:r>
            <a:r>
              <a:rPr lang="en-GB" sz="2400" dirty="0" smtClean="0"/>
              <a:t>=2 (Sheet 1, Question 5)</a:t>
            </a:r>
          </a:p>
          <a:p>
            <a:pPr marL="457200" indent="-457200">
              <a:buFont typeface="Arial" charset="0"/>
              <a:buNone/>
            </a:pPr>
            <a:endParaRPr lang="en-GB" sz="2400" dirty="0" smtClean="0"/>
          </a:p>
          <a:p>
            <a:pPr marL="457200" indent="-457200">
              <a:buFont typeface="Arial" charset="0"/>
              <a:buNone/>
            </a:pPr>
            <a:r>
              <a:rPr lang="en-GB" sz="2400" dirty="0" smtClean="0"/>
              <a:t>Conclusion: coalescent trees are not very symmetric</a:t>
            </a:r>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20482" name="Object 2"/>
          <p:cNvGraphicFramePr>
            <a:graphicFrameLocks noChangeAspect="1"/>
          </p:cNvGraphicFramePr>
          <p:nvPr/>
        </p:nvGraphicFramePr>
        <p:xfrm>
          <a:off x="3371850" y="4464050"/>
          <a:ext cx="114300" cy="215900"/>
        </p:xfrm>
        <a:graphic>
          <a:graphicData uri="http://schemas.openxmlformats.org/presentationml/2006/ole">
            <mc:AlternateContent xmlns:mc="http://schemas.openxmlformats.org/markup-compatibility/2006">
              <mc:Choice xmlns:v="urn:schemas-microsoft-com:vml" Requires="v">
                <p:oleObj spid="_x0000_s111786" name="Equation" r:id="rId3" imgW="114120" imgH="215640" progId="Equation.3">
                  <p:embed/>
                </p:oleObj>
              </mc:Choice>
              <mc:Fallback>
                <p:oleObj name="Equation" r:id="rId3" imgW="11412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4464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483" name="Object 3"/>
          <p:cNvGraphicFramePr>
            <a:graphicFrameLocks noChangeAspect="1"/>
          </p:cNvGraphicFramePr>
          <p:nvPr/>
        </p:nvGraphicFramePr>
        <p:xfrm>
          <a:off x="1241425" y="1270000"/>
          <a:ext cx="4598988" cy="4449763"/>
        </p:xfrm>
        <a:graphic>
          <a:graphicData uri="http://schemas.openxmlformats.org/presentationml/2006/ole">
            <mc:AlternateContent xmlns:mc="http://schemas.openxmlformats.org/markup-compatibility/2006">
              <mc:Choice xmlns:v="urn:schemas-microsoft-com:vml" Requires="v">
                <p:oleObj spid="_x0000_s111787" name="Equation" r:id="rId5" imgW="2730240" imgH="2641320" progId="Equation.3">
                  <p:embed/>
                </p:oleObj>
              </mc:Choice>
              <mc:Fallback>
                <p:oleObj name="Equation" r:id="rId5" imgW="2730240" imgH="264132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1425" y="1270000"/>
                        <a:ext cx="4598988" cy="4449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p:cNvSpPr>
            <a:spLocks noGrp="1"/>
          </p:cNvSpPr>
          <p:nvPr>
            <p:ph type="title"/>
          </p:nvPr>
        </p:nvSpPr>
        <p:spPr>
          <a:xfrm>
            <a:off x="98425" y="-423863"/>
            <a:ext cx="6416675" cy="1524001"/>
          </a:xfrm>
        </p:spPr>
        <p:txBody>
          <a:bodyPr/>
          <a:lstStyle/>
          <a:p>
            <a:r>
              <a:rPr lang="en-GB" sz="4000" dirty="0" smtClean="0"/>
              <a:t>The “shape” of the coalescent</a:t>
            </a:r>
          </a:p>
        </p:txBody>
      </p:sp>
      <p:sp>
        <p:nvSpPr>
          <p:cNvPr id="21509" name="Content Placeholder 2"/>
          <p:cNvSpPr>
            <a:spLocks noGrp="1"/>
          </p:cNvSpPr>
          <p:nvPr>
            <p:ph idx="1"/>
          </p:nvPr>
        </p:nvSpPr>
        <p:spPr>
          <a:xfrm>
            <a:off x="98425" y="792163"/>
            <a:ext cx="6759575" cy="6034087"/>
          </a:xfrm>
        </p:spPr>
        <p:txBody>
          <a:bodyPr/>
          <a:lstStyle/>
          <a:p>
            <a:pPr marL="457200" indent="-457200">
              <a:buFont typeface="Arial" charset="0"/>
              <a:buNone/>
            </a:pPr>
            <a:r>
              <a:rPr lang="en-GB" sz="2400" i="1" dirty="0"/>
              <a:t>Note: </a:t>
            </a:r>
            <a:r>
              <a:rPr lang="en-GB" sz="2400" dirty="0" smtClean="0"/>
              <a:t>We didn’t use times in the last proof – so Proposition 1.4 holds more generally, </a:t>
            </a:r>
            <a:r>
              <a:rPr lang="en-GB" sz="2400" b="1" dirty="0" smtClean="0"/>
              <a:t>for </a:t>
            </a:r>
            <a:r>
              <a:rPr lang="en-GB" sz="2400" b="1" i="1" dirty="0" smtClean="0"/>
              <a:t>any</a:t>
            </a:r>
            <a:r>
              <a:rPr lang="en-GB" sz="2400" b="1" dirty="0" smtClean="0"/>
              <a:t> binary tree with random coalescence</a:t>
            </a:r>
            <a:r>
              <a:rPr lang="en-GB" sz="2400" dirty="0" smtClean="0"/>
              <a:t>.</a:t>
            </a:r>
          </a:p>
          <a:p>
            <a:pPr marL="457200" indent="-457200">
              <a:buFont typeface="Arial" charset="0"/>
              <a:buNone/>
            </a:pPr>
            <a:endParaRPr lang="en-GB" sz="2400" i="1" dirty="0" smtClean="0"/>
          </a:p>
          <a:p>
            <a:pPr marL="457200" indent="-457200">
              <a:buFont typeface="Arial" charset="0"/>
              <a:buNone/>
            </a:pPr>
            <a:r>
              <a:rPr lang="en-GB" sz="2400" i="1" dirty="0" smtClean="0"/>
              <a:t>Corollary: </a:t>
            </a:r>
            <a:r>
              <a:rPr lang="en-GB" sz="2400" dirty="0" smtClean="0"/>
              <a:t>Suppose there are </a:t>
            </a:r>
            <a:r>
              <a:rPr lang="en-GB" sz="2400" i="1" dirty="0" smtClean="0"/>
              <a:t>k</a:t>
            </a:r>
            <a:r>
              <a:rPr lang="en-GB" sz="2400" dirty="0" smtClean="0"/>
              <a:t> lineages and let </a:t>
            </a:r>
            <a:r>
              <a:rPr lang="en-GB" sz="2400" i="1" dirty="0" smtClean="0"/>
              <a:t>Z</a:t>
            </a:r>
            <a:r>
              <a:rPr lang="en-GB" sz="2400" dirty="0" smtClean="0"/>
              <a:t> be the number of descendants of one particular lineage. What is the distribution of </a:t>
            </a:r>
            <a:r>
              <a:rPr lang="en-GB" sz="2400" i="1" dirty="0" smtClean="0"/>
              <a:t>Z</a:t>
            </a:r>
            <a:r>
              <a:rPr lang="en-GB" sz="2400" dirty="0" smtClean="0"/>
              <a:t>? </a:t>
            </a:r>
          </a:p>
          <a:p>
            <a:pPr marL="457200" indent="-457200">
              <a:buFont typeface="Arial" charset="0"/>
              <a:buNone/>
            </a:pPr>
            <a:endParaRPr lang="en-GB" sz="2400" dirty="0" smtClean="0"/>
          </a:p>
          <a:p>
            <a:pPr marL="457200" indent="-457200">
              <a:buFont typeface="Arial" charset="0"/>
              <a:buNone/>
            </a:pPr>
            <a:r>
              <a:rPr lang="en-GB" sz="2400" i="1" dirty="0" smtClean="0"/>
              <a:t>Answer</a:t>
            </a:r>
            <a:r>
              <a:rPr lang="en-GB" sz="2400" dirty="0" smtClean="0"/>
              <a:t>: This is just the marginal distribution of </a:t>
            </a:r>
            <a:r>
              <a:rPr lang="en-GB" sz="2400" i="1" dirty="0" smtClean="0"/>
              <a:t>Z</a:t>
            </a:r>
            <a:r>
              <a:rPr lang="en-GB" sz="2400" baseline="-25000" dirty="0" smtClean="0"/>
              <a:t>1</a:t>
            </a:r>
            <a:r>
              <a:rPr lang="en-GB" sz="2400" dirty="0" smtClean="0"/>
              <a:t> in the previous proof. If </a:t>
            </a:r>
            <a:r>
              <a:rPr lang="en-GB" sz="2400" i="1" dirty="0" smtClean="0"/>
              <a:t>Z</a:t>
            </a:r>
            <a:r>
              <a:rPr lang="en-GB" sz="2400" baseline="-25000" dirty="0" smtClean="0"/>
              <a:t>1</a:t>
            </a:r>
            <a:r>
              <a:rPr lang="en-GB" sz="2400" dirty="0" smtClean="0"/>
              <a:t>=</a:t>
            </a:r>
            <a:r>
              <a:rPr lang="en-GB" sz="2400" i="1" dirty="0" smtClean="0"/>
              <a:t>z,</a:t>
            </a:r>
            <a:r>
              <a:rPr lang="en-GB" sz="2400" dirty="0" smtClean="0"/>
              <a:t> then the number of descendants of lineages 2,....,</a:t>
            </a:r>
            <a:r>
              <a:rPr lang="en-GB" sz="2400" i="1" dirty="0" smtClean="0"/>
              <a:t>k</a:t>
            </a:r>
            <a:r>
              <a:rPr lang="en-GB" sz="2400" dirty="0" smtClean="0"/>
              <a:t> must form a partition of </a:t>
            </a:r>
            <a:r>
              <a:rPr lang="en-GB" sz="2400" i="1" dirty="0" smtClean="0"/>
              <a:t>n</a:t>
            </a:r>
            <a:r>
              <a:rPr lang="en-GB" sz="2400" dirty="0" smtClean="0"/>
              <a:t>-</a:t>
            </a:r>
            <a:r>
              <a:rPr lang="en-GB" sz="2400" i="1" dirty="0" smtClean="0"/>
              <a:t>z, </a:t>
            </a:r>
            <a:r>
              <a:rPr lang="en-GB" sz="2400" dirty="0" smtClean="0"/>
              <a:t>into </a:t>
            </a:r>
            <a:r>
              <a:rPr lang="en-GB" sz="2400" i="1" dirty="0" smtClean="0"/>
              <a:t>k</a:t>
            </a:r>
            <a:r>
              <a:rPr lang="en-GB" sz="2400" dirty="0" smtClean="0"/>
              <a:t>-1 boxes. Thus</a:t>
            </a:r>
            <a:endParaRPr lang="en-GB" sz="2400" i="1"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21506" name="Object 2"/>
          <p:cNvGraphicFramePr>
            <a:graphicFrameLocks noChangeAspect="1"/>
          </p:cNvGraphicFramePr>
          <p:nvPr/>
        </p:nvGraphicFramePr>
        <p:xfrm>
          <a:off x="3371850" y="4464050"/>
          <a:ext cx="114300" cy="215900"/>
        </p:xfrm>
        <a:graphic>
          <a:graphicData uri="http://schemas.openxmlformats.org/presentationml/2006/ole">
            <mc:AlternateContent xmlns:mc="http://schemas.openxmlformats.org/markup-compatibility/2006">
              <mc:Choice xmlns:v="urn:schemas-microsoft-com:vml" Requires="v">
                <p:oleObj spid="_x0000_s112810" name="Equation" r:id="rId3" imgW="114120" imgH="215640" progId="Equation.3">
                  <p:embed/>
                </p:oleObj>
              </mc:Choice>
              <mc:Fallback>
                <p:oleObj name="Equation" r:id="rId3" imgW="11412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4464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7" name="Object 3"/>
          <p:cNvGraphicFramePr>
            <a:graphicFrameLocks noChangeAspect="1"/>
          </p:cNvGraphicFramePr>
          <p:nvPr/>
        </p:nvGraphicFramePr>
        <p:xfrm>
          <a:off x="663575" y="5519738"/>
          <a:ext cx="5851525" cy="3624262"/>
        </p:xfrm>
        <a:graphic>
          <a:graphicData uri="http://schemas.openxmlformats.org/presentationml/2006/ole">
            <mc:AlternateContent xmlns:mc="http://schemas.openxmlformats.org/markup-compatibility/2006">
              <mc:Choice xmlns:v="urn:schemas-microsoft-com:vml" Requires="v">
                <p:oleObj spid="_x0000_s112811" name="Equation" r:id="rId5" imgW="2730240" imgH="1688760" progId="Equation.3">
                  <p:embed/>
                </p:oleObj>
              </mc:Choice>
              <mc:Fallback>
                <p:oleObj name="Equation" r:id="rId5" imgW="2730240" imgH="168876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575" y="5519738"/>
                        <a:ext cx="5851525" cy="3624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itle 1"/>
          <p:cNvSpPr>
            <a:spLocks noGrp="1"/>
          </p:cNvSpPr>
          <p:nvPr>
            <p:ph type="title"/>
          </p:nvPr>
        </p:nvSpPr>
        <p:spPr>
          <a:xfrm>
            <a:off x="98425" y="-423863"/>
            <a:ext cx="6416675" cy="1524001"/>
          </a:xfrm>
        </p:spPr>
        <p:txBody>
          <a:bodyPr/>
          <a:lstStyle/>
          <a:p>
            <a:r>
              <a:rPr lang="en-GB" sz="4000" smtClean="0"/>
              <a:t>Simulating the coalescent</a:t>
            </a:r>
          </a:p>
        </p:txBody>
      </p:sp>
      <p:sp>
        <p:nvSpPr>
          <p:cNvPr id="22532" name="Content Placeholder 2"/>
          <p:cNvSpPr>
            <a:spLocks noGrp="1"/>
          </p:cNvSpPr>
          <p:nvPr>
            <p:ph idx="1"/>
          </p:nvPr>
        </p:nvSpPr>
        <p:spPr>
          <a:xfrm>
            <a:off x="98425" y="792163"/>
            <a:ext cx="6759575" cy="6034087"/>
          </a:xfrm>
        </p:spPr>
        <p:txBody>
          <a:bodyPr/>
          <a:lstStyle/>
          <a:p>
            <a:pPr marL="457200" indent="-457200"/>
            <a:r>
              <a:rPr lang="en-GB" sz="2400" dirty="0" smtClean="0"/>
              <a:t>We’d like to apply all this theory to the real world!</a:t>
            </a:r>
          </a:p>
          <a:p>
            <a:pPr marL="457200" indent="-457200"/>
            <a:r>
              <a:rPr lang="en-GB" sz="2400" dirty="0" smtClean="0"/>
              <a:t>In practice, we can usually only learn about history by looking at patterns of mutation in data</a:t>
            </a:r>
          </a:p>
          <a:p>
            <a:pPr marL="457200" indent="-457200"/>
            <a:r>
              <a:rPr lang="en-GB" sz="2400" dirty="0" smtClean="0"/>
              <a:t>One thing we’d like to be able to do is simulate the coalescent to see if patterns “match up” with expectations</a:t>
            </a:r>
          </a:p>
          <a:p>
            <a:pPr marL="857250" lvl="1" indent="-457200"/>
            <a:r>
              <a:rPr lang="en-GB" sz="2000" dirty="0" smtClean="0"/>
              <a:t>If so, happy. If not, refine model or infer new model parameters</a:t>
            </a:r>
          </a:p>
          <a:p>
            <a:pPr marL="857250" lvl="1" indent="-457200"/>
            <a:r>
              <a:rPr lang="en-GB" sz="2000" dirty="0" smtClean="0"/>
              <a:t>Several free programs do this, e.g. </a:t>
            </a:r>
            <a:r>
              <a:rPr lang="en-GB" sz="2000" dirty="0" err="1" smtClean="0"/>
              <a:t>makesamples</a:t>
            </a:r>
            <a:r>
              <a:rPr lang="en-GB" sz="2000" dirty="0" smtClean="0"/>
              <a:t>, “ms” (R.R. Hudson), </a:t>
            </a:r>
            <a:r>
              <a:rPr lang="en-GB" sz="2000" dirty="0" err="1" smtClean="0"/>
              <a:t>msprime</a:t>
            </a:r>
            <a:r>
              <a:rPr lang="en-GB" sz="2000" dirty="0" smtClean="0"/>
              <a:t> (Jerome Kelleher)</a:t>
            </a:r>
          </a:p>
          <a:p>
            <a:pPr marL="857250" lvl="1" indent="-457200"/>
            <a:r>
              <a:rPr lang="en-GB" sz="2000" dirty="0" smtClean="0"/>
              <a:t>Simulations can directly enable statistical inference (ABC, machine learning)</a:t>
            </a:r>
          </a:p>
          <a:p>
            <a:pPr marL="457200" indent="-457200"/>
            <a:endParaRPr lang="en-GB" sz="2400" dirty="0" smtClean="0"/>
          </a:p>
          <a:p>
            <a:pPr marL="457200" indent="-457200"/>
            <a:r>
              <a:rPr lang="en-GB" sz="2400" dirty="0" smtClean="0"/>
              <a:t>How can we simulate the coalescent?</a:t>
            </a:r>
          </a:p>
          <a:p>
            <a:pPr marL="857250" lvl="1" indent="-457200"/>
            <a:r>
              <a:rPr lang="en-GB" sz="2000" dirty="0" smtClean="0"/>
              <a:t>We must simulate exponential times </a:t>
            </a:r>
            <a:r>
              <a:rPr lang="en-GB" sz="2000" i="1" dirty="0" err="1" smtClean="0"/>
              <a:t>T</a:t>
            </a:r>
            <a:r>
              <a:rPr lang="en-GB" sz="2000" i="1" baseline="-25000" dirty="0" err="1" smtClean="0"/>
              <a:t>n</a:t>
            </a:r>
            <a:r>
              <a:rPr lang="en-GB" sz="2000" dirty="0" smtClean="0"/>
              <a:t>,</a:t>
            </a:r>
            <a:r>
              <a:rPr lang="en-GB" sz="2000" i="1" dirty="0" smtClean="0"/>
              <a:t> T</a:t>
            </a:r>
            <a:r>
              <a:rPr lang="en-GB" sz="2000" i="1" baseline="-25000" dirty="0" smtClean="0"/>
              <a:t>n-1</a:t>
            </a:r>
            <a:r>
              <a:rPr lang="en-GB" sz="2000" dirty="0" smtClean="0"/>
              <a:t>,...,</a:t>
            </a:r>
            <a:r>
              <a:rPr lang="en-GB" sz="2000" i="1" dirty="0" smtClean="0"/>
              <a:t> T</a:t>
            </a:r>
            <a:r>
              <a:rPr lang="en-GB" sz="2000" i="1" baseline="-25000" dirty="0" smtClean="0"/>
              <a:t>2</a:t>
            </a:r>
            <a:r>
              <a:rPr lang="en-GB" sz="2000" dirty="0" smtClean="0"/>
              <a:t> between coalescence events (and record these)</a:t>
            </a:r>
          </a:p>
          <a:p>
            <a:pPr marL="857250" lvl="1" indent="-457200"/>
            <a:r>
              <a:rPr lang="en-GB" sz="2000" dirty="0" smtClean="0"/>
              <a:t>Then, at each coalescence event we must sample a random pair, record the answer, remove the original pair and replace with a new label to mark the coalesced pair</a:t>
            </a:r>
          </a:p>
          <a:p>
            <a:pPr marL="857250" lvl="1" indent="-457200"/>
            <a:r>
              <a:rPr lang="en-GB" sz="2000" dirty="0" smtClean="0"/>
              <a:t>Problem 4 on sheet 1</a:t>
            </a:r>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22530" name="Object 2"/>
          <p:cNvGraphicFramePr>
            <a:graphicFrameLocks noChangeAspect="1"/>
          </p:cNvGraphicFramePr>
          <p:nvPr/>
        </p:nvGraphicFramePr>
        <p:xfrm>
          <a:off x="3371850" y="4464050"/>
          <a:ext cx="114300" cy="215900"/>
        </p:xfrm>
        <a:graphic>
          <a:graphicData uri="http://schemas.openxmlformats.org/presentationml/2006/ole">
            <mc:AlternateContent xmlns:mc="http://schemas.openxmlformats.org/markup-compatibility/2006">
              <mc:Choice xmlns:v="urn:schemas-microsoft-com:vml" Requires="v">
                <p:oleObj spid="_x0000_s113751" name="Equation" r:id="rId3" imgW="114120" imgH="215640" progId="Equation.3">
                  <p:embed/>
                </p:oleObj>
              </mc:Choice>
              <mc:Fallback>
                <p:oleObj name="Equation" r:id="rId3" imgW="11412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4464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Comment</a:t>
            </a:r>
            <a:endParaRPr lang="en-GB" dirty="0"/>
          </a:p>
        </p:txBody>
      </p:sp>
      <p:sp>
        <p:nvSpPr>
          <p:cNvPr id="3" name="Content Placeholder 2"/>
          <p:cNvSpPr>
            <a:spLocks noGrp="1"/>
          </p:cNvSpPr>
          <p:nvPr>
            <p:ph idx="1"/>
          </p:nvPr>
        </p:nvSpPr>
        <p:spPr>
          <a:xfrm>
            <a:off x="638690" y="3581890"/>
            <a:ext cx="6172200" cy="6034088"/>
          </a:xfrm>
        </p:spPr>
        <p:txBody>
          <a:bodyPr/>
          <a:lstStyle/>
          <a:p>
            <a:r>
              <a:rPr lang="en-GB" dirty="0" smtClean="0"/>
              <a:t>End of material needed for problem sheet 1!</a:t>
            </a:r>
            <a:endParaRPr lang="en-GB" dirty="0"/>
          </a:p>
        </p:txBody>
      </p:sp>
    </p:spTree>
    <p:extLst>
      <p:ext uri="{BB962C8B-B14F-4D97-AF65-F5344CB8AC3E}">
        <p14:creationId xmlns:p14="http://schemas.microsoft.com/office/powerpoint/2010/main" val="137099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98425" y="-423863"/>
            <a:ext cx="6416675" cy="1524001"/>
          </a:xfrm>
        </p:spPr>
        <p:txBody>
          <a:bodyPr/>
          <a:lstStyle/>
          <a:p>
            <a:r>
              <a:rPr lang="en-GB" sz="4000" dirty="0" smtClean="0"/>
              <a:t>Urn </a:t>
            </a:r>
            <a:r>
              <a:rPr lang="en-GB" sz="4000" dirty="0"/>
              <a:t>models (supplementary!)</a:t>
            </a:r>
            <a:endParaRPr lang="en-GB" sz="4000" dirty="0" smtClean="0"/>
          </a:p>
        </p:txBody>
      </p:sp>
      <p:sp>
        <p:nvSpPr>
          <p:cNvPr id="41987" name="Content Placeholder 2"/>
          <p:cNvSpPr>
            <a:spLocks noGrp="1"/>
          </p:cNvSpPr>
          <p:nvPr>
            <p:ph idx="1"/>
          </p:nvPr>
        </p:nvSpPr>
        <p:spPr>
          <a:xfrm>
            <a:off x="98425" y="792163"/>
            <a:ext cx="6759575" cy="6034087"/>
          </a:xfrm>
        </p:spPr>
        <p:txBody>
          <a:bodyPr/>
          <a:lstStyle/>
          <a:p>
            <a:pPr marL="457200" indent="-457200">
              <a:buFont typeface="Arial" charset="0"/>
              <a:buNone/>
            </a:pPr>
            <a:r>
              <a:rPr lang="en-GB" sz="2000" dirty="0" smtClean="0"/>
              <a:t>	Instead of the whole coalescent tree, suppose we only wish to simulate a sample from the number of descendants of </a:t>
            </a:r>
            <a:r>
              <a:rPr lang="en-GB" sz="2000" i="1" dirty="0" smtClean="0"/>
              <a:t>k</a:t>
            </a:r>
            <a:r>
              <a:rPr lang="en-GB" sz="2000" dirty="0" smtClean="0"/>
              <a:t> lineages in a sample of size </a:t>
            </a:r>
            <a:r>
              <a:rPr lang="en-GB" sz="2000" i="1" dirty="0" smtClean="0"/>
              <a:t>n</a:t>
            </a:r>
          </a:p>
          <a:p>
            <a:pPr marL="457200" indent="-457200"/>
            <a:r>
              <a:rPr lang="en-GB" sz="2000" dirty="0" smtClean="0"/>
              <a:t>Urn models are a classical tool in probability theory</a:t>
            </a:r>
          </a:p>
          <a:p>
            <a:pPr marL="457200" indent="-457200"/>
            <a:r>
              <a:rPr lang="en-GB" sz="2000" dirty="0" smtClean="0"/>
              <a:t>Also offer efficient simulation frameworks in genetics</a:t>
            </a:r>
          </a:p>
          <a:p>
            <a:pPr marL="457200" indent="-457200"/>
            <a:endParaRPr lang="en-GB" sz="2000" dirty="0" smtClean="0"/>
          </a:p>
          <a:p>
            <a:pPr marL="457200" indent="-457200"/>
            <a:endParaRPr lang="en-GB" sz="2000" dirty="0" smtClean="0"/>
          </a:p>
          <a:p>
            <a:pPr marL="457200" indent="-457200"/>
            <a:endParaRPr lang="en-GB" sz="2000" dirty="0" smtClean="0"/>
          </a:p>
          <a:p>
            <a:pPr marL="457200" indent="-457200"/>
            <a:endParaRPr lang="en-GB" sz="2000" dirty="0" smtClean="0"/>
          </a:p>
          <a:p>
            <a:pPr marL="457200" indent="-457200"/>
            <a:endParaRPr lang="en-GB" sz="2000" dirty="0" smtClean="0"/>
          </a:p>
          <a:p>
            <a:pPr marL="457200" indent="-457200"/>
            <a:endParaRPr lang="en-GB" sz="2000" dirty="0" smtClean="0"/>
          </a:p>
          <a:p>
            <a:pPr marL="457200" indent="-457200"/>
            <a:endParaRPr lang="en-GB" sz="2000" dirty="0" smtClean="0"/>
          </a:p>
          <a:p>
            <a:pPr marL="457200" indent="-457200"/>
            <a:r>
              <a:rPr lang="en-GB" sz="2000" dirty="0" smtClean="0"/>
              <a:t>In general, they are probability distributions on sets of coloured balls, sitting in an urn</a:t>
            </a:r>
          </a:p>
          <a:p>
            <a:pPr marL="457200" indent="-457200"/>
            <a:r>
              <a:rPr lang="en-GB" sz="2000" dirty="0" smtClean="0"/>
              <a:t>We remove balls, and add balls, according to specified rules</a:t>
            </a:r>
          </a:p>
          <a:p>
            <a:pPr marL="857250" lvl="1" indent="-457200"/>
            <a:r>
              <a:rPr lang="en-GB" sz="1800" dirty="0" smtClean="0"/>
              <a:t>This makes simulation trivial</a:t>
            </a:r>
          </a:p>
          <a:p>
            <a:pPr marL="457200" indent="-457200"/>
            <a:r>
              <a:rPr lang="en-GB" sz="2000" dirty="0" smtClean="0"/>
              <a:t>Balls often represent other things (e.g., lineages)</a:t>
            </a:r>
          </a:p>
          <a:p>
            <a:pPr marL="457200" indent="-457200">
              <a:buFont typeface="Arial" charset="0"/>
              <a:buNone/>
            </a:pPr>
            <a:endParaRPr lang="en-GB" sz="2000" dirty="0" smtClean="0"/>
          </a:p>
          <a:p>
            <a:pPr marL="457200" indent="-457200"/>
            <a:r>
              <a:rPr lang="en-GB" sz="2000" dirty="0" smtClean="0"/>
              <a:t>There’s a nice urn model representation of the distribution of descendants of </a:t>
            </a:r>
            <a:r>
              <a:rPr lang="en-GB" sz="2000" i="1" dirty="0" smtClean="0"/>
              <a:t>k</a:t>
            </a:r>
            <a:r>
              <a:rPr lang="en-GB" sz="2000" dirty="0" smtClean="0"/>
              <a:t> lineages</a:t>
            </a:r>
          </a:p>
          <a:p>
            <a:pPr marL="457200" indent="-457200"/>
            <a:r>
              <a:rPr lang="en-GB" sz="2000" dirty="0" smtClean="0"/>
              <a:t>Uses the only thing we needed for our induction proof – when there are </a:t>
            </a:r>
            <a:r>
              <a:rPr lang="en-GB" sz="2000" i="1" dirty="0" smtClean="0"/>
              <a:t>k</a:t>
            </a:r>
            <a:r>
              <a:rPr lang="en-GB" sz="2000" dirty="0" smtClean="0"/>
              <a:t> lineages, each is equally likely to branch forward in time to give </a:t>
            </a:r>
            <a:r>
              <a:rPr lang="en-GB" sz="2000" i="1" dirty="0" smtClean="0"/>
              <a:t>k</a:t>
            </a:r>
            <a:r>
              <a:rPr lang="en-GB" sz="2000" dirty="0" smtClean="0"/>
              <a:t>+1 lineages. Gives an algorithm:</a:t>
            </a:r>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pic>
        <p:nvPicPr>
          <p:cNvPr id="41989" name="Picture 5" descr="urn.jpg"/>
          <p:cNvPicPr>
            <a:picLocks noChangeAspect="1"/>
          </p:cNvPicPr>
          <p:nvPr/>
        </p:nvPicPr>
        <p:blipFill>
          <a:blip r:embed="rId2" cstate="print"/>
          <a:srcRect/>
          <a:stretch>
            <a:fillRect/>
          </a:stretch>
        </p:blipFill>
        <p:spPr bwMode="auto">
          <a:xfrm>
            <a:off x="98425" y="2941638"/>
            <a:ext cx="1935163" cy="1630362"/>
          </a:xfrm>
          <a:prstGeom prst="rect">
            <a:avLst/>
          </a:prstGeom>
          <a:noFill/>
          <a:ln w="9525">
            <a:noFill/>
            <a:miter lim="800000"/>
            <a:headEnd/>
            <a:tailEnd/>
          </a:ln>
        </p:spPr>
      </p:pic>
      <p:sp>
        <p:nvSpPr>
          <p:cNvPr id="7" name="Oval 6"/>
          <p:cNvSpPr/>
          <p:nvPr/>
        </p:nvSpPr>
        <p:spPr>
          <a:xfrm>
            <a:off x="2259013" y="2484438"/>
            <a:ext cx="1709737" cy="163036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2708275" y="2671763"/>
            <a:ext cx="271463" cy="2698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Oval 8"/>
          <p:cNvSpPr/>
          <p:nvPr/>
        </p:nvSpPr>
        <p:spPr>
          <a:xfrm>
            <a:off x="2843213" y="3128963"/>
            <a:ext cx="271462" cy="2698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Oval 9"/>
          <p:cNvSpPr/>
          <p:nvPr/>
        </p:nvSpPr>
        <p:spPr>
          <a:xfrm>
            <a:off x="3563938" y="4357688"/>
            <a:ext cx="269875" cy="2698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5319713" y="3551238"/>
            <a:ext cx="269875" cy="2698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3216275" y="2771775"/>
            <a:ext cx="269875" cy="269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2438400" y="3416300"/>
            <a:ext cx="269875" cy="269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a:off x="2438400" y="3009900"/>
            <a:ext cx="269875" cy="271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a:off x="2843213" y="3686175"/>
            <a:ext cx="271462" cy="2698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Oval 15"/>
          <p:cNvSpPr/>
          <p:nvPr/>
        </p:nvSpPr>
        <p:spPr>
          <a:xfrm>
            <a:off x="3563938" y="3144838"/>
            <a:ext cx="269875" cy="271462"/>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 name="Oval 17"/>
          <p:cNvSpPr/>
          <p:nvPr/>
        </p:nvSpPr>
        <p:spPr>
          <a:xfrm>
            <a:off x="2259013" y="4559300"/>
            <a:ext cx="269875" cy="2698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20" name="Straight Arrow Connector 19"/>
          <p:cNvCxnSpPr/>
          <p:nvPr/>
        </p:nvCxnSpPr>
        <p:spPr>
          <a:xfrm rot="5400000">
            <a:off x="2130425" y="3767138"/>
            <a:ext cx="1066800" cy="45085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528888" y="4525963"/>
            <a:ext cx="900112" cy="101600"/>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528888" y="4718050"/>
            <a:ext cx="900112" cy="11112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824413" y="3357563"/>
            <a:ext cx="1709737" cy="163036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Oval 26"/>
          <p:cNvSpPr/>
          <p:nvPr/>
        </p:nvSpPr>
        <p:spPr>
          <a:xfrm>
            <a:off x="3563938" y="4718050"/>
            <a:ext cx="269875" cy="2698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Oval 27"/>
          <p:cNvSpPr/>
          <p:nvPr/>
        </p:nvSpPr>
        <p:spPr>
          <a:xfrm>
            <a:off x="6051550" y="4448175"/>
            <a:ext cx="269875" cy="2698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Oval 30"/>
          <p:cNvSpPr/>
          <p:nvPr/>
        </p:nvSpPr>
        <p:spPr>
          <a:xfrm>
            <a:off x="5781675" y="3644900"/>
            <a:ext cx="269875" cy="269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Oval 31"/>
          <p:cNvSpPr/>
          <p:nvPr/>
        </p:nvSpPr>
        <p:spPr>
          <a:xfrm>
            <a:off x="5003800" y="4289425"/>
            <a:ext cx="269875" cy="269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Oval 32"/>
          <p:cNvSpPr/>
          <p:nvPr/>
        </p:nvSpPr>
        <p:spPr>
          <a:xfrm>
            <a:off x="5003800" y="3883025"/>
            <a:ext cx="269875" cy="269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 name="Oval 33"/>
          <p:cNvSpPr/>
          <p:nvPr/>
        </p:nvSpPr>
        <p:spPr>
          <a:xfrm>
            <a:off x="5678488" y="4152900"/>
            <a:ext cx="271462" cy="27146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Oval 34"/>
          <p:cNvSpPr/>
          <p:nvPr/>
        </p:nvSpPr>
        <p:spPr>
          <a:xfrm>
            <a:off x="6051550" y="3956050"/>
            <a:ext cx="269875" cy="2698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7" name="Straight Arrow Connector 46"/>
          <p:cNvCxnSpPr/>
          <p:nvPr/>
        </p:nvCxnSpPr>
        <p:spPr>
          <a:xfrm flipV="1">
            <a:off x="3833813" y="4289425"/>
            <a:ext cx="1169987" cy="33813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5511800" y="4583113"/>
            <a:ext cx="269875" cy="2698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014" name="TextBox 29"/>
          <p:cNvSpPr txBox="1">
            <a:spLocks noChangeArrowheads="1"/>
          </p:cNvSpPr>
          <p:nvPr/>
        </p:nvSpPr>
        <p:spPr bwMode="auto">
          <a:xfrm>
            <a:off x="0" y="2516188"/>
            <a:ext cx="2378075" cy="369887"/>
          </a:xfrm>
          <a:prstGeom prst="rect">
            <a:avLst/>
          </a:prstGeom>
          <a:noFill/>
          <a:ln w="9525">
            <a:noFill/>
            <a:miter lim="800000"/>
            <a:headEnd/>
            <a:tailEnd/>
          </a:ln>
        </p:spPr>
        <p:txBody>
          <a:bodyPr wrap="none">
            <a:spAutoFit/>
          </a:bodyPr>
          <a:lstStyle/>
          <a:p>
            <a:r>
              <a:rPr lang="en-GB" dirty="0"/>
              <a:t>Classical Grecian urn</a:t>
            </a:r>
          </a:p>
        </p:txBody>
      </p:sp>
      <p:sp>
        <p:nvSpPr>
          <p:cNvPr id="42015" name="TextBox 35"/>
          <p:cNvSpPr txBox="1">
            <a:spLocks noChangeArrowheads="1"/>
          </p:cNvSpPr>
          <p:nvPr/>
        </p:nvSpPr>
        <p:spPr bwMode="auto">
          <a:xfrm>
            <a:off x="4200525" y="2652713"/>
            <a:ext cx="2620963" cy="369887"/>
          </a:xfrm>
          <a:prstGeom prst="rect">
            <a:avLst/>
          </a:prstGeom>
          <a:noFill/>
          <a:ln w="9525">
            <a:noFill/>
            <a:miter lim="800000"/>
            <a:headEnd/>
            <a:tailEnd/>
          </a:ln>
        </p:spPr>
        <p:txBody>
          <a:bodyPr wrap="none">
            <a:spAutoFit/>
          </a:bodyPr>
          <a:lstStyle/>
          <a:p>
            <a:r>
              <a:rPr lang="en-GB" dirty="0"/>
              <a:t>Classical probability urn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itle 1"/>
          <p:cNvSpPr>
            <a:spLocks noGrp="1"/>
          </p:cNvSpPr>
          <p:nvPr>
            <p:ph type="title"/>
          </p:nvPr>
        </p:nvSpPr>
        <p:spPr>
          <a:xfrm>
            <a:off x="98425" y="-423863"/>
            <a:ext cx="6416675" cy="1524001"/>
          </a:xfrm>
        </p:spPr>
        <p:txBody>
          <a:bodyPr/>
          <a:lstStyle/>
          <a:p>
            <a:r>
              <a:rPr lang="en-GB" sz="4000" smtClean="0"/>
              <a:t>Urn model representation</a:t>
            </a:r>
          </a:p>
        </p:txBody>
      </p:sp>
      <p:sp>
        <p:nvSpPr>
          <p:cNvPr id="23556" name="Content Placeholder 2"/>
          <p:cNvSpPr>
            <a:spLocks noGrp="1"/>
          </p:cNvSpPr>
          <p:nvPr>
            <p:ph idx="1"/>
          </p:nvPr>
        </p:nvSpPr>
        <p:spPr>
          <a:xfrm>
            <a:off x="98425" y="792163"/>
            <a:ext cx="6759575" cy="6034087"/>
          </a:xfrm>
        </p:spPr>
        <p:txBody>
          <a:bodyPr/>
          <a:lstStyle/>
          <a:p>
            <a:pPr marL="457200" indent="-457200">
              <a:buFont typeface="Calibri" pitchFamily="34" charset="0"/>
              <a:buAutoNum type="arabicPeriod"/>
            </a:pPr>
            <a:r>
              <a:rPr lang="en-GB" sz="2000" dirty="0" smtClean="0"/>
              <a:t>Begin with </a:t>
            </a:r>
            <a:r>
              <a:rPr lang="en-GB" sz="2000" i="1" dirty="0" smtClean="0"/>
              <a:t>k</a:t>
            </a:r>
            <a:r>
              <a:rPr lang="en-GB" sz="2000" dirty="0" smtClean="0"/>
              <a:t> balls in an urn, of different colours</a:t>
            </a:r>
          </a:p>
          <a:p>
            <a:pPr marL="457200" indent="-457200">
              <a:buFont typeface="Calibri" pitchFamily="34" charset="0"/>
              <a:buAutoNum type="arabicPeriod"/>
            </a:pPr>
            <a:r>
              <a:rPr lang="en-GB" sz="2000" dirty="0" smtClean="0"/>
              <a:t>Take out a ball at random from those in the urn</a:t>
            </a:r>
          </a:p>
          <a:p>
            <a:pPr marL="457200" indent="-457200">
              <a:buFont typeface="Calibri" pitchFamily="34" charset="0"/>
              <a:buAutoNum type="arabicPeriod"/>
            </a:pPr>
            <a:r>
              <a:rPr lang="en-GB" sz="2000" dirty="0" smtClean="0"/>
              <a:t>Replace this ball with two of the same colour</a:t>
            </a:r>
          </a:p>
          <a:p>
            <a:pPr marL="457200" indent="-457200">
              <a:buFont typeface="Calibri" pitchFamily="34" charset="0"/>
              <a:buAutoNum type="arabicPeriod"/>
            </a:pPr>
            <a:r>
              <a:rPr lang="en-GB" sz="2000" dirty="0" smtClean="0"/>
              <a:t>Repeat 2 and 3 until there are </a:t>
            </a:r>
            <a:r>
              <a:rPr lang="en-GB" sz="2000" i="1" dirty="0" smtClean="0"/>
              <a:t>n</a:t>
            </a:r>
            <a:r>
              <a:rPr lang="en-GB" sz="2000" dirty="0" smtClean="0"/>
              <a:t> balls – then stop</a:t>
            </a:r>
          </a:p>
          <a:p>
            <a:pPr marL="457200" indent="-457200">
              <a:buFont typeface="Calibri" pitchFamily="34" charset="0"/>
              <a:buAutoNum type="arabicPeriod"/>
            </a:pPr>
            <a:endParaRPr lang="en-GB" sz="2000" dirty="0" smtClean="0"/>
          </a:p>
          <a:p>
            <a:pPr marL="457200" indent="-457200">
              <a:buFont typeface="Calibri" pitchFamily="34" charset="0"/>
              <a:buAutoNum type="arabicPeriod"/>
            </a:pPr>
            <a:endParaRPr lang="en-GB" sz="2000" dirty="0" smtClean="0"/>
          </a:p>
          <a:p>
            <a:pPr marL="457200" indent="-457200"/>
            <a:endParaRPr lang="en-GB" sz="2000" dirty="0" smtClean="0"/>
          </a:p>
          <a:p>
            <a:pPr marL="457200" indent="-457200"/>
            <a:endParaRPr lang="en-GB" sz="2000" dirty="0" smtClean="0"/>
          </a:p>
          <a:p>
            <a:pPr marL="457200" indent="-457200"/>
            <a:endParaRPr lang="en-GB" sz="2000" dirty="0" smtClean="0"/>
          </a:p>
          <a:p>
            <a:pPr marL="457200" indent="-457200"/>
            <a:endParaRPr lang="en-GB" sz="2000" dirty="0" smtClean="0"/>
          </a:p>
          <a:p>
            <a:pPr marL="457200" indent="-457200"/>
            <a:endParaRPr lang="en-GB" sz="2000" dirty="0" smtClean="0"/>
          </a:p>
          <a:p>
            <a:pPr marL="457200" indent="-457200"/>
            <a:endParaRPr lang="en-GB" sz="2000" dirty="0" smtClean="0"/>
          </a:p>
          <a:p>
            <a:pPr marL="457200" indent="-457200"/>
            <a:r>
              <a:rPr lang="en-GB" sz="2000" dirty="0" smtClean="0"/>
              <a:t>k initial balls represent lineages, and balls sampled represent lineages that branch forward in time</a:t>
            </a:r>
          </a:p>
          <a:p>
            <a:pPr marL="457200" indent="-457200"/>
            <a:endParaRPr lang="en-GB" sz="2000" dirty="0" smtClean="0"/>
          </a:p>
          <a:p>
            <a:pPr marL="457200" indent="-457200"/>
            <a:r>
              <a:rPr lang="en-GB" sz="2000" dirty="0" smtClean="0"/>
              <a:t>Viewing it this way, our uniform distribution on partitions:</a:t>
            </a:r>
          </a:p>
          <a:p>
            <a:pPr marL="457200" indent="-457200"/>
            <a:endParaRPr lang="en-GB" sz="2000" dirty="0" smtClean="0"/>
          </a:p>
          <a:p>
            <a:pPr marL="457200" indent="-457200"/>
            <a:endParaRPr lang="en-GB" sz="2000" dirty="0" smtClean="0"/>
          </a:p>
          <a:p>
            <a:pPr marL="457200" indent="-457200"/>
            <a:endParaRPr lang="en-GB" sz="2000" dirty="0" smtClean="0"/>
          </a:p>
          <a:p>
            <a:pPr marL="457200" indent="-457200">
              <a:buFont typeface="Arial" charset="0"/>
              <a:buNone/>
            </a:pPr>
            <a:endParaRPr lang="en-GB" sz="2000" dirty="0" smtClean="0"/>
          </a:p>
          <a:p>
            <a:pPr marL="457200" indent="-457200">
              <a:buFont typeface="Arial" charset="0"/>
              <a:buNone/>
            </a:pPr>
            <a:r>
              <a:rPr lang="en-GB" sz="2000" dirty="0" smtClean="0"/>
              <a:t>is just a classical result in probability theory.</a:t>
            </a:r>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pic>
        <p:nvPicPr>
          <p:cNvPr id="23558" name="Picture 5" descr="urn.jpg"/>
          <p:cNvPicPr>
            <a:picLocks noChangeAspect="1"/>
          </p:cNvPicPr>
          <p:nvPr/>
        </p:nvPicPr>
        <p:blipFill>
          <a:blip r:embed="rId3" cstate="print"/>
          <a:srcRect/>
          <a:stretch>
            <a:fillRect/>
          </a:stretch>
        </p:blipFill>
        <p:spPr bwMode="auto">
          <a:xfrm>
            <a:off x="98425" y="2940050"/>
            <a:ext cx="1935163" cy="1631950"/>
          </a:xfrm>
          <a:prstGeom prst="rect">
            <a:avLst/>
          </a:prstGeom>
          <a:noFill/>
          <a:ln w="9525">
            <a:noFill/>
            <a:miter lim="800000"/>
            <a:headEnd/>
            <a:tailEnd/>
          </a:ln>
        </p:spPr>
      </p:pic>
      <p:sp>
        <p:nvSpPr>
          <p:cNvPr id="7" name="Oval 6"/>
          <p:cNvSpPr/>
          <p:nvPr/>
        </p:nvSpPr>
        <p:spPr>
          <a:xfrm>
            <a:off x="2259013" y="2652713"/>
            <a:ext cx="1709737" cy="163195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Oval 8"/>
          <p:cNvSpPr/>
          <p:nvPr/>
        </p:nvSpPr>
        <p:spPr>
          <a:xfrm>
            <a:off x="2619375" y="3222625"/>
            <a:ext cx="269875" cy="2698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2979738" y="3743325"/>
            <a:ext cx="269875" cy="271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a:off x="3519488" y="3627438"/>
            <a:ext cx="269875" cy="2698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20" name="Straight Arrow Connector 19"/>
          <p:cNvCxnSpPr>
            <a:stCxn id="15" idx="3"/>
            <a:endCxn id="51" idx="7"/>
          </p:cNvCxnSpPr>
          <p:nvPr/>
        </p:nvCxnSpPr>
        <p:spPr>
          <a:xfrm rot="5400000">
            <a:off x="2586832" y="3761581"/>
            <a:ext cx="874712" cy="10699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1" idx="6"/>
            <a:endCxn id="52" idx="2"/>
          </p:cNvCxnSpPr>
          <p:nvPr/>
        </p:nvCxnSpPr>
        <p:spPr>
          <a:xfrm flipV="1">
            <a:off x="2528888" y="4662488"/>
            <a:ext cx="990600" cy="166687"/>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51" idx="6"/>
            <a:endCxn id="53" idx="2"/>
          </p:cNvCxnSpPr>
          <p:nvPr/>
        </p:nvCxnSpPr>
        <p:spPr>
          <a:xfrm>
            <a:off x="2528888" y="4829175"/>
            <a:ext cx="990600" cy="1920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824413" y="3525838"/>
            <a:ext cx="1709737" cy="163195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Oval 31"/>
          <p:cNvSpPr/>
          <p:nvPr/>
        </p:nvSpPr>
        <p:spPr>
          <a:xfrm>
            <a:off x="5003800" y="4457700"/>
            <a:ext cx="269875" cy="2698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 name="Oval 33"/>
          <p:cNvSpPr/>
          <p:nvPr/>
        </p:nvSpPr>
        <p:spPr>
          <a:xfrm>
            <a:off x="5949950" y="4187825"/>
            <a:ext cx="269875" cy="2698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Oval 34"/>
          <p:cNvSpPr/>
          <p:nvPr/>
        </p:nvSpPr>
        <p:spPr>
          <a:xfrm>
            <a:off x="5511800" y="4797425"/>
            <a:ext cx="269875" cy="2698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7" name="Straight Arrow Connector 46"/>
          <p:cNvCxnSpPr/>
          <p:nvPr/>
        </p:nvCxnSpPr>
        <p:spPr>
          <a:xfrm flipV="1">
            <a:off x="3833813" y="4457700"/>
            <a:ext cx="1169987" cy="371475"/>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5241925" y="4052888"/>
            <a:ext cx="269875" cy="26987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9" name="Oval 48"/>
          <p:cNvSpPr/>
          <p:nvPr/>
        </p:nvSpPr>
        <p:spPr>
          <a:xfrm>
            <a:off x="3114675" y="2886075"/>
            <a:ext cx="269875" cy="2698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573" name="TextBox 49"/>
          <p:cNvSpPr txBox="1">
            <a:spLocks noChangeArrowheads="1"/>
          </p:cNvSpPr>
          <p:nvPr/>
        </p:nvSpPr>
        <p:spPr bwMode="auto">
          <a:xfrm>
            <a:off x="3968750" y="3155950"/>
            <a:ext cx="563563" cy="369888"/>
          </a:xfrm>
          <a:prstGeom prst="rect">
            <a:avLst/>
          </a:prstGeom>
          <a:noFill/>
          <a:ln w="9525">
            <a:noFill/>
            <a:miter lim="800000"/>
            <a:headEnd/>
            <a:tailEnd/>
          </a:ln>
        </p:spPr>
        <p:txBody>
          <a:bodyPr wrap="none">
            <a:spAutoFit/>
          </a:bodyPr>
          <a:lstStyle/>
          <a:p>
            <a:r>
              <a:rPr lang="en-GB" i="1"/>
              <a:t>k</a:t>
            </a:r>
            <a:r>
              <a:rPr lang="en-GB"/>
              <a:t>=4</a:t>
            </a:r>
          </a:p>
        </p:txBody>
      </p:sp>
      <p:sp>
        <p:nvSpPr>
          <p:cNvPr id="51" name="Oval 50"/>
          <p:cNvSpPr/>
          <p:nvPr/>
        </p:nvSpPr>
        <p:spPr>
          <a:xfrm>
            <a:off x="2259013" y="4694238"/>
            <a:ext cx="269875" cy="2698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p>
        </p:txBody>
      </p:sp>
      <p:sp>
        <p:nvSpPr>
          <p:cNvPr id="52" name="Oval 51"/>
          <p:cNvSpPr/>
          <p:nvPr/>
        </p:nvSpPr>
        <p:spPr>
          <a:xfrm>
            <a:off x="3519488" y="4527550"/>
            <a:ext cx="269875" cy="2698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 name="Oval 52"/>
          <p:cNvSpPr/>
          <p:nvPr/>
        </p:nvSpPr>
        <p:spPr>
          <a:xfrm>
            <a:off x="3519488" y="4886325"/>
            <a:ext cx="269875" cy="27146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4" name="Oval 53"/>
          <p:cNvSpPr/>
          <p:nvPr/>
        </p:nvSpPr>
        <p:spPr>
          <a:xfrm>
            <a:off x="5815013" y="3779838"/>
            <a:ext cx="269875" cy="2698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aphicFrame>
        <p:nvGraphicFramePr>
          <p:cNvPr id="23554" name="Object 2"/>
          <p:cNvGraphicFramePr>
            <a:graphicFrameLocks noChangeAspect="1"/>
          </p:cNvGraphicFramePr>
          <p:nvPr/>
        </p:nvGraphicFramePr>
        <p:xfrm>
          <a:off x="1658938" y="6732588"/>
          <a:ext cx="3852862" cy="1260475"/>
        </p:xfrm>
        <a:graphic>
          <a:graphicData uri="http://schemas.openxmlformats.org/presentationml/2006/ole">
            <mc:AlternateContent xmlns:mc="http://schemas.openxmlformats.org/markup-compatibility/2006">
              <mc:Choice xmlns:v="urn:schemas-microsoft-com:vml" Requires="v">
                <p:oleObj spid="_x0000_s114774" name="Equation" r:id="rId4" imgW="2247840" imgH="736560" progId="Equation.3">
                  <p:embed/>
                </p:oleObj>
              </mc:Choice>
              <mc:Fallback>
                <p:oleObj name="Equation" r:id="rId4" imgW="2247840" imgH="73656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8938" y="6732588"/>
                        <a:ext cx="3852862" cy="1260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578" name="TextBox 26"/>
          <p:cNvSpPr txBox="1">
            <a:spLocks noChangeArrowheads="1"/>
          </p:cNvSpPr>
          <p:nvPr/>
        </p:nvSpPr>
        <p:spPr bwMode="auto">
          <a:xfrm>
            <a:off x="5097463" y="7181850"/>
            <a:ext cx="852487" cy="369888"/>
          </a:xfrm>
          <a:prstGeom prst="rect">
            <a:avLst/>
          </a:prstGeom>
          <a:noFill/>
          <a:ln w="9525">
            <a:noFill/>
            <a:miter lim="800000"/>
            <a:headEnd/>
            <a:tailEnd/>
          </a:ln>
        </p:spPr>
        <p:txBody>
          <a:bodyPr wrap="none">
            <a:spAutoFit/>
          </a:bodyPr>
          <a:lstStyle/>
          <a:p>
            <a:r>
              <a:rPr lang="en-GB"/>
              <a:t>(1.4.1)</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p:nvPr/>
        </p:nvSpPr>
        <p:spPr>
          <a:xfrm>
            <a:off x="2959100" y="5297488"/>
            <a:ext cx="3733800" cy="60325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3011" name="Title 1"/>
          <p:cNvSpPr>
            <a:spLocks noGrp="1"/>
          </p:cNvSpPr>
          <p:nvPr>
            <p:ph type="title"/>
          </p:nvPr>
        </p:nvSpPr>
        <p:spPr>
          <a:xfrm>
            <a:off x="98425" y="-423863"/>
            <a:ext cx="6416675" cy="1524001"/>
          </a:xfrm>
        </p:spPr>
        <p:txBody>
          <a:bodyPr/>
          <a:lstStyle/>
          <a:p>
            <a:r>
              <a:rPr lang="en-GB" sz="4000" smtClean="0"/>
              <a:t>2.0 Mutation</a:t>
            </a:r>
          </a:p>
        </p:txBody>
      </p:sp>
      <p:sp>
        <p:nvSpPr>
          <p:cNvPr id="43012" name="Content Placeholder 2"/>
          <p:cNvSpPr>
            <a:spLocks noGrp="1"/>
          </p:cNvSpPr>
          <p:nvPr>
            <p:ph idx="1"/>
          </p:nvPr>
        </p:nvSpPr>
        <p:spPr>
          <a:xfrm>
            <a:off x="98425" y="792163"/>
            <a:ext cx="6759575" cy="6034087"/>
          </a:xfrm>
        </p:spPr>
        <p:txBody>
          <a:bodyPr/>
          <a:lstStyle/>
          <a:p>
            <a:pPr marL="457200" indent="-457200"/>
            <a:r>
              <a:rPr lang="en-GB" sz="2000" dirty="0" smtClean="0"/>
              <a:t>In practice, we can only really learn about population history using mutation patterns</a:t>
            </a:r>
          </a:p>
          <a:p>
            <a:pPr marL="857250" lvl="1" indent="-457200"/>
            <a:r>
              <a:rPr lang="en-GB" sz="2000" dirty="0" smtClean="0"/>
              <a:t>We can’t just look – slow pace of change in populations</a:t>
            </a:r>
          </a:p>
          <a:p>
            <a:pPr marL="857250" lvl="1" indent="-457200"/>
            <a:r>
              <a:rPr lang="en-GB" sz="2000" dirty="0" smtClean="0"/>
              <a:t>In any case, histories of interest are usually...historical</a:t>
            </a:r>
          </a:p>
          <a:p>
            <a:pPr marL="857250" lvl="1" indent="-457200"/>
            <a:r>
              <a:rPr lang="en-GB" sz="2000" dirty="0" smtClean="0"/>
              <a:t>We have to infer what happened by looking at the patterns of mutations in samples from the population</a:t>
            </a:r>
          </a:p>
          <a:p>
            <a:pPr marL="857250" lvl="1" indent="-457200"/>
            <a:r>
              <a:rPr lang="en-GB" sz="2000" dirty="0" smtClean="0"/>
              <a:t>This will be the subject of much of the rest of the course</a:t>
            </a:r>
          </a:p>
          <a:p>
            <a:pPr marL="457200" indent="-457200"/>
            <a:r>
              <a:rPr lang="en-GB" sz="2000" dirty="0" smtClean="0"/>
              <a:t>We won’t need to know much about the details in some cases, but it helps to have an idea</a:t>
            </a:r>
          </a:p>
          <a:p>
            <a:pPr marL="457200" indent="-457200"/>
            <a:r>
              <a:rPr lang="en-GB" sz="2000" dirty="0" smtClean="0"/>
              <a:t>What is mutation? DNA can change in a variety of ways:</a:t>
            </a:r>
          </a:p>
          <a:p>
            <a:pPr marL="857250" lvl="1" indent="-457200"/>
            <a:endParaRPr lang="en-GB" sz="2000" dirty="0" smtClean="0"/>
          </a:p>
          <a:p>
            <a:pPr marL="857250" lvl="1" indent="-457200"/>
            <a:endParaRPr lang="en-GB" sz="2000" dirty="0" smtClean="0"/>
          </a:p>
        </p:txBody>
      </p:sp>
      <p:sp>
        <p:nvSpPr>
          <p:cNvPr id="40" name="Rectangle 39"/>
          <p:cNvSpPr/>
          <p:nvPr/>
        </p:nvSpPr>
        <p:spPr>
          <a:xfrm>
            <a:off x="1571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sp>
        <p:nvSpPr>
          <p:cNvPr id="43014" name="Text Box 4"/>
          <p:cNvSpPr txBox="1">
            <a:spLocks noChangeArrowheads="1"/>
          </p:cNvSpPr>
          <p:nvPr/>
        </p:nvSpPr>
        <p:spPr bwMode="auto">
          <a:xfrm>
            <a:off x="53975" y="5876925"/>
            <a:ext cx="2114550" cy="369888"/>
          </a:xfrm>
          <a:prstGeom prst="rect">
            <a:avLst/>
          </a:prstGeom>
          <a:noFill/>
          <a:ln w="9525">
            <a:noFill/>
            <a:miter lim="800000"/>
            <a:headEnd/>
            <a:tailEnd/>
          </a:ln>
        </p:spPr>
        <p:txBody>
          <a:bodyPr wrap="none">
            <a:spAutoFit/>
          </a:bodyPr>
          <a:lstStyle/>
          <a:p>
            <a:r>
              <a:rPr lang="en-GB">
                <a:solidFill>
                  <a:srgbClr val="336699"/>
                </a:solidFill>
                <a:latin typeface="Courier New" pitchFamily="49" charset="0"/>
              </a:rPr>
              <a:t>TGCATT</a:t>
            </a:r>
            <a:r>
              <a:rPr lang="en-GB">
                <a:solidFill>
                  <a:srgbClr val="FF0000"/>
                </a:solidFill>
                <a:latin typeface="Courier New" pitchFamily="49" charset="0"/>
              </a:rPr>
              <a:t>G</a:t>
            </a:r>
            <a:r>
              <a:rPr lang="en-GB">
                <a:solidFill>
                  <a:srgbClr val="336699"/>
                </a:solidFill>
                <a:latin typeface="Courier New" pitchFamily="49" charset="0"/>
              </a:rPr>
              <a:t>CGTAGGC</a:t>
            </a:r>
          </a:p>
        </p:txBody>
      </p:sp>
      <p:sp>
        <p:nvSpPr>
          <p:cNvPr id="43015" name="Text Box 5"/>
          <p:cNvSpPr txBox="1">
            <a:spLocks noChangeArrowheads="1"/>
          </p:cNvSpPr>
          <p:nvPr/>
        </p:nvSpPr>
        <p:spPr bwMode="auto">
          <a:xfrm>
            <a:off x="2959100" y="6030913"/>
            <a:ext cx="2114550" cy="369887"/>
          </a:xfrm>
          <a:prstGeom prst="rect">
            <a:avLst/>
          </a:prstGeom>
          <a:noFill/>
          <a:ln w="9525">
            <a:noFill/>
            <a:miter lim="800000"/>
            <a:headEnd/>
            <a:tailEnd/>
          </a:ln>
        </p:spPr>
        <p:txBody>
          <a:bodyPr wrap="none">
            <a:spAutoFit/>
          </a:bodyPr>
          <a:lstStyle/>
          <a:p>
            <a:r>
              <a:rPr lang="en-GB">
                <a:solidFill>
                  <a:srgbClr val="336699"/>
                </a:solidFill>
                <a:latin typeface="Courier New" pitchFamily="49" charset="0"/>
              </a:rPr>
              <a:t>TGCATT</a:t>
            </a:r>
            <a:r>
              <a:rPr lang="en-GB">
                <a:solidFill>
                  <a:srgbClr val="FF0000"/>
                </a:solidFill>
                <a:latin typeface="Courier New" pitchFamily="49" charset="0"/>
              </a:rPr>
              <a:t>---</a:t>
            </a:r>
            <a:r>
              <a:rPr lang="en-GB">
                <a:solidFill>
                  <a:srgbClr val="336699"/>
                </a:solidFill>
                <a:latin typeface="Courier New" pitchFamily="49" charset="0"/>
              </a:rPr>
              <a:t>TAGGC</a:t>
            </a:r>
          </a:p>
        </p:txBody>
      </p:sp>
      <p:sp>
        <p:nvSpPr>
          <p:cNvPr id="43016" name="Text Box 6"/>
          <p:cNvSpPr txBox="1">
            <a:spLocks noChangeArrowheads="1"/>
          </p:cNvSpPr>
          <p:nvPr/>
        </p:nvSpPr>
        <p:spPr bwMode="auto">
          <a:xfrm>
            <a:off x="46038" y="7821613"/>
            <a:ext cx="2527300" cy="369887"/>
          </a:xfrm>
          <a:prstGeom prst="rect">
            <a:avLst/>
          </a:prstGeom>
          <a:noFill/>
          <a:ln w="9525">
            <a:noFill/>
            <a:miter lim="800000"/>
            <a:headEnd/>
            <a:tailEnd/>
          </a:ln>
        </p:spPr>
        <p:txBody>
          <a:bodyPr wrap="none">
            <a:spAutoFit/>
          </a:bodyPr>
          <a:lstStyle/>
          <a:p>
            <a:r>
              <a:rPr lang="en-GB">
                <a:solidFill>
                  <a:srgbClr val="336699"/>
                </a:solidFill>
                <a:latin typeface="Courier New" pitchFamily="49" charset="0"/>
              </a:rPr>
              <a:t>TGC</a:t>
            </a:r>
            <a:r>
              <a:rPr lang="en-GB">
                <a:solidFill>
                  <a:srgbClr val="333399"/>
                </a:solidFill>
                <a:latin typeface="Courier New" pitchFamily="49" charset="0"/>
              </a:rPr>
              <a:t>T</a:t>
            </a:r>
            <a:r>
              <a:rPr lang="en-GB">
                <a:solidFill>
                  <a:srgbClr val="0033CC"/>
                </a:solidFill>
                <a:latin typeface="Courier New" pitchFamily="49" charset="0"/>
              </a:rPr>
              <a:t>C</a:t>
            </a:r>
            <a:r>
              <a:rPr lang="en-GB">
                <a:solidFill>
                  <a:srgbClr val="00CCFF"/>
                </a:solidFill>
                <a:latin typeface="Courier New" pitchFamily="49" charset="0"/>
              </a:rPr>
              <a:t>A</a:t>
            </a:r>
            <a:r>
              <a:rPr lang="en-GB">
                <a:solidFill>
                  <a:srgbClr val="333399"/>
                </a:solidFill>
                <a:latin typeface="Courier New" pitchFamily="49" charset="0"/>
              </a:rPr>
              <a:t>T</a:t>
            </a:r>
            <a:r>
              <a:rPr lang="en-GB">
                <a:solidFill>
                  <a:srgbClr val="0033CC"/>
                </a:solidFill>
                <a:latin typeface="Courier New" pitchFamily="49" charset="0"/>
              </a:rPr>
              <a:t>C</a:t>
            </a:r>
            <a:r>
              <a:rPr lang="en-GB">
                <a:solidFill>
                  <a:srgbClr val="00CCFF"/>
                </a:solidFill>
                <a:latin typeface="Courier New" pitchFamily="49" charset="0"/>
              </a:rPr>
              <a:t>A</a:t>
            </a:r>
            <a:r>
              <a:rPr lang="en-GB">
                <a:solidFill>
                  <a:srgbClr val="333399"/>
                </a:solidFill>
                <a:latin typeface="Courier New" pitchFamily="49" charset="0"/>
              </a:rPr>
              <a:t>T</a:t>
            </a:r>
            <a:r>
              <a:rPr lang="en-GB">
                <a:solidFill>
                  <a:srgbClr val="0033CC"/>
                </a:solidFill>
                <a:latin typeface="Courier New" pitchFamily="49" charset="0"/>
              </a:rPr>
              <a:t>C</a:t>
            </a:r>
            <a:r>
              <a:rPr lang="en-GB">
                <a:solidFill>
                  <a:srgbClr val="00CCFF"/>
                </a:solidFill>
                <a:latin typeface="Courier New" pitchFamily="49" charset="0"/>
              </a:rPr>
              <a:t>A</a:t>
            </a:r>
            <a:r>
              <a:rPr lang="en-GB">
                <a:solidFill>
                  <a:srgbClr val="333399"/>
                </a:solidFill>
                <a:latin typeface="Courier New" pitchFamily="49" charset="0"/>
              </a:rPr>
              <a:t>T</a:t>
            </a:r>
            <a:r>
              <a:rPr lang="en-GB">
                <a:solidFill>
                  <a:srgbClr val="0033CC"/>
                </a:solidFill>
                <a:latin typeface="Courier New" pitchFamily="49" charset="0"/>
              </a:rPr>
              <a:t>C</a:t>
            </a:r>
            <a:r>
              <a:rPr lang="en-GB">
                <a:solidFill>
                  <a:srgbClr val="00CCFF"/>
                </a:solidFill>
                <a:latin typeface="Courier New" pitchFamily="49" charset="0"/>
              </a:rPr>
              <a:t>A</a:t>
            </a:r>
            <a:r>
              <a:rPr lang="en-GB">
                <a:solidFill>
                  <a:srgbClr val="336699"/>
                </a:solidFill>
                <a:latin typeface="Courier New" pitchFamily="49" charset="0"/>
              </a:rPr>
              <a:t>GC</a:t>
            </a:r>
          </a:p>
        </p:txBody>
      </p:sp>
      <p:sp>
        <p:nvSpPr>
          <p:cNvPr id="43017" name="Line 20"/>
          <p:cNvSpPr>
            <a:spLocks noChangeShapeType="1"/>
          </p:cNvSpPr>
          <p:nvPr/>
        </p:nvSpPr>
        <p:spPr bwMode="auto">
          <a:xfrm>
            <a:off x="3094038" y="8656638"/>
            <a:ext cx="2159000" cy="0"/>
          </a:xfrm>
          <a:prstGeom prst="line">
            <a:avLst/>
          </a:prstGeom>
          <a:noFill/>
          <a:ln w="9525">
            <a:solidFill>
              <a:schemeClr val="tx1"/>
            </a:solidFill>
            <a:round/>
            <a:headEnd/>
            <a:tailEnd/>
          </a:ln>
        </p:spPr>
        <p:txBody>
          <a:bodyPr/>
          <a:lstStyle/>
          <a:p>
            <a:endParaRPr lang="en-GB"/>
          </a:p>
        </p:txBody>
      </p:sp>
      <p:sp>
        <p:nvSpPr>
          <p:cNvPr id="43018" name="Line 21"/>
          <p:cNvSpPr>
            <a:spLocks noChangeShapeType="1"/>
          </p:cNvSpPr>
          <p:nvPr/>
        </p:nvSpPr>
        <p:spPr bwMode="auto">
          <a:xfrm>
            <a:off x="188913" y="8667750"/>
            <a:ext cx="2159000" cy="0"/>
          </a:xfrm>
          <a:prstGeom prst="line">
            <a:avLst/>
          </a:prstGeom>
          <a:noFill/>
          <a:ln w="9525">
            <a:solidFill>
              <a:schemeClr val="tx1"/>
            </a:solidFill>
            <a:round/>
            <a:headEnd/>
            <a:tailEnd/>
          </a:ln>
        </p:spPr>
        <p:txBody>
          <a:bodyPr/>
          <a:lstStyle/>
          <a:p>
            <a:endParaRPr lang="en-GB"/>
          </a:p>
        </p:txBody>
      </p:sp>
      <p:sp>
        <p:nvSpPr>
          <p:cNvPr id="43019" name="Rectangle 22"/>
          <p:cNvSpPr>
            <a:spLocks noChangeArrowheads="1"/>
          </p:cNvSpPr>
          <p:nvPr/>
        </p:nvSpPr>
        <p:spPr bwMode="auto">
          <a:xfrm>
            <a:off x="3236913" y="8583613"/>
            <a:ext cx="431800" cy="7302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3020" name="Rectangle 24"/>
          <p:cNvSpPr>
            <a:spLocks noChangeArrowheads="1"/>
          </p:cNvSpPr>
          <p:nvPr/>
        </p:nvSpPr>
        <p:spPr bwMode="auto">
          <a:xfrm>
            <a:off x="4102100" y="8583613"/>
            <a:ext cx="431800" cy="7302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3021" name="Rectangle 25"/>
          <p:cNvSpPr>
            <a:spLocks noChangeArrowheads="1"/>
          </p:cNvSpPr>
          <p:nvPr/>
        </p:nvSpPr>
        <p:spPr bwMode="auto">
          <a:xfrm>
            <a:off x="4533900" y="8583613"/>
            <a:ext cx="431800" cy="7302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3022" name="Rectangle 26"/>
          <p:cNvSpPr>
            <a:spLocks noChangeArrowheads="1"/>
          </p:cNvSpPr>
          <p:nvPr/>
        </p:nvSpPr>
        <p:spPr bwMode="auto">
          <a:xfrm>
            <a:off x="331788" y="8594725"/>
            <a:ext cx="431800" cy="7302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3023" name="Rectangle 27"/>
          <p:cNvSpPr>
            <a:spLocks noChangeArrowheads="1"/>
          </p:cNvSpPr>
          <p:nvPr/>
        </p:nvSpPr>
        <p:spPr bwMode="auto">
          <a:xfrm>
            <a:off x="763588" y="8594725"/>
            <a:ext cx="431800" cy="7302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3024" name="Rectangle 28"/>
          <p:cNvSpPr>
            <a:spLocks noChangeArrowheads="1"/>
          </p:cNvSpPr>
          <p:nvPr/>
        </p:nvSpPr>
        <p:spPr bwMode="auto">
          <a:xfrm>
            <a:off x="1196975" y="8594725"/>
            <a:ext cx="431800" cy="7302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3025" name="Rectangle 32"/>
          <p:cNvSpPr>
            <a:spLocks noChangeArrowheads="1"/>
          </p:cNvSpPr>
          <p:nvPr/>
        </p:nvSpPr>
        <p:spPr bwMode="auto">
          <a:xfrm>
            <a:off x="2959100" y="5297488"/>
            <a:ext cx="2114550" cy="368300"/>
          </a:xfrm>
          <a:prstGeom prst="rect">
            <a:avLst/>
          </a:prstGeom>
          <a:noFill/>
          <a:ln w="9525">
            <a:noFill/>
            <a:miter lim="800000"/>
            <a:headEnd/>
            <a:tailEnd/>
          </a:ln>
        </p:spPr>
        <p:txBody>
          <a:bodyPr wrap="none">
            <a:spAutoFit/>
          </a:bodyPr>
          <a:lstStyle/>
          <a:p>
            <a:r>
              <a:rPr lang="en-GB">
                <a:solidFill>
                  <a:srgbClr val="336699"/>
                </a:solidFill>
                <a:latin typeface="Courier New" pitchFamily="49" charset="0"/>
              </a:rPr>
              <a:t>TGCATT</a:t>
            </a:r>
            <a:r>
              <a:rPr lang="en-GB">
                <a:solidFill>
                  <a:srgbClr val="FF0000"/>
                </a:solidFill>
                <a:latin typeface="Courier New" pitchFamily="49" charset="0"/>
              </a:rPr>
              <a:t>C</a:t>
            </a:r>
            <a:r>
              <a:rPr lang="en-GB">
                <a:solidFill>
                  <a:srgbClr val="336699"/>
                </a:solidFill>
                <a:latin typeface="Courier New" pitchFamily="49" charset="0"/>
              </a:rPr>
              <a:t>CGTAGGC</a:t>
            </a:r>
            <a:endParaRPr lang="en-US">
              <a:solidFill>
                <a:srgbClr val="336699"/>
              </a:solidFill>
              <a:latin typeface="Courier New" pitchFamily="49" charset="0"/>
            </a:endParaRPr>
          </a:p>
        </p:txBody>
      </p:sp>
      <p:sp>
        <p:nvSpPr>
          <p:cNvPr id="43026" name="Rectangle 33"/>
          <p:cNvSpPr>
            <a:spLocks noChangeArrowheads="1"/>
          </p:cNvSpPr>
          <p:nvPr/>
        </p:nvSpPr>
        <p:spPr bwMode="auto">
          <a:xfrm>
            <a:off x="3668713" y="8577263"/>
            <a:ext cx="431800" cy="73025"/>
          </a:xfrm>
          <a:prstGeom prst="rect">
            <a:avLst/>
          </a:prstGeom>
          <a:solidFill>
            <a:srgbClr val="FF3300"/>
          </a:solidFill>
          <a:ln w="9525">
            <a:solidFill>
              <a:schemeClr val="tx1"/>
            </a:solidFill>
            <a:miter lim="800000"/>
            <a:headEnd/>
            <a:tailEnd/>
          </a:ln>
        </p:spPr>
        <p:txBody>
          <a:bodyPr wrap="none" anchor="ctr"/>
          <a:lstStyle/>
          <a:p>
            <a:endParaRPr lang="en-US"/>
          </a:p>
        </p:txBody>
      </p:sp>
      <p:sp>
        <p:nvSpPr>
          <p:cNvPr id="43027" name="Text Box 4"/>
          <p:cNvSpPr txBox="1">
            <a:spLocks noChangeArrowheads="1"/>
          </p:cNvSpPr>
          <p:nvPr/>
        </p:nvSpPr>
        <p:spPr bwMode="auto">
          <a:xfrm>
            <a:off x="2959100" y="6826250"/>
            <a:ext cx="2528888" cy="368300"/>
          </a:xfrm>
          <a:prstGeom prst="rect">
            <a:avLst/>
          </a:prstGeom>
          <a:noFill/>
          <a:ln w="9525">
            <a:noFill/>
            <a:miter lim="800000"/>
            <a:headEnd/>
            <a:tailEnd/>
          </a:ln>
        </p:spPr>
        <p:txBody>
          <a:bodyPr wrap="none">
            <a:spAutoFit/>
          </a:bodyPr>
          <a:lstStyle/>
          <a:p>
            <a:r>
              <a:rPr lang="en-GB" dirty="0">
                <a:solidFill>
                  <a:srgbClr val="336699"/>
                </a:solidFill>
                <a:latin typeface="Courier New" pitchFamily="49" charset="0"/>
              </a:rPr>
              <a:t>TGCATT</a:t>
            </a:r>
            <a:r>
              <a:rPr lang="en-GB" dirty="0">
                <a:solidFill>
                  <a:srgbClr val="FF0000"/>
                </a:solidFill>
                <a:latin typeface="Courier New" pitchFamily="49" charset="0"/>
              </a:rPr>
              <a:t>GCG</a:t>
            </a:r>
            <a:r>
              <a:rPr lang="en-GB" dirty="0">
                <a:solidFill>
                  <a:srgbClr val="336699"/>
                </a:solidFill>
                <a:latin typeface="Courier New" pitchFamily="49" charset="0"/>
              </a:rPr>
              <a:t>GCGTAGGC</a:t>
            </a:r>
          </a:p>
        </p:txBody>
      </p:sp>
      <p:sp>
        <p:nvSpPr>
          <p:cNvPr id="43028" name="Rectangle 35"/>
          <p:cNvSpPr>
            <a:spLocks noChangeArrowheads="1"/>
          </p:cNvSpPr>
          <p:nvPr/>
        </p:nvSpPr>
        <p:spPr bwMode="auto">
          <a:xfrm>
            <a:off x="2959100" y="7821613"/>
            <a:ext cx="2527300" cy="369887"/>
          </a:xfrm>
          <a:prstGeom prst="rect">
            <a:avLst/>
          </a:prstGeom>
          <a:noFill/>
          <a:ln w="9525">
            <a:noFill/>
            <a:miter lim="800000"/>
            <a:headEnd/>
            <a:tailEnd/>
          </a:ln>
        </p:spPr>
        <p:txBody>
          <a:bodyPr wrap="none">
            <a:spAutoFit/>
          </a:bodyPr>
          <a:lstStyle/>
          <a:p>
            <a:r>
              <a:rPr lang="en-GB">
                <a:solidFill>
                  <a:srgbClr val="336699"/>
                </a:solidFill>
                <a:latin typeface="Courier New" pitchFamily="49" charset="0"/>
              </a:rPr>
              <a:t>TGC</a:t>
            </a:r>
            <a:r>
              <a:rPr lang="en-GB">
                <a:solidFill>
                  <a:srgbClr val="333399"/>
                </a:solidFill>
                <a:latin typeface="Courier New" pitchFamily="49" charset="0"/>
              </a:rPr>
              <a:t>T</a:t>
            </a:r>
            <a:r>
              <a:rPr lang="en-GB">
                <a:solidFill>
                  <a:srgbClr val="0033CC"/>
                </a:solidFill>
                <a:latin typeface="Courier New" pitchFamily="49" charset="0"/>
              </a:rPr>
              <a:t>C</a:t>
            </a:r>
            <a:r>
              <a:rPr lang="en-GB">
                <a:solidFill>
                  <a:srgbClr val="00CCFF"/>
                </a:solidFill>
                <a:latin typeface="Courier New" pitchFamily="49" charset="0"/>
              </a:rPr>
              <a:t>A</a:t>
            </a:r>
            <a:r>
              <a:rPr lang="en-GB">
                <a:solidFill>
                  <a:srgbClr val="333399"/>
                </a:solidFill>
                <a:latin typeface="Courier New" pitchFamily="49" charset="0"/>
              </a:rPr>
              <a:t>T</a:t>
            </a:r>
            <a:r>
              <a:rPr lang="en-GB">
                <a:solidFill>
                  <a:srgbClr val="0033CC"/>
                </a:solidFill>
                <a:latin typeface="Courier New" pitchFamily="49" charset="0"/>
              </a:rPr>
              <a:t>C</a:t>
            </a:r>
            <a:r>
              <a:rPr lang="en-GB">
                <a:solidFill>
                  <a:srgbClr val="00CCFF"/>
                </a:solidFill>
                <a:latin typeface="Courier New" pitchFamily="49" charset="0"/>
              </a:rPr>
              <a:t>A</a:t>
            </a:r>
            <a:r>
              <a:rPr lang="en-GB">
                <a:solidFill>
                  <a:srgbClr val="336699"/>
                </a:solidFill>
                <a:latin typeface="Courier New" pitchFamily="49" charset="0"/>
              </a:rPr>
              <a:t>------GC</a:t>
            </a:r>
            <a:endParaRPr lang="en-US">
              <a:solidFill>
                <a:srgbClr val="336699"/>
              </a:solidFill>
              <a:latin typeface="Courier New" pitchFamily="49" charset="0"/>
            </a:endParaRPr>
          </a:p>
        </p:txBody>
      </p:sp>
      <p:cxnSp>
        <p:nvCxnSpPr>
          <p:cNvPr id="38" name="Straight Arrow Connector 37"/>
          <p:cNvCxnSpPr>
            <a:stCxn id="43014" idx="3"/>
          </p:cNvCxnSpPr>
          <p:nvPr/>
        </p:nvCxnSpPr>
        <p:spPr>
          <a:xfrm flipV="1">
            <a:off x="2168525" y="5516563"/>
            <a:ext cx="790575" cy="544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43014" idx="3"/>
            <a:endCxn id="43015" idx="1"/>
          </p:cNvCxnSpPr>
          <p:nvPr/>
        </p:nvCxnSpPr>
        <p:spPr>
          <a:xfrm>
            <a:off x="2168525" y="6061075"/>
            <a:ext cx="790575" cy="1539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3014" idx="3"/>
          </p:cNvCxnSpPr>
          <p:nvPr/>
        </p:nvCxnSpPr>
        <p:spPr>
          <a:xfrm>
            <a:off x="2168525" y="6061075"/>
            <a:ext cx="790575" cy="941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032" name="TextBox 44"/>
          <p:cNvSpPr txBox="1">
            <a:spLocks noChangeArrowheads="1"/>
          </p:cNvSpPr>
          <p:nvPr/>
        </p:nvSpPr>
        <p:spPr bwMode="auto">
          <a:xfrm>
            <a:off x="3308350" y="5562600"/>
            <a:ext cx="1495425" cy="338138"/>
          </a:xfrm>
          <a:prstGeom prst="rect">
            <a:avLst/>
          </a:prstGeom>
          <a:noFill/>
          <a:ln w="9525">
            <a:noFill/>
            <a:miter lim="800000"/>
            <a:headEnd/>
            <a:tailEnd/>
          </a:ln>
        </p:spPr>
        <p:txBody>
          <a:bodyPr wrap="none">
            <a:spAutoFit/>
          </a:bodyPr>
          <a:lstStyle/>
          <a:p>
            <a:r>
              <a:rPr lang="en-GB" sz="1600"/>
              <a:t>Point mutation</a:t>
            </a:r>
          </a:p>
        </p:txBody>
      </p:sp>
      <p:sp>
        <p:nvSpPr>
          <p:cNvPr id="43033" name="TextBox 45"/>
          <p:cNvSpPr txBox="1">
            <a:spLocks noChangeArrowheads="1"/>
          </p:cNvSpPr>
          <p:nvPr/>
        </p:nvSpPr>
        <p:spPr bwMode="auto">
          <a:xfrm>
            <a:off x="3633788" y="4927600"/>
            <a:ext cx="774700" cy="369888"/>
          </a:xfrm>
          <a:prstGeom prst="rect">
            <a:avLst/>
          </a:prstGeom>
          <a:noFill/>
          <a:ln w="9525">
            <a:noFill/>
            <a:miter lim="800000"/>
            <a:headEnd/>
            <a:tailEnd/>
          </a:ln>
        </p:spPr>
        <p:txBody>
          <a:bodyPr wrap="none">
            <a:spAutoFit/>
          </a:bodyPr>
          <a:lstStyle/>
          <a:p>
            <a:r>
              <a:rPr lang="en-GB"/>
              <a:t>Event</a:t>
            </a:r>
          </a:p>
        </p:txBody>
      </p:sp>
      <p:sp>
        <p:nvSpPr>
          <p:cNvPr id="43034" name="TextBox 46"/>
          <p:cNvSpPr txBox="1">
            <a:spLocks noChangeArrowheads="1"/>
          </p:cNvSpPr>
          <p:nvPr/>
        </p:nvSpPr>
        <p:spPr bwMode="auto">
          <a:xfrm>
            <a:off x="5526088" y="4662488"/>
            <a:ext cx="1236662" cy="646112"/>
          </a:xfrm>
          <a:prstGeom prst="rect">
            <a:avLst/>
          </a:prstGeom>
          <a:noFill/>
          <a:ln w="9525">
            <a:noFill/>
            <a:miter lim="800000"/>
            <a:headEnd/>
            <a:tailEnd/>
          </a:ln>
        </p:spPr>
        <p:txBody>
          <a:bodyPr wrap="none">
            <a:spAutoFit/>
          </a:bodyPr>
          <a:lstStyle/>
          <a:p>
            <a:r>
              <a:rPr lang="en-GB"/>
              <a:t>Per gen. </a:t>
            </a:r>
          </a:p>
          <a:p>
            <a:r>
              <a:rPr lang="en-GB"/>
              <a:t>probability</a:t>
            </a:r>
          </a:p>
        </p:txBody>
      </p:sp>
      <p:cxnSp>
        <p:nvCxnSpPr>
          <p:cNvPr id="48" name="Straight Arrow Connector 47"/>
          <p:cNvCxnSpPr>
            <a:endCxn id="43028" idx="1"/>
          </p:cNvCxnSpPr>
          <p:nvPr/>
        </p:nvCxnSpPr>
        <p:spPr>
          <a:xfrm>
            <a:off x="2528888" y="8005763"/>
            <a:ext cx="43021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036" name="TextBox 53"/>
          <p:cNvSpPr txBox="1">
            <a:spLocks noChangeArrowheads="1"/>
          </p:cNvSpPr>
          <p:nvPr/>
        </p:nvSpPr>
        <p:spPr bwMode="auto">
          <a:xfrm>
            <a:off x="3308350" y="6303963"/>
            <a:ext cx="933450" cy="338137"/>
          </a:xfrm>
          <a:prstGeom prst="rect">
            <a:avLst/>
          </a:prstGeom>
          <a:noFill/>
          <a:ln w="9525">
            <a:noFill/>
            <a:miter lim="800000"/>
            <a:headEnd/>
            <a:tailEnd/>
          </a:ln>
        </p:spPr>
        <p:txBody>
          <a:bodyPr wrap="none">
            <a:spAutoFit/>
          </a:bodyPr>
          <a:lstStyle/>
          <a:p>
            <a:r>
              <a:rPr lang="en-GB" sz="1600"/>
              <a:t>Deletion</a:t>
            </a:r>
          </a:p>
        </p:txBody>
      </p:sp>
      <p:sp>
        <p:nvSpPr>
          <p:cNvPr id="43037" name="TextBox 54"/>
          <p:cNvSpPr txBox="1">
            <a:spLocks noChangeArrowheads="1"/>
          </p:cNvSpPr>
          <p:nvPr/>
        </p:nvSpPr>
        <p:spPr bwMode="auto">
          <a:xfrm>
            <a:off x="3328988" y="7069138"/>
            <a:ext cx="1195387" cy="338137"/>
          </a:xfrm>
          <a:prstGeom prst="rect">
            <a:avLst/>
          </a:prstGeom>
          <a:noFill/>
          <a:ln w="9525">
            <a:noFill/>
            <a:miter lim="800000"/>
            <a:headEnd/>
            <a:tailEnd/>
          </a:ln>
        </p:spPr>
        <p:txBody>
          <a:bodyPr wrap="none">
            <a:spAutoFit/>
          </a:bodyPr>
          <a:lstStyle/>
          <a:p>
            <a:r>
              <a:rPr lang="en-GB" sz="1600"/>
              <a:t>Duplication</a:t>
            </a:r>
          </a:p>
        </p:txBody>
      </p:sp>
      <p:sp>
        <p:nvSpPr>
          <p:cNvPr id="43038" name="TextBox 55"/>
          <p:cNvSpPr txBox="1">
            <a:spLocks noChangeArrowheads="1"/>
          </p:cNvSpPr>
          <p:nvPr/>
        </p:nvSpPr>
        <p:spPr bwMode="auto">
          <a:xfrm>
            <a:off x="3317875" y="8058150"/>
            <a:ext cx="2386013" cy="339725"/>
          </a:xfrm>
          <a:prstGeom prst="rect">
            <a:avLst/>
          </a:prstGeom>
          <a:noFill/>
          <a:ln w="9525">
            <a:noFill/>
            <a:miter lim="800000"/>
            <a:headEnd/>
            <a:tailEnd/>
          </a:ln>
        </p:spPr>
        <p:txBody>
          <a:bodyPr wrap="none">
            <a:spAutoFit/>
          </a:bodyPr>
          <a:lstStyle/>
          <a:p>
            <a:r>
              <a:rPr lang="en-GB" sz="1600" dirty="0"/>
              <a:t>Tandem repeat variation</a:t>
            </a:r>
          </a:p>
        </p:txBody>
      </p:sp>
      <p:sp>
        <p:nvSpPr>
          <p:cNvPr id="43039" name="TextBox 56"/>
          <p:cNvSpPr txBox="1">
            <a:spLocks noChangeArrowheads="1"/>
          </p:cNvSpPr>
          <p:nvPr/>
        </p:nvSpPr>
        <p:spPr bwMode="auto">
          <a:xfrm>
            <a:off x="3317875" y="8667750"/>
            <a:ext cx="2417763" cy="338138"/>
          </a:xfrm>
          <a:prstGeom prst="rect">
            <a:avLst/>
          </a:prstGeom>
          <a:noFill/>
          <a:ln w="9525">
            <a:noFill/>
            <a:miter lim="800000"/>
            <a:headEnd/>
            <a:tailEnd/>
          </a:ln>
        </p:spPr>
        <p:txBody>
          <a:bodyPr wrap="none">
            <a:spAutoFit/>
          </a:bodyPr>
          <a:lstStyle/>
          <a:p>
            <a:r>
              <a:rPr lang="en-GB" sz="1600" dirty="0"/>
              <a:t>Selfish element insertion</a:t>
            </a:r>
          </a:p>
        </p:txBody>
      </p:sp>
      <p:cxnSp>
        <p:nvCxnSpPr>
          <p:cNvPr id="63" name="Straight Arrow Connector 62"/>
          <p:cNvCxnSpPr/>
          <p:nvPr/>
        </p:nvCxnSpPr>
        <p:spPr>
          <a:xfrm>
            <a:off x="2528888" y="8621713"/>
            <a:ext cx="430212"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041" name="TextBox 67"/>
          <p:cNvSpPr txBox="1">
            <a:spLocks noChangeArrowheads="1"/>
          </p:cNvSpPr>
          <p:nvPr/>
        </p:nvSpPr>
        <p:spPr bwMode="auto">
          <a:xfrm>
            <a:off x="5634038" y="5427663"/>
            <a:ext cx="938077" cy="584775"/>
          </a:xfrm>
          <a:prstGeom prst="rect">
            <a:avLst/>
          </a:prstGeom>
          <a:noFill/>
          <a:ln w="9525">
            <a:noFill/>
            <a:miter lim="800000"/>
            <a:headEnd/>
            <a:tailEnd/>
          </a:ln>
        </p:spPr>
        <p:txBody>
          <a:bodyPr wrap="none">
            <a:spAutoFit/>
          </a:bodyPr>
          <a:lstStyle/>
          <a:p>
            <a:r>
              <a:rPr lang="en-GB" sz="1600" dirty="0" smtClean="0"/>
              <a:t>~1.25-</a:t>
            </a:r>
          </a:p>
          <a:p>
            <a:r>
              <a:rPr lang="en-GB" sz="1600" dirty="0" smtClean="0"/>
              <a:t>2.5×10</a:t>
            </a:r>
            <a:r>
              <a:rPr lang="en-GB" sz="1600" baseline="30000" dirty="0" smtClean="0"/>
              <a:t>-8</a:t>
            </a:r>
            <a:endParaRPr lang="en-GB" sz="1600" dirty="0"/>
          </a:p>
        </p:txBody>
      </p:sp>
      <p:sp>
        <p:nvSpPr>
          <p:cNvPr id="43042" name="TextBox 68"/>
          <p:cNvSpPr txBox="1">
            <a:spLocks noChangeArrowheads="1"/>
          </p:cNvSpPr>
          <p:nvPr/>
        </p:nvSpPr>
        <p:spPr bwMode="auto">
          <a:xfrm>
            <a:off x="5634038" y="6134100"/>
            <a:ext cx="652462" cy="338138"/>
          </a:xfrm>
          <a:prstGeom prst="rect">
            <a:avLst/>
          </a:prstGeom>
          <a:noFill/>
          <a:ln w="9525">
            <a:noFill/>
            <a:miter lim="800000"/>
            <a:headEnd/>
            <a:tailEnd/>
          </a:ln>
        </p:spPr>
        <p:txBody>
          <a:bodyPr wrap="none">
            <a:spAutoFit/>
          </a:bodyPr>
          <a:lstStyle/>
          <a:p>
            <a:r>
              <a:rPr lang="en-GB" sz="1600" dirty="0"/>
              <a:t>&lt;10</a:t>
            </a:r>
            <a:r>
              <a:rPr lang="en-GB" sz="1600" baseline="30000" dirty="0"/>
              <a:t>-8</a:t>
            </a:r>
            <a:endParaRPr lang="en-GB" sz="1600" dirty="0"/>
          </a:p>
        </p:txBody>
      </p:sp>
      <p:sp>
        <p:nvSpPr>
          <p:cNvPr id="43043" name="TextBox 69"/>
          <p:cNvSpPr txBox="1">
            <a:spLocks noChangeArrowheads="1"/>
          </p:cNvSpPr>
          <p:nvPr/>
        </p:nvSpPr>
        <p:spPr bwMode="auto">
          <a:xfrm>
            <a:off x="5634038" y="6958013"/>
            <a:ext cx="652462" cy="338137"/>
          </a:xfrm>
          <a:prstGeom prst="rect">
            <a:avLst/>
          </a:prstGeom>
          <a:noFill/>
          <a:ln w="9525">
            <a:noFill/>
            <a:miter lim="800000"/>
            <a:headEnd/>
            <a:tailEnd/>
          </a:ln>
        </p:spPr>
        <p:txBody>
          <a:bodyPr wrap="none">
            <a:spAutoFit/>
          </a:bodyPr>
          <a:lstStyle/>
          <a:p>
            <a:r>
              <a:rPr lang="en-GB" sz="1600"/>
              <a:t>&lt;10</a:t>
            </a:r>
            <a:r>
              <a:rPr lang="en-GB" sz="1600" baseline="30000"/>
              <a:t>-8</a:t>
            </a:r>
            <a:endParaRPr lang="en-GB" sz="1600"/>
          </a:p>
        </p:txBody>
      </p:sp>
      <p:sp>
        <p:nvSpPr>
          <p:cNvPr id="43044" name="TextBox 70"/>
          <p:cNvSpPr txBox="1">
            <a:spLocks noChangeArrowheads="1"/>
          </p:cNvSpPr>
          <p:nvPr/>
        </p:nvSpPr>
        <p:spPr bwMode="auto">
          <a:xfrm>
            <a:off x="5708650" y="7889875"/>
            <a:ext cx="600075" cy="338138"/>
          </a:xfrm>
          <a:prstGeom prst="rect">
            <a:avLst/>
          </a:prstGeom>
          <a:noFill/>
          <a:ln w="9525">
            <a:noFill/>
            <a:miter lim="800000"/>
            <a:headEnd/>
            <a:tailEnd/>
          </a:ln>
        </p:spPr>
        <p:txBody>
          <a:bodyPr wrap="none">
            <a:spAutoFit/>
          </a:bodyPr>
          <a:lstStyle/>
          <a:p>
            <a:r>
              <a:rPr lang="en-GB" sz="1600" dirty="0"/>
              <a:t>≤5%</a:t>
            </a:r>
          </a:p>
        </p:txBody>
      </p:sp>
      <p:sp>
        <p:nvSpPr>
          <p:cNvPr id="43045" name="TextBox 71"/>
          <p:cNvSpPr txBox="1">
            <a:spLocks noChangeArrowheads="1"/>
          </p:cNvSpPr>
          <p:nvPr/>
        </p:nvSpPr>
        <p:spPr bwMode="auto">
          <a:xfrm>
            <a:off x="5830888" y="8442325"/>
            <a:ext cx="298450" cy="338138"/>
          </a:xfrm>
          <a:prstGeom prst="rect">
            <a:avLst/>
          </a:prstGeom>
          <a:noFill/>
          <a:ln w="9525">
            <a:noFill/>
            <a:miter lim="800000"/>
            <a:headEnd/>
            <a:tailEnd/>
          </a:ln>
        </p:spPr>
        <p:txBody>
          <a:bodyPr wrap="none">
            <a:spAutoFit/>
          </a:bodyPr>
          <a:lstStyle/>
          <a:p>
            <a:r>
              <a:rPr lang="en-GB" sz="1600"/>
              <a:t>?</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itle 1"/>
          <p:cNvSpPr>
            <a:spLocks noGrp="1"/>
          </p:cNvSpPr>
          <p:nvPr>
            <p:ph type="title"/>
          </p:nvPr>
        </p:nvSpPr>
        <p:spPr>
          <a:xfrm>
            <a:off x="0" y="-388541"/>
            <a:ext cx="6858000" cy="1524000"/>
          </a:xfrm>
        </p:spPr>
        <p:txBody>
          <a:bodyPr/>
          <a:lstStyle/>
          <a:p>
            <a:r>
              <a:rPr lang="en-GB" dirty="0" smtClean="0"/>
              <a:t>A human “genealogical tree”</a:t>
            </a:r>
          </a:p>
        </p:txBody>
      </p:sp>
      <p:sp>
        <p:nvSpPr>
          <p:cNvPr id="7" name="TextBox 6"/>
          <p:cNvSpPr txBox="1"/>
          <p:nvPr/>
        </p:nvSpPr>
        <p:spPr>
          <a:xfrm>
            <a:off x="4265613" y="1908175"/>
            <a:ext cx="2592387" cy="984250"/>
          </a:xfrm>
          <a:prstGeom prst="rect">
            <a:avLst/>
          </a:prstGeom>
          <a:noFill/>
        </p:spPr>
        <p:txBody>
          <a:bodyPr>
            <a:spAutoFit/>
          </a:bodyPr>
          <a:lstStyle/>
          <a:p>
            <a:pPr>
              <a:defRPr/>
            </a:pPr>
            <a:r>
              <a:rPr lang="en-GB" dirty="0">
                <a:latin typeface="+mj-lt"/>
              </a:rPr>
              <a:t>Hammer et al.</a:t>
            </a:r>
          </a:p>
          <a:p>
            <a:pPr>
              <a:defRPr/>
            </a:pPr>
            <a:r>
              <a:rPr lang="en-GB" dirty="0">
                <a:latin typeface="+mj-lt"/>
              </a:rPr>
              <a:t>(</a:t>
            </a:r>
            <a:r>
              <a:rPr lang="en-GB" i="1" dirty="0">
                <a:latin typeface="+mj-lt"/>
              </a:rPr>
              <a:t>PNAS, </a:t>
            </a:r>
            <a:r>
              <a:rPr lang="en-GB" dirty="0">
                <a:latin typeface="+mj-lt"/>
              </a:rPr>
              <a:t>2000)</a:t>
            </a:r>
          </a:p>
          <a:p>
            <a:pPr>
              <a:defRPr/>
            </a:pPr>
            <a:r>
              <a:rPr lang="en-GB" sz="1100" dirty="0">
                <a:latin typeface="+mj-lt"/>
              </a:rPr>
              <a:t>http://www.pnas.org/content/97/12/6769/F1.expansion.html</a:t>
            </a:r>
          </a:p>
        </p:txBody>
      </p:sp>
      <p:pic>
        <p:nvPicPr>
          <p:cNvPr id="250882" name="Picture 2" descr="Fig. 4"/>
          <p:cNvPicPr>
            <a:picLocks noChangeAspect="1" noChangeArrowheads="1"/>
          </p:cNvPicPr>
          <p:nvPr/>
        </p:nvPicPr>
        <p:blipFill rotWithShape="1">
          <a:blip r:embed="rId2">
            <a:extLst>
              <a:ext uri="{28A0092B-C50C-407E-A947-70E740481C1C}">
                <a14:useLocalDpi xmlns:a14="http://schemas.microsoft.com/office/drawing/2010/main" val="0"/>
              </a:ext>
            </a:extLst>
          </a:blip>
          <a:srcRect l="-2007" t="33093" r="65892" b="34213"/>
          <a:stretch/>
        </p:blipFill>
        <p:spPr bwMode="auto">
          <a:xfrm>
            <a:off x="-114607" y="791580"/>
            <a:ext cx="6934764" cy="3522610"/>
          </a:xfrm>
          <a:prstGeom prst="rect">
            <a:avLst/>
          </a:prstGeom>
          <a:noFill/>
          <a:extLst>
            <a:ext uri="{909E8E84-426E-40DD-AFC4-6F175D3DCCD1}">
              <a14:hiddenFill xmlns:a14="http://schemas.microsoft.com/office/drawing/2010/main">
                <a:solidFill>
                  <a:srgbClr val="FFFFFF"/>
                </a:solidFill>
              </a14:hiddenFill>
            </a:ext>
          </a:extLst>
        </p:spPr>
      </p:pic>
      <p:sp useBgFill="1">
        <p:nvSpPr>
          <p:cNvPr id="6" name="TextBox 5"/>
          <p:cNvSpPr txBox="1"/>
          <p:nvPr/>
        </p:nvSpPr>
        <p:spPr>
          <a:xfrm>
            <a:off x="135204" y="4121950"/>
            <a:ext cx="6700818" cy="4801314"/>
          </a:xfrm>
          <a:prstGeom prst="rect">
            <a:avLst/>
          </a:prstGeom>
        </p:spPr>
        <p:txBody>
          <a:bodyPr wrap="square">
            <a:spAutoFit/>
          </a:bodyPr>
          <a:lstStyle/>
          <a:p>
            <a:pPr>
              <a:buFont typeface="Arial" pitchFamily="34" charset="0"/>
              <a:buChar char="•"/>
              <a:defRPr/>
            </a:pPr>
            <a:r>
              <a:rPr lang="en-GB" dirty="0"/>
              <a:t> </a:t>
            </a:r>
            <a:r>
              <a:rPr lang="en-GB" dirty="0">
                <a:latin typeface="+mn-lt"/>
              </a:rPr>
              <a:t>The axis is time in </a:t>
            </a:r>
            <a:r>
              <a:rPr lang="en-GB" dirty="0" smtClean="0">
                <a:latin typeface="+mn-lt"/>
              </a:rPr>
              <a:t>years</a:t>
            </a:r>
            <a:r>
              <a:rPr lang="en-GB" dirty="0">
                <a:latin typeface="+mn-lt"/>
              </a:rPr>
              <a:t>, for a sample of </a:t>
            </a:r>
            <a:r>
              <a:rPr lang="en-GB" dirty="0" smtClean="0">
                <a:latin typeface="+mn-lt"/>
              </a:rPr>
              <a:t>197 humans from the UK (GBR) and Nigeria (YRI).  </a:t>
            </a:r>
            <a:r>
              <a:rPr lang="en-GB" dirty="0">
                <a:latin typeface="+mn-lt"/>
              </a:rPr>
              <a:t>Tree built using DNA </a:t>
            </a:r>
            <a:r>
              <a:rPr lang="en-GB" dirty="0" smtClean="0">
                <a:latin typeface="+mn-lt"/>
              </a:rPr>
              <a:t>sequences, and is one of &gt;50,000 made across the genome, for thousands of people.</a:t>
            </a:r>
          </a:p>
          <a:p>
            <a:pPr>
              <a:buFont typeface="Arial" pitchFamily="34" charset="0"/>
              <a:buChar char="•"/>
              <a:defRPr/>
            </a:pPr>
            <a:endParaRPr lang="en-GB" dirty="0">
              <a:latin typeface="+mn-lt"/>
            </a:endParaRPr>
          </a:p>
          <a:p>
            <a:pPr>
              <a:buFont typeface="Arial" pitchFamily="34" charset="0"/>
              <a:buChar char="•"/>
              <a:defRPr/>
            </a:pPr>
            <a:r>
              <a:rPr lang="en-GB" dirty="0">
                <a:latin typeface="+mn-lt"/>
              </a:rPr>
              <a:t> Black </a:t>
            </a:r>
            <a:r>
              <a:rPr lang="en-GB" dirty="0" smtClean="0">
                <a:latin typeface="+mn-lt"/>
              </a:rPr>
              <a:t>squares/circles </a:t>
            </a:r>
            <a:r>
              <a:rPr lang="en-GB" dirty="0">
                <a:latin typeface="+mn-lt"/>
              </a:rPr>
              <a:t>represent mutations seen in those samples </a:t>
            </a:r>
            <a:endParaRPr lang="en-GB" dirty="0" smtClean="0">
              <a:latin typeface="+mn-lt"/>
            </a:endParaRPr>
          </a:p>
          <a:p>
            <a:pPr>
              <a:buFont typeface="Arial" pitchFamily="34" charset="0"/>
              <a:buChar char="•"/>
              <a:defRPr/>
            </a:pPr>
            <a:r>
              <a:rPr lang="en-GB" dirty="0">
                <a:latin typeface="+mn-lt"/>
              </a:rPr>
              <a:t> </a:t>
            </a:r>
            <a:r>
              <a:rPr lang="en-GB" dirty="0" smtClean="0">
                <a:latin typeface="+mn-lt"/>
              </a:rPr>
              <a:t>Red lineage matches DNA from the ancient Neanderthal, and is carried only by present-day GBR individuals</a:t>
            </a:r>
          </a:p>
          <a:p>
            <a:pPr>
              <a:buFont typeface="Arial" pitchFamily="34" charset="0"/>
              <a:buChar char="•"/>
              <a:defRPr/>
            </a:pPr>
            <a:endParaRPr lang="en-GB" dirty="0">
              <a:latin typeface="+mn-lt"/>
            </a:endParaRPr>
          </a:p>
          <a:p>
            <a:pPr>
              <a:buFont typeface="Arial" pitchFamily="34" charset="0"/>
              <a:buChar char="•"/>
              <a:defRPr/>
            </a:pPr>
            <a:r>
              <a:rPr lang="en-GB" dirty="0">
                <a:latin typeface="+mn-lt"/>
              </a:rPr>
              <a:t> Shared characteristics come </a:t>
            </a:r>
            <a:r>
              <a:rPr lang="en-GB" dirty="0" smtClean="0">
                <a:latin typeface="+mn-lt"/>
              </a:rPr>
              <a:t>from shared mutations, and ancestors, often in </a:t>
            </a:r>
            <a:r>
              <a:rPr lang="en-GB" dirty="0">
                <a:latin typeface="+mn-lt"/>
              </a:rPr>
              <a:t>the </a:t>
            </a:r>
            <a:r>
              <a:rPr lang="en-GB" i="1" dirty="0">
                <a:latin typeface="+mn-lt"/>
              </a:rPr>
              <a:t>distant</a:t>
            </a:r>
            <a:r>
              <a:rPr lang="en-GB" dirty="0">
                <a:latin typeface="+mn-lt"/>
              </a:rPr>
              <a:t> past</a:t>
            </a:r>
          </a:p>
          <a:p>
            <a:pPr>
              <a:buFont typeface="Arial" pitchFamily="34" charset="0"/>
              <a:buChar char="•"/>
              <a:defRPr/>
            </a:pPr>
            <a:r>
              <a:rPr lang="en-GB" dirty="0">
                <a:latin typeface="+mn-lt"/>
              </a:rPr>
              <a:t> This tree and the times on it were inferred based on </a:t>
            </a:r>
            <a:r>
              <a:rPr lang="en-GB" dirty="0" smtClean="0">
                <a:latin typeface="+mn-lt"/>
              </a:rPr>
              <a:t>(an approximation to) the </a:t>
            </a:r>
            <a:r>
              <a:rPr lang="en-GB" i="1" dirty="0">
                <a:latin typeface="+mn-lt"/>
              </a:rPr>
              <a:t>coalescent </a:t>
            </a:r>
            <a:r>
              <a:rPr lang="en-GB" dirty="0">
                <a:latin typeface="+mn-lt"/>
              </a:rPr>
              <a:t>model</a:t>
            </a:r>
          </a:p>
          <a:p>
            <a:pPr>
              <a:buFont typeface="Arial" pitchFamily="34" charset="0"/>
              <a:buChar char="•"/>
              <a:defRPr/>
            </a:pPr>
            <a:r>
              <a:rPr lang="en-GB" dirty="0">
                <a:latin typeface="+mn-lt"/>
              </a:rPr>
              <a:t> Computationally intensive inference </a:t>
            </a:r>
            <a:r>
              <a:rPr lang="en-GB" dirty="0" smtClean="0">
                <a:latin typeface="+mn-lt"/>
              </a:rPr>
              <a:t>(after Griffiths </a:t>
            </a:r>
            <a:r>
              <a:rPr lang="en-GB" dirty="0">
                <a:latin typeface="+mn-lt"/>
              </a:rPr>
              <a:t>and </a:t>
            </a:r>
            <a:r>
              <a:rPr lang="en-GB" dirty="0" err="1">
                <a:latin typeface="+mn-lt"/>
              </a:rPr>
              <a:t>Tavaré</a:t>
            </a:r>
            <a:r>
              <a:rPr lang="en-GB" dirty="0">
                <a:latin typeface="+mn-lt"/>
              </a:rPr>
              <a:t>, 1994)</a:t>
            </a:r>
          </a:p>
          <a:p>
            <a:pPr>
              <a:buFont typeface="Arial" pitchFamily="34" charset="0"/>
              <a:buChar char="•"/>
              <a:defRPr/>
            </a:pPr>
            <a:r>
              <a:rPr lang="en-GB" dirty="0">
                <a:latin typeface="+mn-lt"/>
              </a:rPr>
              <a:t> This model, its derivation, its properties and inference under the model are what we will look at first, </a:t>
            </a:r>
            <a:r>
              <a:rPr lang="en-GB" dirty="0" smtClean="0">
                <a:latin typeface="+mn-lt"/>
              </a:rPr>
              <a:t>using: </a:t>
            </a:r>
            <a:r>
              <a:rPr lang="en-GB" dirty="0">
                <a:latin typeface="+mn-lt"/>
              </a:rPr>
              <a:t>stochastic </a:t>
            </a:r>
            <a:r>
              <a:rPr lang="en-GB" dirty="0" smtClean="0">
                <a:latin typeface="+mn-lt"/>
              </a:rPr>
              <a:t>processes, and simple graph </a:t>
            </a:r>
            <a:r>
              <a:rPr lang="en-GB" dirty="0">
                <a:latin typeface="+mn-lt"/>
              </a:rPr>
              <a:t>theory.</a:t>
            </a:r>
          </a:p>
        </p:txBody>
      </p:sp>
      <p:sp>
        <p:nvSpPr>
          <p:cNvPr id="2" name="TextBox 1"/>
          <p:cNvSpPr txBox="1"/>
          <p:nvPr/>
        </p:nvSpPr>
        <p:spPr>
          <a:xfrm>
            <a:off x="5184195" y="1046510"/>
            <a:ext cx="1651827" cy="1200329"/>
          </a:xfrm>
          <a:prstGeom prst="rect">
            <a:avLst/>
          </a:prstGeom>
          <a:noFill/>
        </p:spPr>
        <p:txBody>
          <a:bodyPr wrap="square" rtlCol="0">
            <a:spAutoFit/>
          </a:bodyPr>
          <a:lstStyle/>
          <a:p>
            <a:r>
              <a:rPr lang="en-GB" dirty="0" err="1" smtClean="0"/>
              <a:t>Speidel</a:t>
            </a:r>
            <a:r>
              <a:rPr lang="en-GB" dirty="0" smtClean="0"/>
              <a:t> </a:t>
            </a:r>
            <a:r>
              <a:rPr lang="en-GB" i="1" dirty="0" smtClean="0"/>
              <a:t>et al. </a:t>
            </a:r>
            <a:r>
              <a:rPr lang="en-GB" dirty="0" smtClean="0"/>
              <a:t>Nature Genetics 2019</a:t>
            </a:r>
            <a:endParaRPr lang="en-GB"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a:xfrm>
            <a:off x="98425" y="-423863"/>
            <a:ext cx="6416675" cy="1524001"/>
          </a:xfrm>
        </p:spPr>
        <p:txBody>
          <a:bodyPr/>
          <a:lstStyle/>
          <a:p>
            <a:r>
              <a:rPr lang="en-GB" sz="4000" smtClean="0"/>
              <a:t>Mutation in the coalescent</a:t>
            </a:r>
          </a:p>
        </p:txBody>
      </p:sp>
      <p:sp>
        <p:nvSpPr>
          <p:cNvPr id="24580" name="Content Placeholder 2"/>
          <p:cNvSpPr>
            <a:spLocks noGrp="1"/>
          </p:cNvSpPr>
          <p:nvPr>
            <p:ph idx="1"/>
          </p:nvPr>
        </p:nvSpPr>
        <p:spPr>
          <a:xfrm>
            <a:off x="98425" y="792163"/>
            <a:ext cx="6759575" cy="6034087"/>
          </a:xfrm>
        </p:spPr>
        <p:txBody>
          <a:bodyPr/>
          <a:lstStyle/>
          <a:p>
            <a:pPr marL="457200" indent="-457200">
              <a:buFont typeface="Arial" charset="0"/>
              <a:buNone/>
            </a:pPr>
            <a:endParaRPr lang="en-GB" sz="2400" smtClean="0"/>
          </a:p>
          <a:p>
            <a:pPr marL="457200" indent="-457200">
              <a:buFont typeface="Arial" charset="0"/>
              <a:buNone/>
            </a:pPr>
            <a:endParaRPr lang="en-GB" sz="2400" smtClean="0"/>
          </a:p>
          <a:p>
            <a:pPr marL="457200" indent="-457200">
              <a:buFont typeface="Arial" charset="0"/>
              <a:buNone/>
            </a:pPr>
            <a:endParaRPr lang="en-GB" sz="2400" smtClean="0"/>
          </a:p>
          <a:p>
            <a:pPr marL="457200" indent="-457200">
              <a:buFont typeface="Arial" charset="0"/>
              <a:buNone/>
            </a:pPr>
            <a:endParaRPr lang="en-GB" sz="2400" smtClean="0"/>
          </a:p>
          <a:p>
            <a:pPr marL="457200" indent="-457200">
              <a:buFont typeface="Arial" charset="0"/>
              <a:buNone/>
            </a:pPr>
            <a:endParaRPr lang="en-GB" sz="2400" smtClean="0"/>
          </a:p>
          <a:p>
            <a:pPr marL="457200" indent="-457200">
              <a:buFont typeface="Arial" charset="0"/>
              <a:buNone/>
            </a:pPr>
            <a:endParaRPr lang="en-GB" sz="2400" smtClean="0"/>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24578" name="Object 2"/>
          <p:cNvGraphicFramePr>
            <a:graphicFrameLocks noChangeAspect="1"/>
          </p:cNvGraphicFramePr>
          <p:nvPr/>
        </p:nvGraphicFramePr>
        <p:xfrm>
          <a:off x="3371850" y="4464050"/>
          <a:ext cx="114300" cy="215900"/>
        </p:xfrm>
        <a:graphic>
          <a:graphicData uri="http://schemas.openxmlformats.org/presentationml/2006/ole">
            <mc:AlternateContent xmlns:mc="http://schemas.openxmlformats.org/markup-compatibility/2006">
              <mc:Choice xmlns:v="urn:schemas-microsoft-com:vml" Requires="v">
                <p:oleObj spid="_x0000_s115800" name="Equation" r:id="rId3" imgW="114120" imgH="215640" progId="Equation.3">
                  <p:embed/>
                </p:oleObj>
              </mc:Choice>
              <mc:Fallback>
                <p:oleObj name="Equation" r:id="rId3" imgW="114120" imgH="2156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4464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5"/>
          <p:cNvGrpSpPr>
            <a:grpSpLocks/>
          </p:cNvGrpSpPr>
          <p:nvPr/>
        </p:nvGrpSpPr>
        <p:grpSpPr bwMode="auto">
          <a:xfrm>
            <a:off x="1658938" y="863600"/>
            <a:ext cx="2971800" cy="3600450"/>
            <a:chOff x="1763816" y="5382086"/>
            <a:chExt cx="2972661" cy="3600404"/>
          </a:xfrm>
        </p:grpSpPr>
        <p:cxnSp>
          <p:nvCxnSpPr>
            <p:cNvPr id="7" name="Straight Arrow Connector 6"/>
            <p:cNvCxnSpPr/>
            <p:nvPr/>
          </p:nvCxnSpPr>
          <p:spPr bwMode="auto">
            <a:xfrm rot="16200000" flipV="1">
              <a:off x="2067168" y="8807868"/>
              <a:ext cx="34607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rot="16200000" flipV="1">
              <a:off x="2537204" y="8807868"/>
              <a:ext cx="3460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rot="10800000">
              <a:off x="2240204" y="8634832"/>
              <a:ext cx="4700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rot="5400000" flipH="1" flipV="1">
              <a:off x="2387912" y="8542759"/>
              <a:ext cx="1841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rot="16200000" flipV="1">
              <a:off x="2934222" y="8714206"/>
              <a:ext cx="530218"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rot="10800000" flipV="1">
              <a:off x="2479985" y="8447510"/>
              <a:ext cx="717758"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rot="16200000" flipV="1">
              <a:off x="2971667" y="8291142"/>
              <a:ext cx="1366820"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rot="16200000" flipV="1">
              <a:off x="2422947" y="8030002"/>
              <a:ext cx="838189"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rot="10800000" flipV="1">
              <a:off x="2840453" y="7609321"/>
              <a:ext cx="816211"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rot="16200000" flipV="1">
              <a:off x="958170" y="8176844"/>
              <a:ext cx="16112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rot="5400000" flipH="1" flipV="1">
              <a:off x="3143789" y="7491847"/>
              <a:ext cx="241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rot="10800000" flipV="1">
              <a:off x="1763816" y="7369611"/>
              <a:ext cx="150062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rot="5400000" flipH="1" flipV="1">
              <a:off x="3021999" y="7268012"/>
              <a:ext cx="3428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rot="16200000" flipV="1">
              <a:off x="1601325" y="6460778"/>
              <a:ext cx="1817665"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rot="10800000" flipV="1">
              <a:off x="2511745" y="5553534"/>
              <a:ext cx="22247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rot="16200000" flipV="1">
              <a:off x="3538387" y="5467016"/>
              <a:ext cx="17144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Oval 22"/>
          <p:cNvSpPr/>
          <p:nvPr/>
        </p:nvSpPr>
        <p:spPr>
          <a:xfrm>
            <a:off x="2316163" y="1781175"/>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Oval 23"/>
          <p:cNvSpPr/>
          <p:nvPr/>
        </p:nvSpPr>
        <p:spPr>
          <a:xfrm>
            <a:off x="2663825" y="3311525"/>
            <a:ext cx="179388"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Oval 24"/>
          <p:cNvSpPr/>
          <p:nvPr/>
        </p:nvSpPr>
        <p:spPr>
          <a:xfrm>
            <a:off x="1584325" y="3897313"/>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Oval 25"/>
          <p:cNvSpPr/>
          <p:nvPr/>
        </p:nvSpPr>
        <p:spPr>
          <a:xfrm>
            <a:off x="1584325" y="3222625"/>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Oval 26"/>
          <p:cNvSpPr/>
          <p:nvPr/>
        </p:nvSpPr>
        <p:spPr>
          <a:xfrm>
            <a:off x="2528888" y="4211638"/>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Oval 27"/>
          <p:cNvSpPr/>
          <p:nvPr/>
        </p:nvSpPr>
        <p:spPr>
          <a:xfrm>
            <a:off x="3473450" y="3671888"/>
            <a:ext cx="180975"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Oval 28"/>
          <p:cNvSpPr/>
          <p:nvPr/>
        </p:nvSpPr>
        <p:spPr>
          <a:xfrm>
            <a:off x="4554538" y="1933575"/>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Oval 29"/>
          <p:cNvSpPr/>
          <p:nvPr/>
        </p:nvSpPr>
        <p:spPr>
          <a:xfrm>
            <a:off x="4554538" y="2366963"/>
            <a:ext cx="179387"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Oval 30"/>
          <p:cNvSpPr/>
          <p:nvPr/>
        </p:nvSpPr>
        <p:spPr>
          <a:xfrm>
            <a:off x="4554538" y="3536950"/>
            <a:ext cx="179387"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TextBox 31"/>
          <p:cNvSpPr txBox="1"/>
          <p:nvPr/>
        </p:nvSpPr>
        <p:spPr>
          <a:xfrm>
            <a:off x="133350" y="4464050"/>
            <a:ext cx="6496050" cy="4524315"/>
          </a:xfrm>
          <a:prstGeom prst="rect">
            <a:avLst/>
          </a:prstGeom>
          <a:noFill/>
        </p:spPr>
        <p:txBody>
          <a:bodyPr>
            <a:spAutoFit/>
          </a:bodyPr>
          <a:lstStyle/>
          <a:p>
            <a:pPr>
              <a:buFont typeface="Arial" pitchFamily="34" charset="0"/>
              <a:buChar char="•"/>
              <a:defRPr/>
            </a:pPr>
            <a:r>
              <a:rPr lang="en-GB" dirty="0"/>
              <a:t> </a:t>
            </a:r>
            <a:r>
              <a:rPr lang="en-GB" dirty="0">
                <a:latin typeface="+mj-lt"/>
              </a:rPr>
              <a:t>In order to develop a model for genetic variation, we need to include mutation </a:t>
            </a:r>
          </a:p>
          <a:p>
            <a:pPr>
              <a:buFont typeface="Arial" pitchFamily="34" charset="0"/>
              <a:buChar char="•"/>
              <a:defRPr/>
            </a:pPr>
            <a:r>
              <a:rPr lang="en-GB" dirty="0">
                <a:latin typeface="+mj-lt"/>
              </a:rPr>
              <a:t> We extend the coalescent to allow mutation</a:t>
            </a:r>
          </a:p>
          <a:p>
            <a:pPr>
              <a:buFont typeface="Arial" pitchFamily="34" charset="0"/>
              <a:buChar char="•"/>
              <a:defRPr/>
            </a:pPr>
            <a:r>
              <a:rPr lang="en-GB" dirty="0">
                <a:latin typeface="+mj-lt"/>
              </a:rPr>
              <a:t> Recall edges represent ancestral lineages back in time</a:t>
            </a:r>
          </a:p>
          <a:p>
            <a:pPr>
              <a:buFont typeface="Arial" pitchFamily="34" charset="0"/>
              <a:buChar char="•"/>
              <a:defRPr/>
            </a:pPr>
            <a:r>
              <a:rPr lang="en-GB" dirty="0">
                <a:latin typeface="+mj-lt"/>
              </a:rPr>
              <a:t> So: mutations in ancestors can be represented on the edges (as circles)</a:t>
            </a:r>
          </a:p>
          <a:p>
            <a:pPr>
              <a:buFont typeface="Arial" pitchFamily="34" charset="0"/>
              <a:buChar char="•"/>
              <a:defRPr/>
            </a:pPr>
            <a:r>
              <a:rPr lang="en-GB" dirty="0">
                <a:latin typeface="+mj-lt"/>
              </a:rPr>
              <a:t> The descendants of a mutant edge inherit that mutation (unless another mutation reverses it)</a:t>
            </a:r>
          </a:p>
          <a:p>
            <a:pPr>
              <a:buFont typeface="Arial" pitchFamily="34" charset="0"/>
              <a:buChar char="•"/>
              <a:defRPr/>
            </a:pPr>
            <a:endParaRPr lang="en-GB" dirty="0"/>
          </a:p>
          <a:p>
            <a:pPr>
              <a:buFont typeface="Arial" pitchFamily="34" charset="0"/>
              <a:buChar char="•"/>
              <a:defRPr/>
            </a:pPr>
            <a:r>
              <a:rPr lang="en-GB" dirty="0"/>
              <a:t> </a:t>
            </a:r>
            <a:r>
              <a:rPr lang="en-GB" dirty="0">
                <a:latin typeface="+mj-lt"/>
              </a:rPr>
              <a:t>Assume that with constant probability </a:t>
            </a:r>
            <a:r>
              <a:rPr lang="en-GB" i="1" dirty="0">
                <a:latin typeface="Symbol" pitchFamily="18" charset="2"/>
              </a:rPr>
              <a:t>m</a:t>
            </a:r>
            <a:r>
              <a:rPr lang="en-GB" dirty="0">
                <a:latin typeface="+mj-lt"/>
              </a:rPr>
              <a:t> per generation, there is a mutation (e.g. </a:t>
            </a:r>
            <a:r>
              <a:rPr lang="en-GB" i="1" dirty="0">
                <a:latin typeface="Symbol" pitchFamily="18" charset="2"/>
              </a:rPr>
              <a:t>m</a:t>
            </a:r>
            <a:r>
              <a:rPr lang="en-GB" dirty="0">
                <a:latin typeface="Symbol" pitchFamily="18" charset="2"/>
              </a:rPr>
              <a:t> </a:t>
            </a:r>
            <a:r>
              <a:rPr lang="en-GB" dirty="0"/>
              <a:t>=2.5×10</a:t>
            </a:r>
            <a:r>
              <a:rPr lang="en-GB" baseline="30000" dirty="0"/>
              <a:t>-8</a:t>
            </a:r>
            <a:r>
              <a:rPr lang="en-GB" dirty="0">
                <a:latin typeface="+mj-lt"/>
              </a:rPr>
              <a:t>). </a:t>
            </a:r>
          </a:p>
          <a:p>
            <a:pPr>
              <a:buFont typeface="Arial" pitchFamily="34" charset="0"/>
              <a:buChar char="•"/>
              <a:defRPr/>
            </a:pPr>
            <a:r>
              <a:rPr lang="en-GB" dirty="0">
                <a:latin typeface="+mj-lt"/>
              </a:rPr>
              <a:t> In coalescent time, there are </a:t>
            </a:r>
            <a:r>
              <a:rPr lang="en-GB" i="1" dirty="0"/>
              <a:t>M</a:t>
            </a:r>
            <a:r>
              <a:rPr lang="en-GB" dirty="0">
                <a:latin typeface="Symbol" pitchFamily="18" charset="2"/>
              </a:rPr>
              <a:t> </a:t>
            </a:r>
            <a:r>
              <a:rPr lang="en-GB" i="1" dirty="0">
                <a:latin typeface="Symbol" pitchFamily="18" charset="2"/>
              </a:rPr>
              <a:t>m</a:t>
            </a:r>
            <a:r>
              <a:rPr lang="en-GB" dirty="0">
                <a:latin typeface="+mj-lt"/>
              </a:rPr>
              <a:t> mutations per unit time</a:t>
            </a:r>
          </a:p>
          <a:p>
            <a:pPr>
              <a:buFont typeface="Arial" pitchFamily="34" charset="0"/>
              <a:buChar char="•"/>
              <a:defRPr/>
            </a:pPr>
            <a:r>
              <a:rPr lang="en-GB" dirty="0">
                <a:latin typeface="+mj-lt"/>
              </a:rPr>
              <a:t> </a:t>
            </a:r>
            <a:r>
              <a:rPr lang="en-GB" b="1" dirty="0">
                <a:latin typeface="+mj-lt"/>
              </a:rPr>
              <a:t>We model this by </a:t>
            </a:r>
            <a:r>
              <a:rPr lang="en-GB" b="1" dirty="0" smtClean="0">
                <a:latin typeface="+mj-lt"/>
              </a:rPr>
              <a:t>taking </a:t>
            </a:r>
            <a:r>
              <a:rPr lang="en-GB" b="1" dirty="0">
                <a:latin typeface="+mj-lt"/>
              </a:rPr>
              <a:t>a parameter </a:t>
            </a:r>
            <a:r>
              <a:rPr lang="en-GB" i="1" dirty="0">
                <a:latin typeface="Symbol" pitchFamily="18" charset="2"/>
              </a:rPr>
              <a:t>q</a:t>
            </a:r>
            <a:r>
              <a:rPr lang="en-GB" dirty="0"/>
              <a:t>=2</a:t>
            </a:r>
            <a:r>
              <a:rPr lang="en-GB" i="1" dirty="0"/>
              <a:t>M</a:t>
            </a:r>
            <a:r>
              <a:rPr lang="en-GB" dirty="0">
                <a:latin typeface="Symbol" pitchFamily="18" charset="2"/>
              </a:rPr>
              <a:t> </a:t>
            </a:r>
            <a:r>
              <a:rPr lang="en-GB" i="1" dirty="0" smtClean="0">
                <a:latin typeface="Symbol" pitchFamily="18" charset="2"/>
              </a:rPr>
              <a:t>m,</a:t>
            </a:r>
            <a:r>
              <a:rPr lang="en-GB" i="1" dirty="0">
                <a:latin typeface="+mj-lt"/>
              </a:rPr>
              <a:t> </a:t>
            </a:r>
            <a:r>
              <a:rPr lang="en-GB" b="1" dirty="0" smtClean="0">
                <a:latin typeface="+mj-lt"/>
              </a:rPr>
              <a:t>fixed</a:t>
            </a:r>
            <a:r>
              <a:rPr lang="en-GB" dirty="0"/>
              <a:t> as </a:t>
            </a:r>
            <a:r>
              <a:rPr lang="en-GB" i="1" dirty="0"/>
              <a:t>M→∞</a:t>
            </a:r>
            <a:endParaRPr lang="en-GB" dirty="0" smtClean="0">
              <a:latin typeface="+mj-lt"/>
            </a:endParaRPr>
          </a:p>
          <a:p>
            <a:pPr>
              <a:buFont typeface="Arial" pitchFamily="34" charset="0"/>
              <a:buChar char="•"/>
              <a:defRPr/>
            </a:pPr>
            <a:endParaRPr lang="en-GB" dirty="0">
              <a:latin typeface="+mj-lt"/>
            </a:endParaRPr>
          </a:p>
          <a:p>
            <a:pPr>
              <a:buFont typeface="Arial" pitchFamily="34" charset="0"/>
              <a:buChar char="•"/>
              <a:defRPr/>
            </a:pPr>
            <a:r>
              <a:rPr lang="en-GB" dirty="0">
                <a:latin typeface="+mj-lt"/>
              </a:rPr>
              <a:t> Mutations happen (in the limit as </a:t>
            </a:r>
            <a:r>
              <a:rPr lang="en-GB" i="1" dirty="0">
                <a:latin typeface="+mj-lt"/>
              </a:rPr>
              <a:t>M→∞</a:t>
            </a:r>
            <a:r>
              <a:rPr lang="en-GB" dirty="0">
                <a:latin typeface="+mj-lt"/>
              </a:rPr>
              <a:t>) continuously along edges, according to a </a:t>
            </a:r>
            <a:r>
              <a:rPr lang="en-GB" b="1" dirty="0">
                <a:latin typeface="+mj-lt"/>
              </a:rPr>
              <a:t>Poisson process</a:t>
            </a:r>
            <a:r>
              <a:rPr lang="en-GB" dirty="0">
                <a:latin typeface="+mj-lt"/>
              </a:rPr>
              <a:t> of rate </a:t>
            </a:r>
            <a:r>
              <a:rPr lang="en-GB" i="1" dirty="0">
                <a:latin typeface="Symbol" pitchFamily="18" charset="2"/>
              </a:rPr>
              <a:t>q</a:t>
            </a:r>
            <a:r>
              <a:rPr lang="en-GB" dirty="0">
                <a:latin typeface="Symbol" pitchFamily="18" charset="2"/>
              </a:rPr>
              <a:t>/2 </a:t>
            </a:r>
            <a:r>
              <a:rPr lang="en-GB" dirty="0">
                <a:latin typeface="+mn-lt"/>
              </a:rPr>
              <a:t>on each edge</a:t>
            </a:r>
            <a:endParaRPr lang="en-GB" i="1" dirty="0">
              <a:latin typeface="+mj-lt"/>
            </a:endParaRPr>
          </a:p>
        </p:txBody>
      </p:sp>
      <p:cxnSp>
        <p:nvCxnSpPr>
          <p:cNvPr id="34" name="Straight Arrow Connector 33"/>
          <p:cNvCxnSpPr>
            <a:stCxn id="24595" idx="1"/>
          </p:cNvCxnSpPr>
          <p:nvPr/>
        </p:nvCxnSpPr>
        <p:spPr>
          <a:xfrm rot="10800000">
            <a:off x="4733925" y="2546350"/>
            <a:ext cx="765175" cy="393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24595" idx="1"/>
          </p:cNvCxnSpPr>
          <p:nvPr/>
        </p:nvCxnSpPr>
        <p:spPr>
          <a:xfrm rot="10800000" flipV="1">
            <a:off x="4733925" y="2940050"/>
            <a:ext cx="765175" cy="5445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595" name="TextBox 37"/>
          <p:cNvSpPr txBox="1">
            <a:spLocks noChangeArrowheads="1"/>
          </p:cNvSpPr>
          <p:nvPr/>
        </p:nvSpPr>
        <p:spPr bwMode="auto">
          <a:xfrm>
            <a:off x="5499100" y="2478088"/>
            <a:ext cx="1574800" cy="923925"/>
          </a:xfrm>
          <a:prstGeom prst="rect">
            <a:avLst/>
          </a:prstGeom>
          <a:noFill/>
          <a:ln w="9525">
            <a:noFill/>
            <a:miter lim="800000"/>
            <a:headEnd/>
            <a:tailEnd/>
          </a:ln>
        </p:spPr>
        <p:txBody>
          <a:bodyPr>
            <a:spAutoFit/>
          </a:bodyPr>
          <a:lstStyle/>
          <a:p>
            <a:r>
              <a:rPr lang="en-GB"/>
              <a:t>Distinct mutation events</a:t>
            </a:r>
          </a:p>
        </p:txBody>
      </p:sp>
      <p:cxnSp>
        <p:nvCxnSpPr>
          <p:cNvPr id="39" name="Straight Arrow Connector 38"/>
          <p:cNvCxnSpPr>
            <a:stCxn id="24595" idx="1"/>
          </p:cNvCxnSpPr>
          <p:nvPr/>
        </p:nvCxnSpPr>
        <p:spPr>
          <a:xfrm rot="10800000" flipV="1">
            <a:off x="3654425" y="2940050"/>
            <a:ext cx="1844675" cy="7318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10" y="-105545"/>
            <a:ext cx="6858000" cy="1524000"/>
          </a:xfrm>
        </p:spPr>
        <p:txBody>
          <a:bodyPr/>
          <a:lstStyle/>
          <a:p>
            <a:r>
              <a:rPr lang="en-GB" dirty="0" smtClean="0"/>
              <a:t>Facts 1.2: Poisson process properties we need</a:t>
            </a:r>
            <a:endParaRPr lang="en-GB" dirty="0"/>
          </a:p>
        </p:txBody>
      </p:sp>
      <mc:AlternateContent xmlns:mc="http://schemas.openxmlformats.org/markup-compatibility/2006" xmlns:a14="http://schemas.microsoft.com/office/drawing/2010/main">
        <mc:Choice Requires="a14">
          <p:sp>
            <p:nvSpPr>
              <p:cNvPr id="7" name="TextBox 6"/>
              <p:cNvSpPr txBox="1"/>
              <p:nvPr/>
            </p:nvSpPr>
            <p:spPr>
              <a:xfrm>
                <a:off x="339460" y="1151620"/>
                <a:ext cx="6496050" cy="8956298"/>
              </a:xfrm>
              <a:prstGeom prst="rect">
                <a:avLst/>
              </a:prstGeom>
              <a:noFill/>
            </p:spPr>
            <p:txBody>
              <a:bodyPr>
                <a:spAutoFit/>
              </a:bodyPr>
              <a:lstStyle/>
              <a:p>
                <a:pPr>
                  <a:defRPr/>
                </a:pPr>
                <a:endParaRPr lang="en-GB" i="1" dirty="0" smtClean="0">
                  <a:latin typeface="+mj-lt"/>
                </a:endParaRPr>
              </a:p>
              <a:p>
                <a:pPr>
                  <a:defRPr/>
                </a:pPr>
                <a:r>
                  <a:rPr lang="en-GB" dirty="0" smtClean="0">
                    <a:latin typeface="+mj-lt"/>
                  </a:rPr>
                  <a:t>For this course, we will just use (without proof / reproof) a few simple properties of </a:t>
                </a:r>
                <a:r>
                  <a:rPr lang="en-GB" b="1" dirty="0" smtClean="0">
                    <a:latin typeface="+mj-lt"/>
                  </a:rPr>
                  <a:t>Poisson processes:</a:t>
                </a:r>
                <a:endParaRPr lang="en-GB" b="1" dirty="0">
                  <a:latin typeface="+mj-lt"/>
                </a:endParaRPr>
              </a:p>
              <a:p>
                <a:pPr>
                  <a:defRPr/>
                </a:pPr>
                <a:endParaRPr lang="en-GB" i="1" dirty="0" smtClean="0">
                  <a:latin typeface="+mj-lt"/>
                </a:endParaRPr>
              </a:p>
              <a:p>
                <a:pPr>
                  <a:defRPr/>
                </a:pPr>
                <a:r>
                  <a:rPr lang="en-GB" i="1" dirty="0" smtClean="0">
                    <a:latin typeface="+mj-lt"/>
                  </a:rPr>
                  <a:t>Definition: Poisson </a:t>
                </a:r>
                <a:r>
                  <a:rPr lang="en-GB" i="1" dirty="0">
                    <a:latin typeface="+mj-lt"/>
                  </a:rPr>
                  <a:t>process. </a:t>
                </a:r>
              </a:p>
              <a:p>
                <a:pPr>
                  <a:defRPr/>
                </a:pPr>
                <a:endParaRPr lang="en-GB" i="1" dirty="0">
                  <a:latin typeface="+mj-lt"/>
                </a:endParaRPr>
              </a:p>
              <a:p>
                <a:pPr>
                  <a:defRPr/>
                </a:pPr>
                <a:r>
                  <a:rPr lang="en-GB" dirty="0">
                    <a:latin typeface="+mj-lt"/>
                  </a:rPr>
                  <a:t>A </a:t>
                </a:r>
                <a:r>
                  <a:rPr lang="en-GB" b="1" dirty="0">
                    <a:latin typeface="+mj-lt"/>
                  </a:rPr>
                  <a:t>Poisson process</a:t>
                </a:r>
                <a:r>
                  <a:rPr lang="en-GB" dirty="0">
                    <a:latin typeface="+mj-lt"/>
                  </a:rPr>
                  <a:t> </a:t>
                </a:r>
                <a:r>
                  <a:rPr lang="en-GB" i="1" dirty="0">
                    <a:latin typeface="+mj-lt"/>
                  </a:rPr>
                  <a:t>N</a:t>
                </a:r>
                <a:r>
                  <a:rPr lang="en-GB" dirty="0">
                    <a:latin typeface="+mj-lt"/>
                  </a:rPr>
                  <a:t>(</a:t>
                </a:r>
                <a:r>
                  <a:rPr lang="en-GB" i="1" dirty="0">
                    <a:latin typeface="+mj-lt"/>
                  </a:rPr>
                  <a:t>t</a:t>
                </a:r>
                <a:r>
                  <a:rPr lang="en-GB" dirty="0">
                    <a:latin typeface="+mj-lt"/>
                  </a:rPr>
                  <a:t>) of </a:t>
                </a:r>
                <a:r>
                  <a:rPr lang="en-GB" b="1" dirty="0">
                    <a:latin typeface="+mj-lt"/>
                  </a:rPr>
                  <a:t>rate</a:t>
                </a:r>
                <a:r>
                  <a:rPr lang="en-GB" dirty="0">
                    <a:latin typeface="+mj-lt"/>
                  </a:rPr>
                  <a:t> </a:t>
                </a:r>
                <a:r>
                  <a:rPr lang="en-GB" i="1" dirty="0">
                    <a:latin typeface="Symbol" pitchFamily="18" charset="2"/>
                  </a:rPr>
                  <a:t>l</a:t>
                </a:r>
                <a:r>
                  <a:rPr lang="en-GB" dirty="0">
                    <a:latin typeface="+mj-lt"/>
                  </a:rPr>
                  <a:t> is a continuous time process counting </a:t>
                </a:r>
                <a:r>
                  <a:rPr lang="en-GB" dirty="0" smtClean="0">
                    <a:latin typeface="+mj-lt"/>
                  </a:rPr>
                  <a:t>total events through time</a:t>
                </a:r>
                <a:endParaRPr lang="en-GB" dirty="0">
                  <a:latin typeface="+mj-lt"/>
                </a:endParaRPr>
              </a:p>
              <a:p>
                <a:pPr>
                  <a:defRPr/>
                </a:pPr>
                <a14:m>
                  <m:oMathPara xmlns:m="http://schemas.openxmlformats.org/officeDocument/2006/math">
                    <m:oMathParaPr>
                      <m:jc m:val="centerGroup"/>
                    </m:oMathParaPr>
                    <m:oMath xmlns:m="http://schemas.openxmlformats.org/officeDocument/2006/math">
                      <a:fld id="{B2A28A10-4DE3-4B4D-8DD0-617940C5AC22}" type="mathplaceholder">
                        <a:rPr lang="en-GB" i="1" smtClean="0">
                          <a:latin typeface="Cambria Math" panose="02040503050406030204" pitchFamily="18" charset="0"/>
                        </a:rPr>
                        <a:t>Type equation here.</a:t>
                      </a:fld>
                    </m:oMath>
                  </m:oMathPara>
                </a14:m>
                <a:endParaRPr lang="en-GB" dirty="0" smtClean="0">
                  <a:latin typeface="+mj-lt"/>
                </a:endParaRPr>
              </a:p>
              <a:p>
                <a:pPr>
                  <a:defRPr/>
                </a:pPr>
                <a:endParaRPr lang="en-GB" dirty="0">
                  <a:latin typeface="+mj-lt"/>
                </a:endParaRPr>
              </a:p>
              <a:p>
                <a:pPr>
                  <a:defRPr/>
                </a:pPr>
                <a:endParaRPr lang="en-GB" dirty="0" smtClean="0">
                  <a:latin typeface="+mj-lt"/>
                </a:endParaRPr>
              </a:p>
              <a:p>
                <a:pPr>
                  <a:defRPr/>
                </a:pPr>
                <a:endParaRPr lang="en-GB" dirty="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r>
                  <a:rPr lang="en-GB" dirty="0" smtClean="0">
                    <a:latin typeface="+mj-lt"/>
                  </a:rPr>
                  <a:t>In the figure, time runs left to right and the dots represent events in the process (in our case, mutations).</a:t>
                </a:r>
              </a:p>
              <a:p>
                <a:pPr>
                  <a:defRPr/>
                </a:pPr>
                <a:endParaRPr lang="en-GB" dirty="0">
                  <a:latin typeface="+mj-lt"/>
                </a:endParaRPr>
              </a:p>
              <a:p>
                <a:pPr>
                  <a:defRPr/>
                </a:pPr>
                <a:r>
                  <a:rPr lang="en-GB" dirty="0">
                    <a:latin typeface="+mj-lt"/>
                  </a:rPr>
                  <a:t>1.2.1 </a:t>
                </a:r>
                <a:r>
                  <a:rPr lang="en-GB" dirty="0" smtClean="0">
                    <a:latin typeface="+mj-lt"/>
                  </a:rPr>
                  <a:t>(Definition of the process): The </a:t>
                </a:r>
                <a:r>
                  <a:rPr lang="en-GB" dirty="0">
                    <a:latin typeface="+mj-lt"/>
                  </a:rPr>
                  <a:t>number of events </a:t>
                </a:r>
                <a14:m>
                  <m:oMath xmlns:m="http://schemas.openxmlformats.org/officeDocument/2006/math">
                    <m:sSub>
                      <m:sSubPr>
                        <m:ctrlPr>
                          <a:rPr lang="en-GB" i="1">
                            <a:latin typeface="Cambria Math" panose="02040503050406030204" pitchFamily="18" charset="0"/>
                          </a:rPr>
                        </m:ctrlPr>
                      </m:sSubPr>
                      <m:e>
                        <m:r>
                          <a:rPr lang="en-GB">
                            <a:latin typeface="Cambria Math" panose="02040503050406030204" pitchFamily="18" charset="0"/>
                          </a:rPr>
                          <m:t>𝐸</m:t>
                        </m:r>
                      </m:e>
                      <m:sub>
                        <m:r>
                          <a:rPr lang="en-GB">
                            <a:latin typeface="Cambria Math" panose="02040503050406030204" pitchFamily="18" charset="0"/>
                          </a:rPr>
                          <m:t>𝑇</m:t>
                        </m:r>
                      </m:sub>
                    </m:sSub>
                    <m:r>
                      <a:rPr lang="en-GB">
                        <a:latin typeface="Cambria Math" panose="02040503050406030204" pitchFamily="18" charset="0"/>
                      </a:rPr>
                      <m:t>=</m:t>
                    </m:r>
                    <m:r>
                      <m:rPr>
                        <m:sty m:val="p"/>
                      </m:rPr>
                      <a:rPr lang="en-GB">
                        <a:latin typeface="Cambria Math" panose="02040503050406030204" pitchFamily="18" charset="0"/>
                      </a:rPr>
                      <m:t>N</m:t>
                    </m:r>
                    <m:d>
                      <m:dPr>
                        <m:ctrlPr>
                          <a:rPr lang="en-GB" i="1">
                            <a:latin typeface="Cambria Math" panose="02040503050406030204" pitchFamily="18" charset="0"/>
                          </a:rPr>
                        </m:ctrlPr>
                      </m:dPr>
                      <m:e>
                        <m:r>
                          <m:rPr>
                            <m:sty m:val="p"/>
                          </m:rPr>
                          <a:rPr lang="en-GB">
                            <a:latin typeface="Cambria Math" panose="02040503050406030204" pitchFamily="18" charset="0"/>
                          </a:rPr>
                          <m:t>T</m:t>
                        </m:r>
                        <m:r>
                          <a:rPr lang="en-GB">
                            <a:latin typeface="Cambria Math" panose="02040503050406030204" pitchFamily="18" charset="0"/>
                          </a:rPr>
                          <m:t>+</m:t>
                        </m:r>
                        <m:r>
                          <m:rPr>
                            <m:sty m:val="p"/>
                          </m:rPr>
                          <a:rPr lang="en-GB">
                            <a:latin typeface="Cambria Math" panose="02040503050406030204" pitchFamily="18" charset="0"/>
                          </a:rPr>
                          <m:t>t</m:t>
                        </m:r>
                      </m:e>
                    </m:d>
                    <m:r>
                      <a:rPr lang="en-GB">
                        <a:latin typeface="Cambria Math" panose="02040503050406030204" pitchFamily="18" charset="0"/>
                      </a:rPr>
                      <m:t>−</m:t>
                    </m:r>
                    <m:r>
                      <m:rPr>
                        <m:sty m:val="p"/>
                      </m:rPr>
                      <a:rPr lang="en-GB">
                        <a:latin typeface="Cambria Math" panose="02040503050406030204" pitchFamily="18" charset="0"/>
                      </a:rPr>
                      <m:t>N</m:t>
                    </m:r>
                    <m:r>
                      <a:rPr lang="en-GB">
                        <a:latin typeface="Cambria Math" panose="02040503050406030204" pitchFamily="18" charset="0"/>
                      </a:rPr>
                      <m:t>(</m:t>
                    </m:r>
                    <m:r>
                      <m:rPr>
                        <m:sty m:val="p"/>
                      </m:rPr>
                      <a:rPr lang="en-GB">
                        <a:latin typeface="Cambria Math" panose="02040503050406030204" pitchFamily="18" charset="0"/>
                      </a:rPr>
                      <m:t>t</m:t>
                    </m:r>
                    <m:r>
                      <a:rPr lang="en-GB">
                        <a:latin typeface="Cambria Math" panose="02040503050406030204" pitchFamily="18" charset="0"/>
                      </a:rPr>
                      <m:t>)</m:t>
                    </m:r>
                  </m:oMath>
                </a14:m>
                <a:r>
                  <a:rPr lang="en-GB" dirty="0">
                    <a:latin typeface="+mj-lt"/>
                  </a:rPr>
                  <a:t> occurring in any time interval </a:t>
                </a:r>
                <a14:m>
                  <m:oMath xmlns:m="http://schemas.openxmlformats.org/officeDocument/2006/math">
                    <m:r>
                      <a:rPr lang="en-GB" dirty="0">
                        <a:latin typeface="Cambria Math" panose="02040503050406030204" pitchFamily="18" charset="0"/>
                      </a:rPr>
                      <m:t>[</m:t>
                    </m:r>
                    <m:r>
                      <a:rPr lang="en-GB" dirty="0" err="1">
                        <a:latin typeface="Cambria Math" panose="02040503050406030204" pitchFamily="18" charset="0"/>
                      </a:rPr>
                      <m:t>𝑡</m:t>
                    </m:r>
                    <m:r>
                      <a:rPr lang="en-GB" dirty="0" err="1">
                        <a:latin typeface="Cambria Math" panose="02040503050406030204" pitchFamily="18" charset="0"/>
                      </a:rPr>
                      <m:t>,</m:t>
                    </m:r>
                    <m:r>
                      <a:rPr lang="en-GB" dirty="0" err="1">
                        <a:latin typeface="Cambria Math" panose="02040503050406030204" pitchFamily="18" charset="0"/>
                      </a:rPr>
                      <m:t>𝑡</m:t>
                    </m:r>
                    <m:r>
                      <a:rPr lang="en-GB" dirty="0" err="1">
                        <a:latin typeface="Cambria Math" panose="02040503050406030204" pitchFamily="18" charset="0"/>
                      </a:rPr>
                      <m:t>+</m:t>
                    </m:r>
                    <m:r>
                      <a:rPr lang="en-GB" dirty="0" err="1">
                        <a:latin typeface="Cambria Math" panose="02040503050406030204" pitchFamily="18" charset="0"/>
                      </a:rPr>
                      <m:t>𝑇</m:t>
                    </m:r>
                    <m:r>
                      <a:rPr lang="en-GB" dirty="0">
                        <a:latin typeface="Cambria Math" panose="02040503050406030204" pitchFamily="18" charset="0"/>
                      </a:rPr>
                      <m:t>)</m:t>
                    </m:r>
                  </m:oMath>
                </a14:m>
                <a:r>
                  <a:rPr lang="en-GB" dirty="0">
                    <a:latin typeface="+mj-lt"/>
                  </a:rPr>
                  <a:t>  of length </a:t>
                </a:r>
                <a14:m>
                  <m:oMath xmlns:m="http://schemas.openxmlformats.org/officeDocument/2006/math">
                    <m:r>
                      <a:rPr lang="en-GB" dirty="0">
                        <a:latin typeface="Cambria Math" panose="02040503050406030204" pitchFamily="18" charset="0"/>
                      </a:rPr>
                      <m:t>𝑇</m:t>
                    </m:r>
                  </m:oMath>
                </a14:m>
                <a:r>
                  <a:rPr lang="en-GB" dirty="0">
                    <a:latin typeface="+mj-lt"/>
                  </a:rPr>
                  <a:t> has a </a:t>
                </a:r>
                <a:r>
                  <a:rPr lang="en-GB" b="1" dirty="0">
                    <a:latin typeface="+mj-lt"/>
                  </a:rPr>
                  <a:t>Poisson</a:t>
                </a:r>
                <a:r>
                  <a:rPr lang="en-GB" dirty="0">
                    <a:latin typeface="+mj-lt"/>
                  </a:rPr>
                  <a:t> </a:t>
                </a:r>
                <a:r>
                  <a:rPr lang="en-GB" b="1" dirty="0">
                    <a:latin typeface="+mj-lt"/>
                  </a:rPr>
                  <a:t>distribution</a:t>
                </a:r>
                <a:r>
                  <a:rPr lang="en-GB" dirty="0">
                    <a:latin typeface="+mj-lt"/>
                  </a:rPr>
                  <a:t> with  mean </a:t>
                </a:r>
                <a14:m>
                  <m:oMath xmlns:m="http://schemas.openxmlformats.org/officeDocument/2006/math">
                    <m:r>
                      <a:rPr lang="en-GB" dirty="0">
                        <a:latin typeface="Cambria Math" panose="02040503050406030204" pitchFamily="18" charset="0"/>
                      </a:rPr>
                      <m:t>𝜆</m:t>
                    </m:r>
                    <m:r>
                      <a:rPr lang="en-GB" dirty="0">
                        <a:latin typeface="Cambria Math" panose="02040503050406030204" pitchFamily="18" charset="0"/>
                      </a:rPr>
                      <m:t>𝑇</m:t>
                    </m:r>
                  </m:oMath>
                </a14:m>
                <a:r>
                  <a:rPr lang="en-GB" dirty="0">
                    <a:latin typeface="+mj-lt"/>
                  </a:rPr>
                  <a:t>, </a:t>
                </a:r>
                <a:r>
                  <a:rPr lang="en-GB" b="1" dirty="0">
                    <a:latin typeface="+mj-lt"/>
                  </a:rPr>
                  <a:t>independently</a:t>
                </a:r>
                <a:r>
                  <a:rPr lang="en-GB" dirty="0">
                    <a:latin typeface="+mj-lt"/>
                  </a:rPr>
                  <a:t> of all other time intervals</a:t>
                </a:r>
                <a:r>
                  <a:rPr lang="en-GB" dirty="0" smtClean="0">
                    <a:latin typeface="+mj-lt"/>
                  </a:rPr>
                  <a:t>.</a:t>
                </a:r>
              </a:p>
              <a:p>
                <a:pPr>
                  <a:defRPr/>
                </a:pPr>
                <a:endParaRPr lang="en-GB" dirty="0">
                  <a:latin typeface="+mj-lt"/>
                </a:endParaRPr>
              </a:p>
              <a:p>
                <a:pPr>
                  <a:defRPr/>
                </a:pPr>
                <a:r>
                  <a:rPr lang="en-GB" dirty="0" smtClean="0">
                    <a:latin typeface="+mj-lt"/>
                  </a:rPr>
                  <a:t>Equivalent definition: The probability of an event in any time interval of length </a:t>
                </a:r>
                <a14:m>
                  <m:oMath xmlns:m="http://schemas.openxmlformats.org/officeDocument/2006/math">
                    <m:r>
                      <a:rPr lang="en-GB" i="1" smtClean="0">
                        <a:latin typeface="Cambria Math" panose="02040503050406030204" pitchFamily="18" charset="0"/>
                        <a:ea typeface="Cambria Math" panose="02040503050406030204" pitchFamily="18" charset="0"/>
                      </a:rPr>
                      <m:t>𝛿</m:t>
                    </m:r>
                    <m:r>
                      <a:rPr lang="en-GB" b="0" i="1" smtClean="0">
                        <a:latin typeface="Cambria Math" panose="02040503050406030204" pitchFamily="18" charset="0"/>
                        <a:ea typeface="Cambria Math" panose="02040503050406030204" pitchFamily="18" charset="0"/>
                      </a:rPr>
                      <m:t>𝑡</m:t>
                    </m:r>
                  </m:oMath>
                </a14:m>
                <a:r>
                  <a:rPr lang="en-GB" dirty="0" smtClean="0">
                    <a:latin typeface="+mj-lt"/>
                  </a:rPr>
                  <a:t> is </a:t>
                </a:r>
                <a14:m>
                  <m:oMath xmlns:m="http://schemas.openxmlformats.org/officeDocument/2006/math">
                    <m:r>
                      <a:rPr lang="en-GB" dirty="0">
                        <a:latin typeface="Cambria Math" panose="02040503050406030204" pitchFamily="18" charset="0"/>
                      </a:rPr>
                      <m:t>𝜆</m:t>
                    </m:r>
                    <m:r>
                      <a:rPr lang="en-GB" i="1">
                        <a:latin typeface="Cambria Math" panose="02040503050406030204" pitchFamily="18" charset="0"/>
                        <a:ea typeface="Cambria Math" panose="02040503050406030204" pitchFamily="18" charset="0"/>
                      </a:rPr>
                      <m:t>𝛿</m:t>
                    </m:r>
                    <m:r>
                      <a:rPr lang="en-GB" i="1">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𝑜</m:t>
                    </m:r>
                    <m:d>
                      <m:dPr>
                        <m:ctrlPr>
                          <a:rPr lang="en-GB" b="0"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𝛿</m:t>
                        </m:r>
                        <m:r>
                          <a:rPr lang="en-GB" i="1">
                            <a:latin typeface="Cambria Math" panose="02040503050406030204" pitchFamily="18" charset="0"/>
                            <a:ea typeface="Cambria Math" panose="02040503050406030204" pitchFamily="18" charset="0"/>
                          </a:rPr>
                          <m:t>𝑡</m:t>
                        </m:r>
                      </m:e>
                    </m:d>
                  </m:oMath>
                </a14:m>
                <a:r>
                  <a:rPr lang="en-GB" dirty="0" smtClean="0">
                    <a:latin typeface="+mj-lt"/>
                  </a:rPr>
                  <a:t>, independently of others</a:t>
                </a:r>
                <a:endParaRPr lang="en-GB" dirty="0">
                  <a:latin typeface="+mj-lt"/>
                </a:endParaRPr>
              </a:p>
              <a:p>
                <a:pPr>
                  <a:defRPr/>
                </a:pPr>
                <a:endParaRPr lang="en-GB" dirty="0">
                  <a:latin typeface="+mj-lt"/>
                </a:endParaRPr>
              </a:p>
              <a:p>
                <a:pPr>
                  <a:defRPr/>
                </a:pPr>
                <a:r>
                  <a:rPr lang="en-GB" dirty="0">
                    <a:latin typeface="+mj-lt"/>
                  </a:rPr>
                  <a:t>1.2.2 The waiting time between successive events is </a:t>
                </a:r>
                <a14:m>
                  <m:oMath xmlns:m="http://schemas.openxmlformats.org/officeDocument/2006/math">
                    <m:r>
                      <m:rPr>
                        <m:sty m:val="p"/>
                      </m:rPr>
                      <a:rPr lang="en-GB">
                        <a:latin typeface="Cambria Math" panose="02040503050406030204" pitchFamily="18" charset="0"/>
                      </a:rPr>
                      <m:t>Exp</m:t>
                    </m:r>
                    <m:r>
                      <a:rPr lang="en-GB">
                        <a:latin typeface="Cambria Math" panose="02040503050406030204" pitchFamily="18" charset="0"/>
                      </a:rPr>
                      <m:t>(</m:t>
                    </m:r>
                    <m:r>
                      <a:rPr lang="en-GB" dirty="0">
                        <a:latin typeface="Cambria Math" panose="02040503050406030204" pitchFamily="18" charset="0"/>
                      </a:rPr>
                      <m:t>𝜆</m:t>
                    </m:r>
                  </m:oMath>
                </a14:m>
                <a:r>
                  <a:rPr lang="en-GB" dirty="0">
                    <a:latin typeface="+mj-lt"/>
                  </a:rPr>
                  <a:t>) distributed, and independent between </a:t>
                </a:r>
                <a:r>
                  <a:rPr lang="en-GB" dirty="0" smtClean="0">
                    <a:latin typeface="+mj-lt"/>
                  </a:rPr>
                  <a:t>events. In particular the waiting time until the next, or first, event, is just </a:t>
                </a:r>
                <a14:m>
                  <m:oMath xmlns:m="http://schemas.openxmlformats.org/officeDocument/2006/math">
                    <m:r>
                      <m:rPr>
                        <m:sty m:val="p"/>
                      </m:rPr>
                      <a:rPr lang="en-GB">
                        <a:latin typeface="Cambria Math" panose="02040503050406030204" pitchFamily="18" charset="0"/>
                      </a:rPr>
                      <m:t>Exp</m:t>
                    </m:r>
                    <m:r>
                      <a:rPr lang="en-GB">
                        <a:latin typeface="Cambria Math" panose="02040503050406030204" pitchFamily="18" charset="0"/>
                      </a:rPr>
                      <m:t>(</m:t>
                    </m:r>
                    <m:r>
                      <a:rPr lang="en-GB" dirty="0">
                        <a:latin typeface="Cambria Math" panose="02040503050406030204" pitchFamily="18" charset="0"/>
                      </a:rPr>
                      <m:t>𝜆</m:t>
                    </m:r>
                  </m:oMath>
                </a14:m>
                <a:r>
                  <a:rPr lang="en-GB" dirty="0"/>
                  <a:t>) </a:t>
                </a:r>
                <a:endParaRPr lang="en-GB" dirty="0">
                  <a:latin typeface="+mj-lt"/>
                </a:endParaRPr>
              </a:p>
              <a:p>
                <a:pPr>
                  <a:defRPr/>
                </a:pPr>
                <a:endParaRPr lang="en-GB" dirty="0">
                  <a:latin typeface="+mj-lt"/>
                </a:endParaRPr>
              </a:p>
              <a:p>
                <a:pPr>
                  <a:defRPr/>
                </a:pPr>
                <a:endParaRPr lang="en-GB" i="1" dirty="0">
                  <a:latin typeface="+mj-lt"/>
                </a:endParaRPr>
              </a:p>
              <a:p>
                <a:pPr>
                  <a:defRPr/>
                </a:pPr>
                <a:endParaRPr lang="en-GB" i="1" dirty="0">
                  <a:latin typeface="+mj-l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39460" y="1151620"/>
                <a:ext cx="6496050" cy="8956298"/>
              </a:xfrm>
              <a:prstGeom prst="rect">
                <a:avLst/>
              </a:prstGeom>
              <a:blipFill rotWithShape="0">
                <a:blip r:embed="rId3"/>
                <a:stretch>
                  <a:fillRect l="-845" r="-1408"/>
                </a:stretch>
              </a:blipFill>
            </p:spPr>
            <p:txBody>
              <a:bodyPr/>
              <a:lstStyle/>
              <a:p>
                <a:r>
                  <a:rPr lang="en-GB">
                    <a:noFill/>
                  </a:rPr>
                  <a:t> </a:t>
                </a:r>
              </a:p>
            </p:txBody>
          </p:sp>
        </mc:Fallback>
      </mc:AlternateContent>
      <p:grpSp>
        <p:nvGrpSpPr>
          <p:cNvPr id="8" name="Group 44"/>
          <p:cNvGrpSpPr>
            <a:grpSpLocks/>
          </p:cNvGrpSpPr>
          <p:nvPr/>
        </p:nvGrpSpPr>
        <p:grpSpPr bwMode="auto">
          <a:xfrm rot="-5400000">
            <a:off x="2478811" y="2352909"/>
            <a:ext cx="179387" cy="3429000"/>
            <a:chOff x="4706525" y="1187597"/>
            <a:chExt cx="180020" cy="3428853"/>
          </a:xfrm>
        </p:grpSpPr>
        <p:cxnSp>
          <p:nvCxnSpPr>
            <p:cNvPr id="9" name="Straight Connector 8"/>
            <p:cNvCxnSpPr/>
            <p:nvPr/>
          </p:nvCxnSpPr>
          <p:spPr bwMode="auto">
            <a:xfrm rot="5400000" flipH="1" flipV="1">
              <a:off x="3063788" y="2902024"/>
              <a:ext cx="34288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706526" y="2086084"/>
              <a:ext cx="180020" cy="1809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4706525" y="2519452"/>
              <a:ext cx="180020" cy="1793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706526" y="3689390"/>
              <a:ext cx="180020" cy="179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cxnSp>
        <p:nvCxnSpPr>
          <p:cNvPr id="13" name="Straight Arrow Connector 12"/>
          <p:cNvCxnSpPr/>
          <p:nvPr/>
        </p:nvCxnSpPr>
        <p:spPr>
          <a:xfrm>
            <a:off x="1577905" y="4650815"/>
            <a:ext cx="1989137" cy="1587"/>
          </a:xfrm>
          <a:prstGeom prst="straightConnector1">
            <a:avLst/>
          </a:prstGeom>
          <a:ln w="34925">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992117" y="4247590"/>
            <a:ext cx="1171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2976492" y="4247590"/>
            <a:ext cx="11715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710336" y="4076934"/>
            <a:ext cx="2873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232983" y="3764990"/>
            <a:ext cx="1302309" cy="1587"/>
          </a:xfrm>
          <a:prstGeom prst="straightConnector1">
            <a:avLst/>
          </a:prstGeom>
          <a:ln w="34925">
            <a:headEnd type="arrow"/>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338277" y="4017107"/>
            <a:ext cx="65" cy="276999"/>
          </a:xfrm>
          <a:prstGeom prst="rect">
            <a:avLst/>
          </a:prstGeom>
          <a:noFill/>
        </p:spPr>
        <p:txBody>
          <a:bodyPr wrap="none" lIns="0" tIns="0" rIns="0" bIns="0" rtlCol="0">
            <a:spAutoFit/>
          </a:bodyPr>
          <a:lstStyle/>
          <a:p>
            <a:endParaRPr lang="en-GB" dirty="0"/>
          </a:p>
        </p:txBody>
      </p:sp>
      <mc:AlternateContent xmlns:mc="http://schemas.openxmlformats.org/markup-compatibility/2006" xmlns:a14="http://schemas.microsoft.com/office/drawing/2010/main">
        <mc:Choice Requires="a14">
          <p:sp>
            <p:nvSpPr>
              <p:cNvPr id="22" name="TextBox 21"/>
              <p:cNvSpPr txBox="1"/>
              <p:nvPr/>
            </p:nvSpPr>
            <p:spPr>
              <a:xfrm>
                <a:off x="2466570" y="4658650"/>
                <a:ext cx="20704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𝑇</m:t>
                      </m:r>
                    </m:oMath>
                  </m:oMathPara>
                </a14:m>
                <a:endParaRPr lang="en-GB" dirty="0"/>
              </a:p>
            </p:txBody>
          </p:sp>
        </mc:Choice>
        <mc:Fallback xmlns="">
          <p:sp>
            <p:nvSpPr>
              <p:cNvPr id="22" name="TextBox 21"/>
              <p:cNvSpPr txBox="1">
                <a:spLocks noRot="1" noChangeAspect="1" noMove="1" noResize="1" noEditPoints="1" noAdjustHandles="1" noChangeArrowheads="1" noChangeShapeType="1" noTextEdit="1"/>
              </p:cNvSpPr>
              <p:nvPr/>
            </p:nvSpPr>
            <p:spPr>
              <a:xfrm>
                <a:off x="2466570" y="4658650"/>
                <a:ext cx="207043" cy="276999"/>
              </a:xfrm>
              <a:prstGeom prst="rect">
                <a:avLst/>
              </a:prstGeom>
              <a:blipFill rotWithShape="0">
                <a:blip r:embed="rId4"/>
                <a:stretch>
                  <a:fillRect l="-26471" r="-20588" b="-869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2510478" y="3714857"/>
                <a:ext cx="919611" cy="369332"/>
              </a:xfrm>
              <a:prstGeom prst="rect">
                <a:avLst/>
              </a:prstGeom>
            </p:spPr>
            <p:txBody>
              <a:bodyPr wrap="none">
                <a:spAutoFit/>
              </a:bodyPr>
              <a:lstStyle/>
              <a:p>
                <a14:m>
                  <m:oMath xmlns:m="http://schemas.openxmlformats.org/officeDocument/2006/math">
                    <m:r>
                      <m:rPr>
                        <m:sty m:val="p"/>
                      </m:rPr>
                      <a:rPr lang="en-GB" b="0" i="0" smtClean="0">
                        <a:latin typeface="Cambria Math" panose="02040503050406030204" pitchFamily="18" charset="0"/>
                      </a:rPr>
                      <m:t>E</m:t>
                    </m:r>
                    <m:r>
                      <m:rPr>
                        <m:sty m:val="p"/>
                      </m:rPr>
                      <a:rPr lang="en-GB">
                        <a:latin typeface="Cambria Math" panose="02040503050406030204" pitchFamily="18" charset="0"/>
                      </a:rPr>
                      <m:t>xp</m:t>
                    </m:r>
                    <m:r>
                      <a:rPr lang="en-GB" i="1">
                        <a:latin typeface="Cambria Math" panose="02040503050406030204" pitchFamily="18" charset="0"/>
                      </a:rPr>
                      <m:t>⁡(</m:t>
                    </m:r>
                    <m:r>
                      <a:rPr lang="en-GB" i="1" dirty="0">
                        <a:latin typeface="Cambria Math" panose="02040503050406030204" pitchFamily="18" charset="0"/>
                        <a:ea typeface="Cambria Math" panose="02040503050406030204" pitchFamily="18" charset="0"/>
                      </a:rPr>
                      <m:t>𝜆</m:t>
                    </m:r>
                  </m:oMath>
                </a14:m>
                <a:r>
                  <a:rPr lang="en-GB" dirty="0"/>
                  <a:t>) </a:t>
                </a:r>
              </a:p>
            </p:txBody>
          </p:sp>
        </mc:Choice>
        <mc:Fallback xmlns="">
          <p:sp>
            <p:nvSpPr>
              <p:cNvPr id="23" name="Rectangle 22"/>
              <p:cNvSpPr>
                <a:spLocks noRot="1" noChangeAspect="1" noMove="1" noResize="1" noEditPoints="1" noAdjustHandles="1" noChangeArrowheads="1" noChangeShapeType="1" noTextEdit="1"/>
              </p:cNvSpPr>
              <p:nvPr/>
            </p:nvSpPr>
            <p:spPr>
              <a:xfrm>
                <a:off x="2510478" y="3714857"/>
                <a:ext cx="919611" cy="369332"/>
              </a:xfrm>
              <a:prstGeom prst="rect">
                <a:avLst/>
              </a:prstGeom>
              <a:blipFill rotWithShape="0">
                <a:blip r:embed="rId5"/>
                <a:stretch>
                  <a:fillRect t="-8197" r="-3974"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2142824" y="4236589"/>
                <a:ext cx="9373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𝑇</m:t>
                          </m:r>
                        </m:sub>
                      </m:sSub>
                      <m:r>
                        <a:rPr lang="en-GB">
                          <a:latin typeface="Cambria Math" panose="02040503050406030204" pitchFamily="18" charset="0"/>
                        </a:rPr>
                        <m:t>=</m:t>
                      </m:r>
                      <m:r>
                        <a:rPr lang="en-GB" b="0" i="1" smtClean="0">
                          <a:latin typeface="Cambria Math" panose="02040503050406030204" pitchFamily="18" charset="0"/>
                        </a:rPr>
                        <m:t>3</m:t>
                      </m:r>
                    </m:oMath>
                  </m:oMathPara>
                </a14:m>
                <a:endParaRPr lang="en-GB" dirty="0"/>
              </a:p>
            </p:txBody>
          </p:sp>
        </mc:Choice>
        <mc:Fallback xmlns="">
          <p:sp>
            <p:nvSpPr>
              <p:cNvPr id="24" name="Rectangle 23"/>
              <p:cNvSpPr>
                <a:spLocks noRot="1" noChangeAspect="1" noMove="1" noResize="1" noEditPoints="1" noAdjustHandles="1" noChangeArrowheads="1" noChangeShapeType="1" noTextEdit="1"/>
              </p:cNvSpPr>
              <p:nvPr/>
            </p:nvSpPr>
            <p:spPr>
              <a:xfrm>
                <a:off x="2142824" y="4236589"/>
                <a:ext cx="937308" cy="369332"/>
              </a:xfrm>
              <a:prstGeom prst="rect">
                <a:avLst/>
              </a:prstGeom>
              <a:blipFill rotWithShape="0">
                <a:blip r:embed="rId6"/>
                <a:stretch>
                  <a:fillRect/>
                </a:stretch>
              </a:blipFill>
            </p:spPr>
            <p:txBody>
              <a:bodyPr/>
              <a:lstStyle/>
              <a:p>
                <a:r>
                  <a:rPr lang="en-GB">
                    <a:noFill/>
                  </a:rPr>
                  <a:t> </a:t>
                </a:r>
              </a:p>
            </p:txBody>
          </p:sp>
        </mc:Fallback>
      </mc:AlternateContent>
      <p:sp>
        <p:nvSpPr>
          <p:cNvPr id="25" name="Oval 24"/>
          <p:cNvSpPr/>
          <p:nvPr/>
        </p:nvSpPr>
        <p:spPr bwMode="auto">
          <a:xfrm rot="16200000">
            <a:off x="1180007" y="3986935"/>
            <a:ext cx="179387"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Oval 25"/>
          <p:cNvSpPr/>
          <p:nvPr/>
        </p:nvSpPr>
        <p:spPr bwMode="auto">
          <a:xfrm rot="16200000">
            <a:off x="3987867" y="3995971"/>
            <a:ext cx="179387"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mc:AlternateContent xmlns:mc="http://schemas.openxmlformats.org/markup-compatibility/2006" xmlns:a14="http://schemas.microsoft.com/office/drawing/2010/main">
        <mc:Choice Requires="a14">
          <p:sp>
            <p:nvSpPr>
              <p:cNvPr id="27" name="Rectangle 26"/>
              <p:cNvSpPr/>
              <p:nvPr/>
            </p:nvSpPr>
            <p:spPr>
              <a:xfrm>
                <a:off x="4525892" y="4109440"/>
                <a:ext cx="1606274" cy="120032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smtClean="0">
                              <a:latin typeface="Cambria Math" panose="02040503050406030204" pitchFamily="18" charset="0"/>
                            </a:rPr>
                          </m:ctrlPr>
                        </m:sSubPr>
                        <m:e>
                          <m:r>
                            <a:rPr lang="en-GB" i="1">
                              <a:latin typeface="Cambria Math" panose="02040503050406030204" pitchFamily="18" charset="0"/>
                            </a:rPr>
                            <m:t>𝐸</m:t>
                          </m:r>
                        </m:e>
                        <m:sub>
                          <m:r>
                            <a:rPr lang="en-GB" i="1">
                              <a:latin typeface="Cambria Math" panose="02040503050406030204" pitchFamily="18" charset="0"/>
                            </a:rPr>
                            <m:t>𝑇</m:t>
                          </m:r>
                        </m:sub>
                      </m:sSub>
                      <m:r>
                        <a:rPr lang="en-GB" b="0" i="0" smtClean="0">
                          <a:latin typeface="Cambria Math" panose="02040503050406030204" pitchFamily="18" charset="0"/>
                        </a:rPr>
                        <m:t>~</m:t>
                      </m:r>
                      <m:r>
                        <m:rPr>
                          <m:sty m:val="p"/>
                        </m:rPr>
                        <a:rPr lang="en-GB" b="0" i="0" smtClean="0">
                          <a:latin typeface="Cambria Math" panose="02040503050406030204" pitchFamily="18" charset="0"/>
                        </a:rPr>
                        <m:t>Po</m:t>
                      </m:r>
                      <m:r>
                        <a:rPr lang="en-GB" b="0" i="1" smtClean="0">
                          <a:latin typeface="Cambria Math" panose="02040503050406030204" pitchFamily="18" charset="0"/>
                        </a:rPr>
                        <m:t>𝑖</m:t>
                      </m:r>
                      <m:r>
                        <m:rPr>
                          <m:nor/>
                        </m:rPr>
                        <a:rPr lang="en-GB" dirty="0"/>
                        <m:t>(</m:t>
                      </m:r>
                      <m:r>
                        <m:rPr>
                          <m:nor/>
                        </m:rPr>
                        <a:rPr lang="en-GB" i="1" dirty="0">
                          <a:latin typeface="Symbol" pitchFamily="18" charset="2"/>
                        </a:rPr>
                        <m:t>lT</m:t>
                      </m:r>
                      <m:r>
                        <m:rPr>
                          <m:nor/>
                        </m:rPr>
                        <a:rPr lang="en-GB" b="0" i="0" dirty="0" smtClean="0">
                          <a:latin typeface="Symbol" pitchFamily="18" charset="2"/>
                        </a:rPr>
                        <m:t>)</m:t>
                      </m:r>
                    </m:oMath>
                  </m:oMathPara>
                </a14:m>
                <a:endParaRPr lang="en-GB" b="0" dirty="0" smtClean="0"/>
              </a:p>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𝑁</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=1</m:t>
                      </m:r>
                    </m:oMath>
                  </m:oMathPara>
                </a14:m>
                <a:endParaRPr lang="en-GB" dirty="0" smtClean="0"/>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𝑁</m:t>
                      </m:r>
                      <m:d>
                        <m:dPr>
                          <m:ctrlPr>
                            <a:rPr lang="en-GB" i="1">
                              <a:latin typeface="Cambria Math" panose="02040503050406030204" pitchFamily="18" charset="0"/>
                            </a:rPr>
                          </m:ctrlPr>
                        </m:dPr>
                        <m:e>
                          <m:r>
                            <a:rPr lang="en-GB" b="0" i="1" smtClean="0">
                              <a:latin typeface="Cambria Math" panose="02040503050406030204" pitchFamily="18" charset="0"/>
                            </a:rPr>
                            <m:t>𝑇</m:t>
                          </m:r>
                          <m:r>
                            <a:rPr lang="en-GB" b="0" i="1" smtClean="0">
                              <a:latin typeface="Cambria Math" panose="02040503050406030204" pitchFamily="18" charset="0"/>
                            </a:rPr>
                            <m:t>+</m:t>
                          </m:r>
                          <m:r>
                            <a:rPr lang="en-GB" i="1">
                              <a:latin typeface="Cambria Math" panose="02040503050406030204" pitchFamily="18" charset="0"/>
                            </a:rPr>
                            <m:t>𝑡</m:t>
                          </m:r>
                        </m:e>
                      </m:d>
                      <m:r>
                        <a:rPr lang="en-GB" i="1">
                          <a:latin typeface="Cambria Math" panose="02040503050406030204" pitchFamily="18" charset="0"/>
                        </a:rPr>
                        <m:t>=</m:t>
                      </m:r>
                      <m:r>
                        <a:rPr lang="en-GB" b="0" i="1" smtClean="0">
                          <a:latin typeface="Cambria Math" panose="02040503050406030204" pitchFamily="18" charset="0"/>
                        </a:rPr>
                        <m:t>4</m:t>
                      </m:r>
                    </m:oMath>
                  </m:oMathPara>
                </a14:m>
                <a:endParaRPr lang="en-GB" dirty="0"/>
              </a:p>
              <a:p>
                <a:endParaRPr lang="en-GB" dirty="0"/>
              </a:p>
            </p:txBody>
          </p:sp>
        </mc:Choice>
        <mc:Fallback xmlns="">
          <p:sp>
            <p:nvSpPr>
              <p:cNvPr id="27" name="Rectangle 26"/>
              <p:cNvSpPr>
                <a:spLocks noRot="1" noChangeAspect="1" noMove="1" noResize="1" noEditPoints="1" noAdjustHandles="1" noChangeArrowheads="1" noChangeShapeType="1" noTextEdit="1"/>
              </p:cNvSpPr>
              <p:nvPr/>
            </p:nvSpPr>
            <p:spPr>
              <a:xfrm>
                <a:off x="4525892" y="4109440"/>
                <a:ext cx="1606274" cy="1200329"/>
              </a:xfrm>
              <a:prstGeom prst="rect">
                <a:avLst/>
              </a:prstGeom>
              <a:blipFill rotWithShape="0">
                <a:blip r:embed="rId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491049" y="4797149"/>
                <a:ext cx="16113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𝑡</m:t>
                      </m:r>
                    </m:oMath>
                  </m:oMathPara>
                </a14:m>
                <a:endParaRPr lang="en-GB" dirty="0"/>
              </a:p>
            </p:txBody>
          </p:sp>
        </mc:Choice>
        <mc:Fallback xmlns="">
          <p:sp>
            <p:nvSpPr>
              <p:cNvPr id="28" name="TextBox 27"/>
              <p:cNvSpPr txBox="1">
                <a:spLocks noRot="1" noChangeAspect="1" noMove="1" noResize="1" noEditPoints="1" noAdjustHandles="1" noChangeArrowheads="1" noChangeShapeType="1" noTextEdit="1"/>
              </p:cNvSpPr>
              <p:nvPr/>
            </p:nvSpPr>
            <p:spPr>
              <a:xfrm>
                <a:off x="1491049" y="4797149"/>
                <a:ext cx="161134" cy="276999"/>
              </a:xfrm>
              <a:prstGeom prst="rect">
                <a:avLst/>
              </a:prstGeom>
              <a:blipFill rotWithShape="0">
                <a:blip r:embed="rId8"/>
                <a:stretch>
                  <a:fillRect l="-30769" r="-23077" b="-666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3353708" y="4783870"/>
                <a:ext cx="57977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𝑇</m:t>
                      </m:r>
                      <m:r>
                        <a:rPr lang="en-GB" b="0" i="1" smtClean="0">
                          <a:latin typeface="Cambria Math" panose="02040503050406030204" pitchFamily="18" charset="0"/>
                        </a:rPr>
                        <m:t>+</m:t>
                      </m:r>
                      <m:r>
                        <a:rPr lang="en-GB" b="0" i="1" smtClean="0">
                          <a:latin typeface="Cambria Math" panose="02040503050406030204" pitchFamily="18" charset="0"/>
                        </a:rPr>
                        <m:t>𝑡</m:t>
                      </m:r>
                    </m:oMath>
                  </m:oMathPara>
                </a14:m>
                <a:endParaRPr lang="en-GB" dirty="0"/>
              </a:p>
            </p:txBody>
          </p:sp>
        </mc:Choice>
        <mc:Fallback xmlns="">
          <p:sp>
            <p:nvSpPr>
              <p:cNvPr id="29" name="TextBox 28"/>
              <p:cNvSpPr txBox="1">
                <a:spLocks noRot="1" noChangeAspect="1" noMove="1" noResize="1" noEditPoints="1" noAdjustHandles="1" noChangeArrowheads="1" noChangeShapeType="1" noTextEdit="1"/>
              </p:cNvSpPr>
              <p:nvPr/>
            </p:nvSpPr>
            <p:spPr>
              <a:xfrm>
                <a:off x="3353708" y="4783870"/>
                <a:ext cx="579774" cy="276999"/>
              </a:xfrm>
              <a:prstGeom prst="rect">
                <a:avLst/>
              </a:prstGeom>
              <a:blipFill rotWithShape="0">
                <a:blip r:embed="rId9"/>
                <a:stretch>
                  <a:fillRect l="-7368" r="-7368" b="-8889"/>
                </a:stretch>
              </a:blipFill>
            </p:spPr>
            <p:txBody>
              <a:bodyPr/>
              <a:lstStyle/>
              <a:p>
                <a:r>
                  <a:rPr lang="en-GB">
                    <a:noFill/>
                  </a:rPr>
                  <a:t> </a:t>
                </a:r>
              </a:p>
            </p:txBody>
          </p:sp>
        </mc:Fallback>
      </mc:AlternateContent>
    </p:spTree>
    <p:extLst>
      <p:ext uri="{BB962C8B-B14F-4D97-AF65-F5344CB8AC3E}">
        <p14:creationId xmlns:p14="http://schemas.microsoft.com/office/powerpoint/2010/main" val="20110975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10" y="-105545"/>
            <a:ext cx="6858000" cy="1524000"/>
          </a:xfrm>
        </p:spPr>
        <p:txBody>
          <a:bodyPr/>
          <a:lstStyle/>
          <a:p>
            <a:r>
              <a:rPr lang="en-GB" dirty="0" smtClean="0"/>
              <a:t>Facts 1.2: Poisson process properties we need</a:t>
            </a:r>
            <a:endParaRPr lang="en-GB" dirty="0"/>
          </a:p>
        </p:txBody>
      </p:sp>
      <mc:AlternateContent xmlns:mc="http://schemas.openxmlformats.org/markup-compatibility/2006" xmlns:a14="http://schemas.microsoft.com/office/drawing/2010/main">
        <mc:Choice Requires="a14">
          <p:sp>
            <p:nvSpPr>
              <p:cNvPr id="7" name="TextBox 6"/>
              <p:cNvSpPr txBox="1"/>
              <p:nvPr/>
            </p:nvSpPr>
            <p:spPr>
              <a:xfrm>
                <a:off x="339460" y="1151620"/>
                <a:ext cx="6496050" cy="8381077"/>
              </a:xfrm>
              <a:prstGeom prst="rect">
                <a:avLst/>
              </a:prstGeom>
              <a:noFill/>
            </p:spPr>
            <p:txBody>
              <a:bodyPr>
                <a:spAutoFit/>
              </a:bodyPr>
              <a:lstStyle/>
              <a:p>
                <a:pPr>
                  <a:defRPr/>
                </a:pPr>
                <a:endParaRPr lang="en-GB" i="1" dirty="0" smtClean="0">
                  <a:latin typeface="+mj-lt"/>
                </a:endParaRPr>
              </a:p>
              <a:p>
                <a:pPr>
                  <a:defRPr/>
                </a:pPr>
                <a:r>
                  <a:rPr lang="en-GB" dirty="0" smtClean="0">
                    <a:latin typeface="+mj-lt"/>
                  </a:rPr>
                  <a:t>For this course, we will just use (without proof / reproof) a few simple properties of </a:t>
                </a:r>
                <a:r>
                  <a:rPr lang="en-GB" b="1" dirty="0" smtClean="0">
                    <a:latin typeface="+mj-lt"/>
                  </a:rPr>
                  <a:t>Poisson processes:</a:t>
                </a:r>
                <a:endParaRPr lang="en-GB" b="1" dirty="0">
                  <a:latin typeface="+mj-lt"/>
                </a:endParaRPr>
              </a:p>
              <a:p>
                <a:pPr>
                  <a:defRPr/>
                </a:pPr>
                <a:endParaRPr lang="en-GB" i="1" dirty="0" smtClean="0">
                  <a:latin typeface="+mj-lt"/>
                </a:endParaRPr>
              </a:p>
              <a:p>
                <a:pPr>
                  <a:defRPr/>
                </a:pPr>
                <a:r>
                  <a:rPr lang="en-GB" dirty="0">
                    <a:latin typeface="+mj-lt"/>
                  </a:rPr>
                  <a:t>“Sums of independent Poisson processes are Poisson processes</a:t>
                </a:r>
                <a:r>
                  <a:rPr lang="en-GB" dirty="0" smtClean="0">
                    <a:latin typeface="+mj-lt"/>
                  </a:rPr>
                  <a:t>”</a:t>
                </a:r>
                <a:endParaRPr lang="en-GB" dirty="0">
                  <a:latin typeface="+mj-lt"/>
                </a:endParaRPr>
              </a:p>
              <a:p>
                <a:pPr>
                  <a:defRPr/>
                </a:pPr>
                <a:endParaRPr lang="en-GB" dirty="0">
                  <a:latin typeface="+mj-lt"/>
                </a:endParaRPr>
              </a:p>
              <a:p>
                <a:pPr>
                  <a:defRPr/>
                </a:pPr>
                <a:endParaRPr lang="en-GB" dirty="0" smtClean="0">
                  <a:latin typeface="+mj-lt"/>
                </a:endParaRPr>
              </a:p>
              <a:p>
                <a:pPr>
                  <a:defRPr/>
                </a:pPr>
                <a:endParaRPr lang="en-GB" dirty="0">
                  <a:latin typeface="+mj-lt"/>
                </a:endParaRPr>
              </a:p>
              <a:p>
                <a:pPr>
                  <a:defRPr/>
                </a:pPr>
                <a:endParaRPr lang="en-GB" dirty="0" smtClean="0">
                  <a:latin typeface="+mj-lt"/>
                </a:endParaRPr>
              </a:p>
              <a:p>
                <a:pPr>
                  <a:defRPr/>
                </a:pPr>
                <a:endParaRPr lang="en-GB" dirty="0">
                  <a:latin typeface="+mj-lt"/>
                </a:endParaRPr>
              </a:p>
              <a:p>
                <a:pPr>
                  <a:defRPr/>
                </a:pPr>
                <a:endParaRPr lang="en-GB" dirty="0" smtClean="0">
                  <a:latin typeface="+mj-lt"/>
                </a:endParaRPr>
              </a:p>
              <a:p>
                <a:pPr>
                  <a:defRPr/>
                </a:pPr>
                <a:endParaRPr lang="en-GB" dirty="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r>
                  <a:rPr lang="en-GB" dirty="0" smtClean="0">
                    <a:latin typeface="+mj-lt"/>
                  </a:rPr>
                  <a:t>In the figure, time runs left to right and the dots represent events in the process (in our case, mutations).</a:t>
                </a:r>
              </a:p>
              <a:p>
                <a:pPr>
                  <a:defRPr/>
                </a:pPr>
                <a:endParaRPr lang="en-GB" dirty="0">
                  <a:latin typeface="+mj-lt"/>
                </a:endParaRPr>
              </a:p>
              <a:p>
                <a:pPr>
                  <a:defRPr/>
                </a:pPr>
                <a:r>
                  <a:rPr lang="en-GB" dirty="0">
                    <a:latin typeface="+mj-lt"/>
                  </a:rPr>
                  <a:t>1.2.3 If </a:t>
                </a:r>
                <a14:m>
                  <m:oMath xmlns:m="http://schemas.openxmlformats.org/officeDocument/2006/math">
                    <m:sSub>
                      <m:sSubPr>
                        <m:ctrlPr>
                          <a:rPr lang="en-GB" i="1">
                            <a:latin typeface="Cambria Math" panose="02040503050406030204" pitchFamily="18" charset="0"/>
                          </a:rPr>
                        </m:ctrlPr>
                      </m:sSubPr>
                      <m:e>
                        <m:r>
                          <a:rPr lang="en-GB">
                            <a:latin typeface="Cambria Math" panose="02040503050406030204" pitchFamily="18" charset="0"/>
                          </a:rPr>
                          <m:t>𝑁</m:t>
                        </m:r>
                      </m:e>
                      <m:sub>
                        <m:r>
                          <a:rPr lang="en-GB">
                            <a:latin typeface="Cambria Math" panose="02040503050406030204" pitchFamily="18" charset="0"/>
                          </a:rPr>
                          <m:t>1</m:t>
                        </m:r>
                      </m:sub>
                    </m:sSub>
                    <m:d>
                      <m:dPr>
                        <m:ctrlPr>
                          <a:rPr lang="en-GB" i="1">
                            <a:latin typeface="Cambria Math" panose="02040503050406030204" pitchFamily="18" charset="0"/>
                          </a:rPr>
                        </m:ctrlPr>
                      </m:dPr>
                      <m:e>
                        <m:r>
                          <a:rPr lang="en-GB">
                            <a:latin typeface="Cambria Math" panose="02040503050406030204" pitchFamily="18" charset="0"/>
                          </a:rPr>
                          <m:t>𝑡</m:t>
                        </m:r>
                      </m:e>
                    </m:d>
                    <m:r>
                      <a:rPr lang="en-GB">
                        <a:latin typeface="Cambria Math" panose="02040503050406030204" pitchFamily="18" charset="0"/>
                      </a:rPr>
                      <m:t>,</m:t>
                    </m:r>
                    <m:sSub>
                      <m:sSubPr>
                        <m:ctrlPr>
                          <a:rPr lang="en-GB" i="1">
                            <a:latin typeface="Cambria Math" panose="02040503050406030204" pitchFamily="18" charset="0"/>
                          </a:rPr>
                        </m:ctrlPr>
                      </m:sSubPr>
                      <m:e>
                        <m:r>
                          <a:rPr lang="en-GB">
                            <a:latin typeface="Cambria Math" panose="02040503050406030204" pitchFamily="18" charset="0"/>
                          </a:rPr>
                          <m:t>𝑁</m:t>
                        </m:r>
                      </m:e>
                      <m:sub>
                        <m:r>
                          <a:rPr lang="en-GB">
                            <a:latin typeface="Cambria Math" panose="02040503050406030204" pitchFamily="18" charset="0"/>
                          </a:rPr>
                          <m:t>2</m:t>
                        </m:r>
                      </m:sub>
                    </m:sSub>
                    <m:d>
                      <m:dPr>
                        <m:ctrlPr>
                          <a:rPr lang="en-GB" i="1">
                            <a:latin typeface="Cambria Math" panose="02040503050406030204" pitchFamily="18" charset="0"/>
                          </a:rPr>
                        </m:ctrlPr>
                      </m:dPr>
                      <m:e>
                        <m:r>
                          <a:rPr lang="en-GB">
                            <a:latin typeface="Cambria Math" panose="02040503050406030204" pitchFamily="18" charset="0"/>
                          </a:rPr>
                          <m:t>𝑡</m:t>
                        </m:r>
                      </m:e>
                    </m:d>
                    <m:r>
                      <a:rPr lang="en-GB">
                        <a:latin typeface="Cambria Math" panose="02040503050406030204" pitchFamily="18" charset="0"/>
                      </a:rPr>
                      <m:t>,</m:t>
                    </m:r>
                  </m:oMath>
                </a14:m>
                <a:r>
                  <a:rPr lang="en-GB" dirty="0">
                    <a:latin typeface="+mj-lt"/>
                  </a:rPr>
                  <a:t>…, </a:t>
                </a:r>
                <a14:m>
                  <m:oMath xmlns:m="http://schemas.openxmlformats.org/officeDocument/2006/math">
                    <m:sSub>
                      <m:sSubPr>
                        <m:ctrlPr>
                          <a:rPr lang="en-GB" i="1">
                            <a:latin typeface="Cambria Math" panose="02040503050406030204" pitchFamily="18" charset="0"/>
                          </a:rPr>
                        </m:ctrlPr>
                      </m:sSubPr>
                      <m:e>
                        <m:r>
                          <a:rPr lang="en-GB">
                            <a:latin typeface="Cambria Math" panose="02040503050406030204" pitchFamily="18" charset="0"/>
                          </a:rPr>
                          <m:t>𝑁</m:t>
                        </m:r>
                      </m:e>
                      <m:sub>
                        <m:r>
                          <a:rPr lang="en-GB">
                            <a:latin typeface="Cambria Math" panose="02040503050406030204" pitchFamily="18" charset="0"/>
                          </a:rPr>
                          <m:t>𝑘</m:t>
                        </m:r>
                      </m:sub>
                    </m:sSub>
                    <m:d>
                      <m:dPr>
                        <m:ctrlPr>
                          <a:rPr lang="en-GB" i="1">
                            <a:latin typeface="Cambria Math" panose="02040503050406030204" pitchFamily="18" charset="0"/>
                          </a:rPr>
                        </m:ctrlPr>
                      </m:dPr>
                      <m:e>
                        <m:r>
                          <a:rPr lang="en-GB">
                            <a:latin typeface="Cambria Math" panose="02040503050406030204" pitchFamily="18" charset="0"/>
                          </a:rPr>
                          <m:t>𝑡</m:t>
                        </m:r>
                      </m:e>
                    </m:d>
                    <m:r>
                      <a:rPr lang="en-GB">
                        <a:latin typeface="Cambria Math" panose="02040503050406030204" pitchFamily="18" charset="0"/>
                      </a:rPr>
                      <m:t> </m:t>
                    </m:r>
                  </m:oMath>
                </a14:m>
                <a:r>
                  <a:rPr lang="en-GB" dirty="0">
                    <a:latin typeface="+mj-lt"/>
                  </a:rPr>
                  <a:t>are independent Poisson processes with (potentially different) rates </a:t>
                </a:r>
                <a14:m>
                  <m:oMath xmlns:m="http://schemas.openxmlformats.org/officeDocument/2006/math">
                    <m:sSub>
                      <m:sSubPr>
                        <m:ctrlPr>
                          <a:rPr lang="en-GB" i="1">
                            <a:latin typeface="Cambria Math" panose="02040503050406030204" pitchFamily="18" charset="0"/>
                          </a:rPr>
                        </m:ctrlPr>
                      </m:sSubPr>
                      <m:e>
                        <m:r>
                          <a:rPr lang="en-GB" dirty="0">
                            <a:latin typeface="Cambria Math" panose="02040503050406030204" pitchFamily="18" charset="0"/>
                          </a:rPr>
                          <m:t>𝜆</m:t>
                        </m:r>
                      </m:e>
                      <m:sub>
                        <m:r>
                          <a:rPr lang="en-GB">
                            <a:latin typeface="Cambria Math" panose="02040503050406030204" pitchFamily="18" charset="0"/>
                          </a:rPr>
                          <m:t>1</m:t>
                        </m:r>
                      </m:sub>
                    </m:sSub>
                    <m:r>
                      <a:rPr lang="en-GB">
                        <a:latin typeface="Cambria Math" panose="02040503050406030204" pitchFamily="18" charset="0"/>
                      </a:rPr>
                      <m:t>,</m:t>
                    </m:r>
                    <m:sSub>
                      <m:sSubPr>
                        <m:ctrlPr>
                          <a:rPr lang="en-GB" i="1">
                            <a:latin typeface="Cambria Math" panose="02040503050406030204" pitchFamily="18" charset="0"/>
                          </a:rPr>
                        </m:ctrlPr>
                      </m:sSubPr>
                      <m:e>
                        <m:r>
                          <a:rPr lang="en-GB" dirty="0">
                            <a:latin typeface="Cambria Math" panose="02040503050406030204" pitchFamily="18" charset="0"/>
                          </a:rPr>
                          <m:t>𝜆</m:t>
                        </m:r>
                      </m:e>
                      <m:sub>
                        <m:r>
                          <a:rPr lang="en-GB">
                            <a:latin typeface="Cambria Math" panose="02040503050406030204" pitchFamily="18" charset="0"/>
                          </a:rPr>
                          <m:t>2</m:t>
                        </m:r>
                      </m:sub>
                    </m:sSub>
                  </m:oMath>
                </a14:m>
                <a:r>
                  <a:rPr lang="en-GB" dirty="0">
                    <a:latin typeface="+mj-lt"/>
                  </a:rPr>
                  <a:t>,…, </a:t>
                </a:r>
                <a14:m>
                  <m:oMath xmlns:m="http://schemas.openxmlformats.org/officeDocument/2006/math">
                    <m:sSub>
                      <m:sSubPr>
                        <m:ctrlPr>
                          <a:rPr lang="en-GB" i="1">
                            <a:latin typeface="Cambria Math" panose="02040503050406030204" pitchFamily="18" charset="0"/>
                          </a:rPr>
                        </m:ctrlPr>
                      </m:sSubPr>
                      <m:e>
                        <m:r>
                          <a:rPr lang="en-GB" dirty="0">
                            <a:latin typeface="Cambria Math" panose="02040503050406030204" pitchFamily="18" charset="0"/>
                          </a:rPr>
                          <m:t>𝜆</m:t>
                        </m:r>
                      </m:e>
                      <m:sub>
                        <m:r>
                          <a:rPr lang="en-GB">
                            <a:latin typeface="Cambria Math" panose="02040503050406030204" pitchFamily="18" charset="0"/>
                          </a:rPr>
                          <m:t>𝑘</m:t>
                        </m:r>
                      </m:sub>
                    </m:sSub>
                  </m:oMath>
                </a14:m>
                <a:r>
                  <a:rPr lang="en-GB" dirty="0">
                    <a:latin typeface="+mj-lt"/>
                  </a:rPr>
                  <a:t> then </a:t>
                </a:r>
                <a14:m>
                  <m:oMath xmlns:m="http://schemas.openxmlformats.org/officeDocument/2006/math">
                    <m:nary>
                      <m:naryPr>
                        <m:chr m:val="∑"/>
                        <m:limLoc m:val="subSup"/>
                        <m:ctrlPr>
                          <a:rPr lang="en-GB" i="1">
                            <a:latin typeface="Cambria Math" panose="02040503050406030204" pitchFamily="18" charset="0"/>
                          </a:rPr>
                        </m:ctrlPr>
                      </m:naryPr>
                      <m:sub>
                        <m:r>
                          <m:rPr>
                            <m:brk m:alnAt="25"/>
                          </m:rPr>
                          <a:rPr lang="en-GB">
                            <a:latin typeface="Cambria Math" panose="02040503050406030204" pitchFamily="18" charset="0"/>
                          </a:rPr>
                          <m:t>𝑖</m:t>
                        </m:r>
                        <m:r>
                          <a:rPr lang="en-GB">
                            <a:latin typeface="Cambria Math" panose="02040503050406030204" pitchFamily="18" charset="0"/>
                          </a:rPr>
                          <m:t>=1</m:t>
                        </m:r>
                      </m:sub>
                      <m:sup>
                        <m:r>
                          <a:rPr lang="en-GB">
                            <a:latin typeface="Cambria Math" panose="02040503050406030204" pitchFamily="18" charset="0"/>
                          </a:rPr>
                          <m:t>𝑘</m:t>
                        </m:r>
                      </m:sup>
                      <m:e>
                        <m:sSub>
                          <m:sSubPr>
                            <m:ctrlPr>
                              <a:rPr lang="en-GB" i="1">
                                <a:latin typeface="Cambria Math" panose="02040503050406030204" pitchFamily="18" charset="0"/>
                              </a:rPr>
                            </m:ctrlPr>
                          </m:sSubPr>
                          <m:e>
                            <m:r>
                              <a:rPr lang="en-GB">
                                <a:latin typeface="Cambria Math" panose="02040503050406030204" pitchFamily="18" charset="0"/>
                              </a:rPr>
                              <m:t>𝑁</m:t>
                            </m:r>
                          </m:e>
                          <m:sub>
                            <m:r>
                              <a:rPr lang="en-GB">
                                <a:latin typeface="Cambria Math" panose="02040503050406030204" pitchFamily="18" charset="0"/>
                              </a:rPr>
                              <m:t>𝑖</m:t>
                            </m:r>
                          </m:sub>
                        </m:sSub>
                        <m:d>
                          <m:dPr>
                            <m:ctrlPr>
                              <a:rPr lang="en-GB" i="1">
                                <a:latin typeface="Cambria Math" panose="02040503050406030204" pitchFamily="18" charset="0"/>
                              </a:rPr>
                            </m:ctrlPr>
                          </m:dPr>
                          <m:e>
                            <m:r>
                              <a:rPr lang="en-GB">
                                <a:latin typeface="Cambria Math" panose="02040503050406030204" pitchFamily="18" charset="0"/>
                              </a:rPr>
                              <m:t>𝑡</m:t>
                            </m:r>
                          </m:e>
                        </m:d>
                      </m:e>
                    </m:nary>
                    <m:r>
                      <a:rPr lang="en-GB">
                        <a:latin typeface="Cambria Math" panose="02040503050406030204" pitchFamily="18" charset="0"/>
                      </a:rPr>
                      <m:t> </m:t>
                    </m:r>
                  </m:oMath>
                </a14:m>
                <a:r>
                  <a:rPr lang="en-GB" dirty="0">
                    <a:latin typeface="+mj-lt"/>
                  </a:rPr>
                  <a:t>is a Poisson process with the summed rate </a:t>
                </a:r>
                <a14:m>
                  <m:oMath xmlns:m="http://schemas.openxmlformats.org/officeDocument/2006/math">
                    <m:nary>
                      <m:naryPr>
                        <m:chr m:val="∑"/>
                        <m:limLoc m:val="subSup"/>
                        <m:ctrlPr>
                          <a:rPr lang="en-GB" i="1">
                            <a:latin typeface="Cambria Math" panose="02040503050406030204" pitchFamily="18" charset="0"/>
                          </a:rPr>
                        </m:ctrlPr>
                      </m:naryPr>
                      <m:sub>
                        <m:r>
                          <m:rPr>
                            <m:brk m:alnAt="25"/>
                          </m:rPr>
                          <a:rPr lang="en-GB">
                            <a:latin typeface="Cambria Math" panose="02040503050406030204" pitchFamily="18" charset="0"/>
                          </a:rPr>
                          <m:t>𝑖</m:t>
                        </m:r>
                        <m:r>
                          <a:rPr lang="en-GB">
                            <a:latin typeface="Cambria Math" panose="02040503050406030204" pitchFamily="18" charset="0"/>
                          </a:rPr>
                          <m:t>=1</m:t>
                        </m:r>
                      </m:sub>
                      <m:sup>
                        <m:r>
                          <a:rPr lang="en-GB">
                            <a:latin typeface="Cambria Math" panose="02040503050406030204" pitchFamily="18" charset="0"/>
                          </a:rPr>
                          <m:t>𝑘</m:t>
                        </m:r>
                      </m:sup>
                      <m:e>
                        <m:sSub>
                          <m:sSubPr>
                            <m:ctrlPr>
                              <a:rPr lang="en-GB" i="1">
                                <a:latin typeface="Cambria Math" panose="02040503050406030204" pitchFamily="18" charset="0"/>
                              </a:rPr>
                            </m:ctrlPr>
                          </m:sSubPr>
                          <m:e>
                            <m:r>
                              <a:rPr lang="en-GB" dirty="0">
                                <a:latin typeface="Cambria Math" panose="02040503050406030204" pitchFamily="18" charset="0"/>
                              </a:rPr>
                              <m:t>𝜆</m:t>
                            </m:r>
                          </m:e>
                          <m:sub>
                            <m:r>
                              <a:rPr lang="en-GB">
                                <a:latin typeface="Cambria Math" panose="02040503050406030204" pitchFamily="18" charset="0"/>
                              </a:rPr>
                              <m:t>𝑖</m:t>
                            </m:r>
                          </m:sub>
                        </m:sSub>
                      </m:e>
                    </m:nary>
                  </m:oMath>
                </a14:m>
                <a:r>
                  <a:rPr lang="en-GB" dirty="0">
                    <a:latin typeface="+mj-lt"/>
                  </a:rPr>
                  <a:t>.  </a:t>
                </a:r>
              </a:p>
              <a:p>
                <a:pPr>
                  <a:defRPr/>
                </a:pPr>
                <a:endParaRPr lang="en-GB" dirty="0">
                  <a:latin typeface="+mj-lt"/>
                </a:endParaRPr>
              </a:p>
              <a:p>
                <a:pPr>
                  <a:defRPr/>
                </a:pPr>
                <a:r>
                  <a:rPr lang="en-GB" dirty="0">
                    <a:latin typeface="+mj-lt"/>
                  </a:rPr>
                  <a:t>Independently for each event in the summed process, the probability of occurrence in process </a:t>
                </a:r>
                <a14:m>
                  <m:oMath xmlns:m="http://schemas.openxmlformats.org/officeDocument/2006/math">
                    <m:r>
                      <a:rPr lang="en-GB" dirty="0">
                        <a:latin typeface="Cambria Math" panose="02040503050406030204" pitchFamily="18" charset="0"/>
                      </a:rPr>
                      <m:t>𝑗</m:t>
                    </m:r>
                    <m:r>
                      <a:rPr lang="en-GB" dirty="0">
                        <a:latin typeface="Cambria Math" panose="02040503050406030204" pitchFamily="18" charset="0"/>
                      </a:rPr>
                      <m:t> </m:t>
                    </m:r>
                  </m:oMath>
                </a14:m>
                <a:r>
                  <a:rPr lang="en-GB" dirty="0">
                    <a:latin typeface="+mj-lt"/>
                  </a:rPr>
                  <a:t>is the relative rate of this process: </a:t>
                </a:r>
                <a14:m>
                  <m:oMath xmlns:m="http://schemas.openxmlformats.org/officeDocument/2006/math">
                    <m:f>
                      <m:fPr>
                        <m:ctrlPr>
                          <a:rPr lang="en-GB" i="1">
                            <a:latin typeface="Cambria Math" panose="02040503050406030204" pitchFamily="18" charset="0"/>
                          </a:rPr>
                        </m:ctrlPr>
                      </m:fPr>
                      <m:num>
                        <m:sSub>
                          <m:sSubPr>
                            <m:ctrlPr>
                              <a:rPr lang="en-GB" i="1">
                                <a:latin typeface="Cambria Math" panose="02040503050406030204" pitchFamily="18" charset="0"/>
                              </a:rPr>
                            </m:ctrlPr>
                          </m:sSubPr>
                          <m:e>
                            <m:r>
                              <a:rPr lang="en-GB" dirty="0">
                                <a:latin typeface="Cambria Math" panose="02040503050406030204" pitchFamily="18" charset="0"/>
                              </a:rPr>
                              <m:t>𝜆</m:t>
                            </m:r>
                          </m:e>
                          <m:sub>
                            <m:r>
                              <a:rPr lang="en-GB" dirty="0">
                                <a:latin typeface="Cambria Math" panose="02040503050406030204" pitchFamily="18" charset="0"/>
                              </a:rPr>
                              <m:t>𝑗</m:t>
                            </m:r>
                          </m:sub>
                        </m:sSub>
                      </m:num>
                      <m:den>
                        <m:nary>
                          <m:naryPr>
                            <m:chr m:val="∑"/>
                            <m:limLoc m:val="subSup"/>
                            <m:ctrlPr>
                              <a:rPr lang="en-GB" i="1">
                                <a:latin typeface="Cambria Math" panose="02040503050406030204" pitchFamily="18" charset="0"/>
                              </a:rPr>
                            </m:ctrlPr>
                          </m:naryPr>
                          <m:sub>
                            <m:r>
                              <m:rPr>
                                <m:brk m:alnAt="25"/>
                              </m:rPr>
                              <a:rPr lang="en-GB">
                                <a:latin typeface="Cambria Math" panose="02040503050406030204" pitchFamily="18" charset="0"/>
                              </a:rPr>
                              <m:t>𝑖</m:t>
                            </m:r>
                            <m:r>
                              <a:rPr lang="en-GB">
                                <a:latin typeface="Cambria Math" panose="02040503050406030204" pitchFamily="18" charset="0"/>
                              </a:rPr>
                              <m:t>=1</m:t>
                            </m:r>
                          </m:sub>
                          <m:sup>
                            <m:r>
                              <a:rPr lang="en-GB">
                                <a:latin typeface="Cambria Math" panose="02040503050406030204" pitchFamily="18" charset="0"/>
                              </a:rPr>
                              <m:t>𝑘</m:t>
                            </m:r>
                          </m:sup>
                          <m:e>
                            <m:sSub>
                              <m:sSubPr>
                                <m:ctrlPr>
                                  <a:rPr lang="en-GB" i="1">
                                    <a:latin typeface="Cambria Math" panose="02040503050406030204" pitchFamily="18" charset="0"/>
                                  </a:rPr>
                                </m:ctrlPr>
                              </m:sSubPr>
                              <m:e>
                                <m:r>
                                  <a:rPr lang="en-GB" dirty="0">
                                    <a:latin typeface="Cambria Math" panose="02040503050406030204" pitchFamily="18" charset="0"/>
                                  </a:rPr>
                                  <m:t>𝜆</m:t>
                                </m:r>
                              </m:e>
                              <m:sub>
                                <m:r>
                                  <a:rPr lang="en-GB">
                                    <a:latin typeface="Cambria Math" panose="02040503050406030204" pitchFamily="18" charset="0"/>
                                  </a:rPr>
                                  <m:t>𝑖</m:t>
                                </m:r>
                              </m:sub>
                            </m:sSub>
                          </m:e>
                        </m:nary>
                      </m:den>
                    </m:f>
                  </m:oMath>
                </a14:m>
                <a:r>
                  <a:rPr lang="en-GB" dirty="0">
                    <a:latin typeface="+mj-lt"/>
                  </a:rPr>
                  <a:t>.</a:t>
                </a:r>
              </a:p>
              <a:p>
                <a:pPr>
                  <a:defRPr/>
                </a:pPr>
                <a:endParaRPr lang="en-GB" dirty="0">
                  <a:latin typeface="+mj-lt"/>
                </a:endParaRPr>
              </a:p>
              <a:p>
                <a:pPr>
                  <a:defRPr/>
                </a:pPr>
                <a:endParaRPr lang="en-GB" i="1" dirty="0">
                  <a:latin typeface="+mj-lt"/>
                </a:endParaRPr>
              </a:p>
              <a:p>
                <a:pPr>
                  <a:defRPr/>
                </a:pPr>
                <a:endParaRPr lang="en-GB" dirty="0">
                  <a:latin typeface="+mj-lt"/>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39460" y="1151620"/>
                <a:ext cx="6496050" cy="8381077"/>
              </a:xfrm>
              <a:prstGeom prst="rect">
                <a:avLst/>
              </a:prstGeom>
              <a:blipFill rotWithShape="0">
                <a:blip r:embed="rId3"/>
                <a:stretch>
                  <a:fillRect l="-845" r="-1408"/>
                </a:stretch>
              </a:blipFill>
            </p:spPr>
            <p:txBody>
              <a:bodyPr/>
              <a:lstStyle/>
              <a:p>
                <a:r>
                  <a:rPr lang="en-GB">
                    <a:noFill/>
                  </a:rPr>
                  <a:t> </a:t>
                </a:r>
              </a:p>
            </p:txBody>
          </p:sp>
        </mc:Fallback>
      </mc:AlternateContent>
      <p:grpSp>
        <p:nvGrpSpPr>
          <p:cNvPr id="8" name="Group 44"/>
          <p:cNvGrpSpPr>
            <a:grpSpLocks/>
          </p:cNvGrpSpPr>
          <p:nvPr/>
        </p:nvGrpSpPr>
        <p:grpSpPr bwMode="auto">
          <a:xfrm rot="-5400000">
            <a:off x="2478812" y="2352908"/>
            <a:ext cx="179388" cy="3429000"/>
            <a:chOff x="4706525" y="1187597"/>
            <a:chExt cx="180021" cy="3428853"/>
          </a:xfrm>
        </p:grpSpPr>
        <p:cxnSp>
          <p:nvCxnSpPr>
            <p:cNvPr id="9" name="Straight Connector 8"/>
            <p:cNvCxnSpPr/>
            <p:nvPr/>
          </p:nvCxnSpPr>
          <p:spPr bwMode="auto">
            <a:xfrm rot="5400000" flipH="1" flipV="1">
              <a:off x="3063788" y="2902024"/>
              <a:ext cx="34288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706526" y="2086084"/>
              <a:ext cx="180020" cy="18096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4706525" y="2519452"/>
              <a:ext cx="180020" cy="1793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4706526" y="3703624"/>
              <a:ext cx="180020" cy="179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cxnSp>
        <p:nvCxnSpPr>
          <p:cNvPr id="18" name="Straight Connector 17"/>
          <p:cNvCxnSpPr/>
          <p:nvPr/>
        </p:nvCxnSpPr>
        <p:spPr>
          <a:xfrm rot="5400000">
            <a:off x="710336" y="4076934"/>
            <a:ext cx="28733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338277" y="4017107"/>
            <a:ext cx="65" cy="276999"/>
          </a:xfrm>
          <a:prstGeom prst="rect">
            <a:avLst/>
          </a:prstGeom>
          <a:noFill/>
        </p:spPr>
        <p:txBody>
          <a:bodyPr wrap="none" lIns="0" tIns="0" rIns="0" bIns="0" rtlCol="0">
            <a:spAutoFit/>
          </a:bodyPr>
          <a:lstStyle/>
          <a:p>
            <a:endParaRPr lang="en-GB" dirty="0"/>
          </a:p>
        </p:txBody>
      </p:sp>
      <p:sp>
        <p:nvSpPr>
          <p:cNvPr id="25" name="Oval 24"/>
          <p:cNvSpPr/>
          <p:nvPr/>
        </p:nvSpPr>
        <p:spPr bwMode="auto">
          <a:xfrm rot="16200000">
            <a:off x="1180008" y="3986935"/>
            <a:ext cx="179387"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Oval 25"/>
          <p:cNvSpPr/>
          <p:nvPr/>
        </p:nvSpPr>
        <p:spPr bwMode="auto">
          <a:xfrm rot="16200000">
            <a:off x="3995646" y="3977715"/>
            <a:ext cx="179387"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mc:AlternateContent xmlns:mc="http://schemas.openxmlformats.org/markup-compatibility/2006" xmlns:a14="http://schemas.microsoft.com/office/drawing/2010/main">
        <mc:Choice Requires="a14">
          <p:sp>
            <p:nvSpPr>
              <p:cNvPr id="27" name="Rectangle 26"/>
              <p:cNvSpPr/>
              <p:nvPr/>
            </p:nvSpPr>
            <p:spPr>
              <a:xfrm>
                <a:off x="1359396" y="2958254"/>
                <a:ext cx="1582997" cy="369332"/>
              </a:xfrm>
              <a:prstGeom prst="rect">
                <a:avLst/>
              </a:prstGeom>
            </p:spPr>
            <p:txBody>
              <a:bodyPr wrap="none">
                <a:spAutoFit/>
              </a:bodyPr>
              <a:lstStyle/>
              <a:p>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1</m:t>
                        </m:r>
                      </m:sub>
                    </m:sSub>
                    <m:r>
                      <a:rPr lang="en-GB" b="0" i="0" smtClean="0">
                        <a:latin typeface="Cambria Math" panose="02040503050406030204" pitchFamily="18" charset="0"/>
                      </a:rPr>
                      <m:t>(</m:t>
                    </m:r>
                    <m:r>
                      <m:rPr>
                        <m:sty m:val="p"/>
                      </m:rPr>
                      <a:rPr lang="en-GB" b="0" i="0" smtClean="0">
                        <a:latin typeface="Cambria Math" panose="02040503050406030204" pitchFamily="18" charset="0"/>
                      </a:rPr>
                      <m:t>t</m:t>
                    </m:r>
                    <m:r>
                      <a:rPr lang="en-GB" b="0" i="0" smtClean="0">
                        <a:latin typeface="Cambria Math" panose="02040503050406030204" pitchFamily="18" charset="0"/>
                      </a:rPr>
                      <m:t>)</m:t>
                    </m:r>
                  </m:oMath>
                </a14:m>
                <a:r>
                  <a:rPr lang="en-GB" dirty="0" smtClean="0"/>
                  <a:t>, rate </a:t>
                </a:r>
                <a14:m>
                  <m:oMath xmlns:m="http://schemas.openxmlformats.org/officeDocument/2006/math">
                    <m:sSub>
                      <m:sSubPr>
                        <m:ctrlPr>
                          <a:rPr lang="en-GB" i="1">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𝜆</m:t>
                        </m:r>
                      </m:e>
                      <m:sub>
                        <m:r>
                          <a:rPr lang="en-GB" i="1">
                            <a:latin typeface="Cambria Math" panose="02040503050406030204" pitchFamily="18" charset="0"/>
                          </a:rPr>
                          <m:t>1</m:t>
                        </m:r>
                      </m:sub>
                    </m:sSub>
                  </m:oMath>
                </a14:m>
                <a:r>
                  <a:rPr lang="en-GB" dirty="0" smtClean="0"/>
                  <a:t> </a:t>
                </a:r>
                <a:endParaRPr lang="en-GB" dirty="0"/>
              </a:p>
            </p:txBody>
          </p:sp>
        </mc:Choice>
        <mc:Fallback xmlns="">
          <p:sp>
            <p:nvSpPr>
              <p:cNvPr id="27" name="Rectangle 26"/>
              <p:cNvSpPr>
                <a:spLocks noRot="1" noChangeAspect="1" noMove="1" noResize="1" noEditPoints="1" noAdjustHandles="1" noChangeArrowheads="1" noChangeShapeType="1" noTextEdit="1"/>
              </p:cNvSpPr>
              <p:nvPr/>
            </p:nvSpPr>
            <p:spPr>
              <a:xfrm>
                <a:off x="1359396" y="2958254"/>
                <a:ext cx="1582997" cy="369332"/>
              </a:xfrm>
              <a:prstGeom prst="rect">
                <a:avLst/>
              </a:prstGeom>
              <a:blipFill rotWithShape="0">
                <a:blip r:embed="rId4"/>
                <a:stretch>
                  <a:fillRect t="-8197" b="-24590"/>
                </a:stretch>
              </a:blipFill>
            </p:spPr>
            <p:txBody>
              <a:bodyPr/>
              <a:lstStyle/>
              <a:p>
                <a:r>
                  <a:rPr lang="en-GB">
                    <a:noFill/>
                  </a:rPr>
                  <a:t> </a:t>
                </a:r>
              </a:p>
            </p:txBody>
          </p:sp>
        </mc:Fallback>
      </mc:AlternateContent>
      <p:sp>
        <p:nvSpPr>
          <p:cNvPr id="30" name="Oval 29"/>
          <p:cNvSpPr/>
          <p:nvPr/>
        </p:nvSpPr>
        <p:spPr bwMode="auto">
          <a:xfrm rot="16200000">
            <a:off x="2885724" y="3986935"/>
            <a:ext cx="179387" cy="1793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Oval 30"/>
          <p:cNvSpPr/>
          <p:nvPr/>
        </p:nvSpPr>
        <p:spPr bwMode="auto">
          <a:xfrm rot="16200000">
            <a:off x="3703318" y="3986935"/>
            <a:ext cx="179387" cy="1793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Oval 31"/>
          <p:cNvSpPr/>
          <p:nvPr/>
        </p:nvSpPr>
        <p:spPr bwMode="auto">
          <a:xfrm rot="16200000">
            <a:off x="1467172" y="3974347"/>
            <a:ext cx="179387" cy="1793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mc:AlternateContent xmlns:mc="http://schemas.openxmlformats.org/markup-compatibility/2006" xmlns:a14="http://schemas.microsoft.com/office/drawing/2010/main">
        <mc:Choice Requires="a14">
          <p:sp>
            <p:nvSpPr>
              <p:cNvPr id="33" name="Rectangle 32"/>
              <p:cNvSpPr/>
              <p:nvPr/>
            </p:nvSpPr>
            <p:spPr>
              <a:xfrm>
                <a:off x="3734755" y="2958254"/>
                <a:ext cx="1529521" cy="369332"/>
              </a:xfrm>
              <a:prstGeom prst="rect">
                <a:avLst/>
              </a:prstGeom>
              <a:solidFill>
                <a:srgbClr val="FF0000"/>
              </a:solidFill>
            </p:spPr>
            <p:txBody>
              <a:bodyPr wrap="none">
                <a:spAutoFit/>
              </a:bodyPr>
              <a:lstStyle/>
              <a:p>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2</m:t>
                        </m:r>
                      </m:sub>
                    </m:sSub>
                    <m:r>
                      <a:rPr lang="en-GB" b="0" i="0" smtClean="0">
                        <a:latin typeface="Cambria Math" panose="02040503050406030204" pitchFamily="18" charset="0"/>
                      </a:rPr>
                      <m:t>(</m:t>
                    </m:r>
                    <m:r>
                      <m:rPr>
                        <m:sty m:val="p"/>
                      </m:rPr>
                      <a:rPr lang="en-GB" b="0" i="0" smtClean="0">
                        <a:latin typeface="Cambria Math" panose="02040503050406030204" pitchFamily="18" charset="0"/>
                      </a:rPr>
                      <m:t>t</m:t>
                    </m:r>
                    <m:r>
                      <a:rPr lang="en-GB" b="0" i="0" smtClean="0">
                        <a:latin typeface="Cambria Math" panose="02040503050406030204" pitchFamily="18" charset="0"/>
                      </a:rPr>
                      <m:t>)</m:t>
                    </m:r>
                  </m:oMath>
                </a14:m>
                <a:r>
                  <a:rPr lang="en-GB" dirty="0" smtClean="0"/>
                  <a:t>, rate </a:t>
                </a:r>
                <a14:m>
                  <m:oMath xmlns:m="http://schemas.openxmlformats.org/officeDocument/2006/math">
                    <m:sSub>
                      <m:sSubPr>
                        <m:ctrlPr>
                          <a:rPr lang="en-GB" i="1">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𝜆</m:t>
                        </m:r>
                      </m:e>
                      <m:sub>
                        <m:r>
                          <a:rPr lang="en-GB" i="1">
                            <a:latin typeface="Cambria Math" panose="02040503050406030204" pitchFamily="18" charset="0"/>
                          </a:rPr>
                          <m:t>2</m:t>
                        </m:r>
                      </m:sub>
                    </m:sSub>
                  </m:oMath>
                </a14:m>
                <a:endParaRPr lang="en-GB" dirty="0"/>
              </a:p>
            </p:txBody>
          </p:sp>
        </mc:Choice>
        <mc:Fallback xmlns="">
          <p:sp>
            <p:nvSpPr>
              <p:cNvPr id="33" name="Rectangle 32"/>
              <p:cNvSpPr>
                <a:spLocks noRot="1" noChangeAspect="1" noMove="1" noResize="1" noEditPoints="1" noAdjustHandles="1" noChangeArrowheads="1" noChangeShapeType="1" noTextEdit="1"/>
              </p:cNvSpPr>
              <p:nvPr/>
            </p:nvSpPr>
            <p:spPr>
              <a:xfrm>
                <a:off x="3734755" y="2958254"/>
                <a:ext cx="1529521" cy="369332"/>
              </a:xfrm>
              <a:prstGeom prst="rect">
                <a:avLst/>
              </a:prstGeom>
              <a:blipFill rotWithShape="0">
                <a:blip r:embed="rId5"/>
                <a:stretch>
                  <a:fillRect t="-8197" b="-24590"/>
                </a:stretch>
              </a:blipFill>
            </p:spPr>
            <p:txBody>
              <a:bodyPr/>
              <a:lstStyle/>
              <a:p>
                <a:r>
                  <a:rPr lang="en-GB">
                    <a:noFill/>
                  </a:rPr>
                  <a:t> </a:t>
                </a:r>
              </a:p>
            </p:txBody>
          </p:sp>
        </mc:Fallback>
      </mc:AlternateContent>
      <p:cxnSp>
        <p:nvCxnSpPr>
          <p:cNvPr id="5" name="Straight Arrow Connector 4"/>
          <p:cNvCxnSpPr/>
          <p:nvPr/>
        </p:nvCxnSpPr>
        <p:spPr>
          <a:xfrm flipV="1">
            <a:off x="2975417" y="4220603"/>
            <a:ext cx="0" cy="315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93168" y="3348149"/>
            <a:ext cx="59515" cy="585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Rectangle 33"/>
              <p:cNvSpPr/>
              <p:nvPr/>
            </p:nvSpPr>
            <p:spPr>
              <a:xfrm>
                <a:off x="4304275" y="3891963"/>
                <a:ext cx="2640403" cy="369332"/>
              </a:xfrm>
              <a:prstGeom prst="rect">
                <a:avLst/>
              </a:prstGeom>
            </p:spPr>
            <p:txBody>
              <a:bodyPr wrap="none">
                <a:spAutoFit/>
              </a:bodyPr>
              <a:lstStyle/>
              <a:p>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𝑁</m:t>
                        </m:r>
                      </m:e>
                      <m:sub>
                        <m:r>
                          <a:rPr lang="en-GB" b="0" i="1" smtClean="0">
                            <a:latin typeface="Cambria Math" panose="02040503050406030204" pitchFamily="18" charset="0"/>
                          </a:rPr>
                          <m:t>1</m:t>
                        </m:r>
                      </m:sub>
                    </m:sSub>
                    <m:r>
                      <a:rPr lang="en-GB" b="0" i="0" smtClean="0">
                        <a:latin typeface="Cambria Math" panose="02040503050406030204" pitchFamily="18" charset="0"/>
                      </a:rPr>
                      <m:t>(</m:t>
                    </m:r>
                    <m:r>
                      <m:rPr>
                        <m:sty m:val="p"/>
                      </m:rPr>
                      <a:rPr lang="en-GB" b="0" i="0" smtClean="0">
                        <a:latin typeface="Cambria Math" panose="02040503050406030204" pitchFamily="18" charset="0"/>
                      </a:rPr>
                      <m:t>t</m:t>
                    </m:r>
                    <m:r>
                      <a:rPr lang="en-GB" b="0" i="0" smtClean="0">
                        <a:latin typeface="Cambria Math" panose="02040503050406030204" pitchFamily="18" charset="0"/>
                      </a:rPr>
                      <m:t>)</m:t>
                    </m:r>
                  </m:oMath>
                </a14:m>
                <a:r>
                  <a:rPr lang="en-GB" dirty="0" smtClean="0"/>
                  <a:t>+</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𝑁</m:t>
                        </m:r>
                      </m:e>
                      <m:sub>
                        <m:r>
                          <a:rPr lang="en-GB" i="1">
                            <a:latin typeface="Cambria Math" panose="02040503050406030204" pitchFamily="18" charset="0"/>
                          </a:rPr>
                          <m:t>2</m:t>
                        </m:r>
                      </m:sub>
                    </m:sSub>
                    <m:r>
                      <a:rPr lang="en-GB">
                        <a:latin typeface="Cambria Math" panose="02040503050406030204" pitchFamily="18" charset="0"/>
                      </a:rPr>
                      <m:t>(</m:t>
                    </m:r>
                    <m:r>
                      <m:rPr>
                        <m:sty m:val="p"/>
                      </m:rPr>
                      <a:rPr lang="en-GB">
                        <a:latin typeface="Cambria Math" panose="02040503050406030204" pitchFamily="18" charset="0"/>
                      </a:rPr>
                      <m:t>t</m:t>
                    </m:r>
                    <m:r>
                      <a:rPr lang="en-GB">
                        <a:latin typeface="Cambria Math" panose="02040503050406030204" pitchFamily="18" charset="0"/>
                      </a:rPr>
                      <m:t>)</m:t>
                    </m:r>
                  </m:oMath>
                </a14:m>
                <a:r>
                  <a:rPr lang="en-GB" dirty="0" smtClean="0"/>
                  <a:t>, rate </a:t>
                </a:r>
                <a14:m>
                  <m:oMath xmlns:m="http://schemas.openxmlformats.org/officeDocument/2006/math">
                    <m:sSub>
                      <m:sSubPr>
                        <m:ctrlPr>
                          <a:rPr lang="en-GB" i="1">
                            <a:latin typeface="Cambria Math" panose="02040503050406030204" pitchFamily="18" charset="0"/>
                          </a:rPr>
                        </m:ctrlPr>
                      </m:sSubPr>
                      <m:e>
                        <m:sSub>
                          <m:sSubPr>
                            <m:ctrlPr>
                              <a:rPr lang="en-GB" i="1">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𝜆</m:t>
                            </m:r>
                          </m:e>
                          <m:sub>
                            <m:r>
                              <a:rPr lang="en-GB" i="1">
                                <a:latin typeface="Cambria Math" panose="02040503050406030204" pitchFamily="18" charset="0"/>
                              </a:rPr>
                              <m:t>1</m:t>
                            </m:r>
                          </m:sub>
                        </m:sSub>
                        <m:r>
                          <m:rPr>
                            <m:nor/>
                          </m:rPr>
                          <a:rPr lang="en-GB" b="0" i="0" smtClean="0">
                            <a:latin typeface="Cambria Math" panose="02040503050406030204" pitchFamily="18" charset="0"/>
                          </a:rPr>
                          <m:t>+</m:t>
                        </m:r>
                        <m:r>
                          <a:rPr lang="en-GB" i="1" dirty="0">
                            <a:latin typeface="Cambria Math" panose="02040503050406030204" pitchFamily="18" charset="0"/>
                            <a:ea typeface="Cambria Math" panose="02040503050406030204" pitchFamily="18" charset="0"/>
                          </a:rPr>
                          <m:t>𝜆</m:t>
                        </m:r>
                      </m:e>
                      <m:sub>
                        <m:r>
                          <a:rPr lang="en-GB" b="0" i="1" smtClean="0">
                            <a:latin typeface="Cambria Math" panose="02040503050406030204" pitchFamily="18" charset="0"/>
                          </a:rPr>
                          <m:t>2</m:t>
                        </m:r>
                      </m:sub>
                    </m:sSub>
                  </m:oMath>
                </a14:m>
                <a:r>
                  <a:rPr lang="en-GB" dirty="0" smtClean="0"/>
                  <a:t> </a:t>
                </a:r>
                <a:endParaRPr lang="en-GB" dirty="0"/>
              </a:p>
            </p:txBody>
          </p:sp>
        </mc:Choice>
        <mc:Fallback xmlns="">
          <p:sp>
            <p:nvSpPr>
              <p:cNvPr id="34" name="Rectangle 33"/>
              <p:cNvSpPr>
                <a:spLocks noRot="1" noChangeAspect="1" noMove="1" noResize="1" noEditPoints="1" noAdjustHandles="1" noChangeArrowheads="1" noChangeShapeType="1" noTextEdit="1"/>
              </p:cNvSpPr>
              <p:nvPr/>
            </p:nvSpPr>
            <p:spPr>
              <a:xfrm>
                <a:off x="4304275" y="3891963"/>
                <a:ext cx="2640403" cy="369332"/>
              </a:xfrm>
              <a:prstGeom prst="rect">
                <a:avLst/>
              </a:prstGeom>
              <a:blipFill rotWithShape="0">
                <a:blip r:embed="rId6"/>
                <a:stretch>
                  <a:fillRect t="-8197" b="-245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2212805" y="4455934"/>
                <a:ext cx="1876155" cy="6636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𝑃</m:t>
                      </m:r>
                      <m:d>
                        <m:dPr>
                          <m:ctrlPr>
                            <a:rPr lang="en-GB" i="1">
                              <a:latin typeface="Cambria Math" panose="02040503050406030204" pitchFamily="18" charset="0"/>
                            </a:rPr>
                          </m:ctrlPr>
                        </m:dPr>
                        <m:e>
                          <m:r>
                            <a:rPr lang="en-GB" i="1">
                              <a:latin typeface="Cambria Math" panose="02040503050406030204" pitchFamily="18" charset="0"/>
                            </a:rPr>
                            <m:t>𝑟𝑒𝑑</m:t>
                          </m:r>
                        </m:e>
                      </m:d>
                      <m:r>
                        <a:rPr lang="en-GB" b="0" i="1" smtClean="0">
                          <a:latin typeface="Cambria Math" panose="02040503050406030204" pitchFamily="18" charset="0"/>
                        </a:rPr>
                        <m:t>=</m:t>
                      </m:r>
                      <m:f>
                        <m:fPr>
                          <m:ctrlPr>
                            <a:rPr lang="en-GB" b="0" i="1" smtClean="0">
                              <a:latin typeface="Cambria Math" panose="02040503050406030204" pitchFamily="18" charset="0"/>
                            </a:rPr>
                          </m:ctrlPr>
                        </m:fPr>
                        <m:num>
                          <m:sSub>
                            <m:sSubPr>
                              <m:ctrlPr>
                                <a:rPr lang="en-GB" i="1" smtClean="0">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𝜆</m:t>
                              </m:r>
                            </m:e>
                            <m:sub>
                              <m:r>
                                <a:rPr lang="en-GB" i="1">
                                  <a:latin typeface="Cambria Math" panose="02040503050406030204" pitchFamily="18" charset="0"/>
                                </a:rPr>
                                <m:t>2</m:t>
                              </m:r>
                            </m:sub>
                          </m:sSub>
                        </m:num>
                        <m:den>
                          <m:sSub>
                            <m:sSubPr>
                              <m:ctrlPr>
                                <a:rPr lang="en-GB" i="1">
                                  <a:latin typeface="Cambria Math" panose="02040503050406030204" pitchFamily="18" charset="0"/>
                                </a:rPr>
                              </m:ctrlPr>
                            </m:sSubPr>
                            <m:e>
                              <m:sSub>
                                <m:sSubPr>
                                  <m:ctrlPr>
                                    <a:rPr lang="en-GB" i="1">
                                      <a:latin typeface="Cambria Math" panose="02040503050406030204" pitchFamily="18" charset="0"/>
                                    </a:rPr>
                                  </m:ctrlPr>
                                </m:sSubPr>
                                <m:e>
                                  <m:r>
                                    <a:rPr lang="en-GB" i="1" dirty="0">
                                      <a:latin typeface="Cambria Math" panose="02040503050406030204" pitchFamily="18" charset="0"/>
                                      <a:ea typeface="Cambria Math" panose="02040503050406030204" pitchFamily="18" charset="0"/>
                                    </a:rPr>
                                    <m:t>𝜆</m:t>
                                  </m:r>
                                </m:e>
                                <m:sub>
                                  <m:r>
                                    <a:rPr lang="en-GB" i="1">
                                      <a:latin typeface="Cambria Math" panose="02040503050406030204" pitchFamily="18" charset="0"/>
                                    </a:rPr>
                                    <m:t>1</m:t>
                                  </m:r>
                                </m:sub>
                              </m:sSub>
                              <m:r>
                                <m:rPr>
                                  <m:nor/>
                                </m:rPr>
                                <a:rPr lang="en-GB">
                                  <a:latin typeface="Cambria Math" panose="02040503050406030204" pitchFamily="18" charset="0"/>
                                </a:rPr>
                                <m:t>+</m:t>
                              </m:r>
                              <m:r>
                                <a:rPr lang="en-GB" i="1" dirty="0">
                                  <a:latin typeface="Cambria Math" panose="02040503050406030204" pitchFamily="18" charset="0"/>
                                  <a:ea typeface="Cambria Math" panose="02040503050406030204" pitchFamily="18" charset="0"/>
                                </a:rPr>
                                <m:t>𝜆</m:t>
                              </m:r>
                            </m:e>
                            <m:sub>
                              <m:r>
                                <a:rPr lang="en-GB" i="1">
                                  <a:latin typeface="Cambria Math" panose="02040503050406030204" pitchFamily="18" charset="0"/>
                                </a:rPr>
                                <m:t>2</m:t>
                              </m:r>
                            </m:sub>
                          </m:sSub>
                        </m:den>
                      </m:f>
                    </m:oMath>
                  </m:oMathPara>
                </a14:m>
                <a:endParaRPr lang="en-GB" dirty="0"/>
              </a:p>
            </p:txBody>
          </p:sp>
        </mc:Choice>
        <mc:Fallback xmlns="">
          <p:sp>
            <p:nvSpPr>
              <p:cNvPr id="35" name="Rectangle 34"/>
              <p:cNvSpPr>
                <a:spLocks noRot="1" noChangeAspect="1" noMove="1" noResize="1" noEditPoints="1" noAdjustHandles="1" noChangeArrowheads="1" noChangeShapeType="1" noTextEdit="1"/>
              </p:cNvSpPr>
              <p:nvPr/>
            </p:nvSpPr>
            <p:spPr>
              <a:xfrm>
                <a:off x="2212805" y="4455934"/>
                <a:ext cx="1876155" cy="663643"/>
              </a:xfrm>
              <a:prstGeom prst="rect">
                <a:avLst/>
              </a:prstGeom>
              <a:blipFill rotWithShape="0">
                <a:blip r:embed="rId7"/>
                <a:stretch>
                  <a:fillRect/>
                </a:stretch>
              </a:blipFill>
            </p:spPr>
            <p:txBody>
              <a:bodyPr/>
              <a:lstStyle/>
              <a:p>
                <a:r>
                  <a:rPr lang="en-GB">
                    <a:noFill/>
                  </a:rPr>
                  <a:t> </a:t>
                </a:r>
              </a:p>
            </p:txBody>
          </p:sp>
        </mc:Fallback>
      </mc:AlternateContent>
      <p:cxnSp>
        <p:nvCxnSpPr>
          <p:cNvPr id="20" name="Straight Arrow Connector 19"/>
          <p:cNvCxnSpPr/>
          <p:nvPr/>
        </p:nvCxnSpPr>
        <p:spPr>
          <a:xfrm flipH="1">
            <a:off x="3793011" y="3400243"/>
            <a:ext cx="292328" cy="491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2556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title"/>
          </p:nvPr>
        </p:nvSpPr>
        <p:spPr>
          <a:xfrm>
            <a:off x="98425" y="-423863"/>
            <a:ext cx="6416675" cy="1524001"/>
          </a:xfrm>
        </p:spPr>
        <p:txBody>
          <a:bodyPr/>
          <a:lstStyle/>
          <a:p>
            <a:r>
              <a:rPr lang="en-GB" sz="4000" smtClean="0"/>
              <a:t>Mutation in the coalescent</a:t>
            </a:r>
          </a:p>
        </p:txBody>
      </p:sp>
      <p:sp>
        <p:nvSpPr>
          <p:cNvPr id="25604" name="Content Placeholder 2"/>
          <p:cNvSpPr>
            <a:spLocks noGrp="1"/>
          </p:cNvSpPr>
          <p:nvPr>
            <p:ph idx="1"/>
          </p:nvPr>
        </p:nvSpPr>
        <p:spPr>
          <a:xfrm>
            <a:off x="98425" y="792163"/>
            <a:ext cx="6759575" cy="6034087"/>
          </a:xfrm>
        </p:spPr>
        <p:txBody>
          <a:bodyPr/>
          <a:lstStyle/>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25602" name="Object 2"/>
          <p:cNvGraphicFramePr>
            <a:graphicFrameLocks noChangeAspect="1"/>
          </p:cNvGraphicFramePr>
          <p:nvPr/>
        </p:nvGraphicFramePr>
        <p:xfrm>
          <a:off x="4632325" y="4464050"/>
          <a:ext cx="114300" cy="215900"/>
        </p:xfrm>
        <a:graphic>
          <a:graphicData uri="http://schemas.openxmlformats.org/presentationml/2006/ole">
            <mc:AlternateContent xmlns:mc="http://schemas.openxmlformats.org/markup-compatibility/2006">
              <mc:Choice xmlns:v="urn:schemas-microsoft-com:vml" Requires="v">
                <p:oleObj spid="_x0000_s116824" name="Equation" r:id="rId4" imgW="114120" imgH="215640" progId="Equation.3">
                  <p:embed/>
                </p:oleObj>
              </mc:Choice>
              <mc:Fallback>
                <p:oleObj name="Equation" r:id="rId4" imgW="114120" imgH="21564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2325" y="4464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 name="Straight Arrow Connector 6"/>
          <p:cNvCxnSpPr/>
          <p:nvPr/>
        </p:nvCxnSpPr>
        <p:spPr bwMode="auto">
          <a:xfrm rot="16200000" flipV="1">
            <a:off x="3221037" y="4289426"/>
            <a:ext cx="34607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rot="16200000" flipV="1">
            <a:off x="3690937" y="4289426"/>
            <a:ext cx="346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auto">
          <a:xfrm rot="10800000">
            <a:off x="3394075" y="4116388"/>
            <a:ext cx="469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rot="5400000" flipH="1" flipV="1">
            <a:off x="3543300" y="4024313"/>
            <a:ext cx="184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auto">
          <a:xfrm rot="16200000" flipV="1">
            <a:off x="4089400" y="4195763"/>
            <a:ext cx="530225"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rot="10800000" flipV="1">
            <a:off x="3635375" y="3929063"/>
            <a:ext cx="71755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rot="16200000" flipV="1">
            <a:off x="4127501" y="3773487"/>
            <a:ext cx="136525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rot="16200000" flipV="1">
            <a:off x="3577432" y="3512344"/>
            <a:ext cx="838200"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rot="10800000" flipV="1">
            <a:off x="3995738" y="3092450"/>
            <a:ext cx="81597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rot="16200000" flipV="1">
            <a:off x="2113757" y="3658394"/>
            <a:ext cx="16113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rot="5400000" flipH="1" flipV="1">
            <a:off x="4298950" y="2973388"/>
            <a:ext cx="241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rot="10800000" flipV="1">
            <a:off x="2919413" y="2851150"/>
            <a:ext cx="150018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rot="5400000" flipH="1" flipV="1">
            <a:off x="4176713" y="2749550"/>
            <a:ext cx="342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rot="16200000" flipV="1">
            <a:off x="2755900" y="1943100"/>
            <a:ext cx="181768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rot="10800000" flipV="1">
            <a:off x="3665538" y="1035050"/>
            <a:ext cx="22256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rot="16200000" flipV="1">
            <a:off x="4693444" y="948531"/>
            <a:ext cx="17145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576638" y="1781175"/>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Oval 23"/>
          <p:cNvSpPr/>
          <p:nvPr/>
        </p:nvSpPr>
        <p:spPr>
          <a:xfrm>
            <a:off x="3924300" y="3311525"/>
            <a:ext cx="179388"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5" name="Oval 24"/>
          <p:cNvSpPr/>
          <p:nvPr/>
        </p:nvSpPr>
        <p:spPr>
          <a:xfrm>
            <a:off x="2843213" y="3897313"/>
            <a:ext cx="180975"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Oval 25"/>
          <p:cNvSpPr/>
          <p:nvPr/>
        </p:nvSpPr>
        <p:spPr>
          <a:xfrm>
            <a:off x="2843213" y="3222625"/>
            <a:ext cx="180975"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Oval 26"/>
          <p:cNvSpPr/>
          <p:nvPr/>
        </p:nvSpPr>
        <p:spPr>
          <a:xfrm>
            <a:off x="3789363" y="4211638"/>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Oval 27"/>
          <p:cNvSpPr/>
          <p:nvPr/>
        </p:nvSpPr>
        <p:spPr>
          <a:xfrm>
            <a:off x="4733925" y="3671888"/>
            <a:ext cx="180975"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9" name="Oval 28"/>
          <p:cNvSpPr/>
          <p:nvPr/>
        </p:nvSpPr>
        <p:spPr>
          <a:xfrm>
            <a:off x="5815013" y="1933575"/>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Oval 29"/>
          <p:cNvSpPr/>
          <p:nvPr/>
        </p:nvSpPr>
        <p:spPr>
          <a:xfrm>
            <a:off x="5815013" y="2366963"/>
            <a:ext cx="179387"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Oval 30"/>
          <p:cNvSpPr/>
          <p:nvPr/>
        </p:nvSpPr>
        <p:spPr>
          <a:xfrm>
            <a:off x="5815013" y="3536950"/>
            <a:ext cx="179387"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71" name="Straight Arrow Connector 70"/>
          <p:cNvCxnSpPr/>
          <p:nvPr/>
        </p:nvCxnSpPr>
        <p:spPr>
          <a:xfrm rot="5400000" flipH="1" flipV="1">
            <a:off x="6264276" y="4295775"/>
            <a:ext cx="341312" cy="15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5400000" flipH="1" flipV="1">
            <a:off x="6313488" y="4006850"/>
            <a:ext cx="239712" cy="158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flipH="1" flipV="1">
            <a:off x="6042025" y="3494088"/>
            <a:ext cx="785813" cy="158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5400000" flipH="1" flipV="1">
            <a:off x="6323013" y="2979738"/>
            <a:ext cx="24130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flipH="1" flipV="1">
            <a:off x="5522119" y="1953419"/>
            <a:ext cx="181768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3744913" y="4125913"/>
            <a:ext cx="2686050" cy="158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232275" y="3937000"/>
            <a:ext cx="2189163" cy="476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4692650" y="3101975"/>
            <a:ext cx="1728788" cy="158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4298950" y="2857500"/>
            <a:ext cx="2122488"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3749675" y="1044575"/>
            <a:ext cx="2686050" cy="158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2798763" y="4479925"/>
            <a:ext cx="3622675" cy="158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25652" idx="3"/>
            <a:endCxn id="27" idx="4"/>
          </p:cNvCxnSpPr>
          <p:nvPr/>
        </p:nvCxnSpPr>
        <p:spPr>
          <a:xfrm>
            <a:off x="1289050" y="4387850"/>
            <a:ext cx="2589213" cy="4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652" name="TextBox 83"/>
          <p:cNvSpPr txBox="1">
            <a:spLocks noChangeArrowheads="1"/>
          </p:cNvSpPr>
          <p:nvPr/>
        </p:nvSpPr>
        <p:spPr bwMode="auto">
          <a:xfrm>
            <a:off x="98425" y="4202113"/>
            <a:ext cx="1190625" cy="369887"/>
          </a:xfrm>
          <a:prstGeom prst="rect">
            <a:avLst/>
          </a:prstGeom>
          <a:noFill/>
          <a:ln w="9525">
            <a:noFill/>
            <a:miter lim="800000"/>
            <a:headEnd/>
            <a:tailEnd/>
          </a:ln>
        </p:spPr>
        <p:txBody>
          <a:bodyPr wrap="none">
            <a:spAutoFit/>
          </a:bodyPr>
          <a:lstStyle/>
          <a:p>
            <a:r>
              <a:rPr lang="en-GB" dirty="0"/>
              <a:t>Poi(</a:t>
            </a:r>
            <a:r>
              <a:rPr lang="en-GB" dirty="0">
                <a:latin typeface="Symbol" pitchFamily="18" charset="2"/>
              </a:rPr>
              <a:t>q/2</a:t>
            </a:r>
            <a:r>
              <a:rPr lang="en-GB" i="1" dirty="0">
                <a:latin typeface="Symbol" pitchFamily="18" charset="2"/>
              </a:rPr>
              <a:t>T</a:t>
            </a:r>
            <a:r>
              <a:rPr lang="en-GB" i="1" baseline="-25000" dirty="0">
                <a:latin typeface="Symbol" pitchFamily="18" charset="2"/>
              </a:rPr>
              <a:t>6</a:t>
            </a:r>
            <a:r>
              <a:rPr lang="en-GB" dirty="0">
                <a:latin typeface="Symbol" pitchFamily="18" charset="2"/>
              </a:rPr>
              <a:t>)</a:t>
            </a:r>
            <a:endParaRPr lang="en-GB" i="1" baseline="-25000" dirty="0"/>
          </a:p>
        </p:txBody>
      </p:sp>
      <p:cxnSp>
        <p:nvCxnSpPr>
          <p:cNvPr id="85" name="Straight Arrow Connector 84"/>
          <p:cNvCxnSpPr/>
          <p:nvPr/>
        </p:nvCxnSpPr>
        <p:spPr>
          <a:xfrm flipV="1">
            <a:off x="1268413" y="4387850"/>
            <a:ext cx="212566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654" name="TextBox 87"/>
          <p:cNvSpPr txBox="1">
            <a:spLocks noChangeArrowheads="1"/>
          </p:cNvSpPr>
          <p:nvPr/>
        </p:nvSpPr>
        <p:spPr bwMode="auto">
          <a:xfrm>
            <a:off x="133350" y="3402013"/>
            <a:ext cx="2032000" cy="369887"/>
          </a:xfrm>
          <a:prstGeom prst="rect">
            <a:avLst/>
          </a:prstGeom>
          <a:noFill/>
          <a:ln w="9525">
            <a:noFill/>
            <a:miter lim="800000"/>
            <a:headEnd/>
            <a:tailEnd/>
          </a:ln>
        </p:spPr>
        <p:txBody>
          <a:bodyPr wrap="none">
            <a:spAutoFit/>
          </a:bodyPr>
          <a:lstStyle/>
          <a:p>
            <a:r>
              <a:rPr lang="en-GB"/>
              <a:t>Poi(</a:t>
            </a:r>
            <a:r>
              <a:rPr lang="en-GB">
                <a:latin typeface="Symbol" pitchFamily="18" charset="2"/>
              </a:rPr>
              <a:t>q/2[</a:t>
            </a:r>
            <a:r>
              <a:rPr lang="en-GB" i="1">
                <a:latin typeface="Symbol" pitchFamily="18" charset="2"/>
              </a:rPr>
              <a:t>T</a:t>
            </a:r>
            <a:r>
              <a:rPr lang="en-GB" i="1" baseline="-25000">
                <a:latin typeface="Symbol" pitchFamily="18" charset="2"/>
              </a:rPr>
              <a:t>6</a:t>
            </a:r>
            <a:r>
              <a:rPr lang="en-GB" i="1">
                <a:latin typeface="Symbol" pitchFamily="18" charset="2"/>
              </a:rPr>
              <a:t>+T</a:t>
            </a:r>
            <a:r>
              <a:rPr lang="en-GB" i="1" baseline="-25000">
                <a:latin typeface="Symbol" pitchFamily="18" charset="2"/>
              </a:rPr>
              <a:t>5</a:t>
            </a:r>
            <a:r>
              <a:rPr lang="en-GB" i="1">
                <a:latin typeface="Symbol" pitchFamily="18" charset="2"/>
              </a:rPr>
              <a:t>+T</a:t>
            </a:r>
            <a:r>
              <a:rPr lang="en-GB" i="1" baseline="-25000">
                <a:latin typeface="Symbol" pitchFamily="18" charset="2"/>
              </a:rPr>
              <a:t>4</a:t>
            </a:r>
            <a:r>
              <a:rPr lang="en-GB">
                <a:latin typeface="Symbol" pitchFamily="18" charset="2"/>
              </a:rPr>
              <a:t>])</a:t>
            </a:r>
            <a:endParaRPr lang="en-GB" i="1" baseline="-25000"/>
          </a:p>
        </p:txBody>
      </p:sp>
      <p:cxnSp>
        <p:nvCxnSpPr>
          <p:cNvPr id="91" name="Straight Arrow Connector 90"/>
          <p:cNvCxnSpPr>
            <a:stCxn id="25654" idx="3"/>
          </p:cNvCxnSpPr>
          <p:nvPr/>
        </p:nvCxnSpPr>
        <p:spPr>
          <a:xfrm>
            <a:off x="2165350" y="3586163"/>
            <a:ext cx="2646363"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656" name="TextBox 94"/>
          <p:cNvSpPr txBox="1">
            <a:spLocks noChangeArrowheads="1"/>
          </p:cNvSpPr>
          <p:nvPr/>
        </p:nvSpPr>
        <p:spPr bwMode="auto">
          <a:xfrm>
            <a:off x="76200" y="1706563"/>
            <a:ext cx="2722563" cy="369887"/>
          </a:xfrm>
          <a:prstGeom prst="rect">
            <a:avLst/>
          </a:prstGeom>
          <a:noFill/>
          <a:ln w="9525">
            <a:noFill/>
            <a:miter lim="800000"/>
            <a:headEnd/>
            <a:tailEnd/>
          </a:ln>
        </p:spPr>
        <p:txBody>
          <a:bodyPr wrap="none">
            <a:spAutoFit/>
          </a:bodyPr>
          <a:lstStyle/>
          <a:p>
            <a:r>
              <a:rPr lang="en-GB"/>
              <a:t>Poi(</a:t>
            </a:r>
            <a:r>
              <a:rPr lang="en-GB">
                <a:latin typeface="Symbol" pitchFamily="18" charset="2"/>
              </a:rPr>
              <a:t>q/2[</a:t>
            </a:r>
            <a:r>
              <a:rPr lang="en-GB" i="1">
                <a:latin typeface="Symbol" pitchFamily="18" charset="2"/>
              </a:rPr>
              <a:t>T</a:t>
            </a:r>
            <a:r>
              <a:rPr lang="en-GB" i="1" baseline="-25000">
                <a:latin typeface="Symbol" pitchFamily="18" charset="2"/>
              </a:rPr>
              <a:t>6</a:t>
            </a:r>
            <a:r>
              <a:rPr lang="en-GB" i="1">
                <a:latin typeface="Symbol" pitchFamily="18" charset="2"/>
              </a:rPr>
              <a:t>+T</a:t>
            </a:r>
            <a:r>
              <a:rPr lang="en-GB" i="1" baseline="-25000">
                <a:latin typeface="Symbol" pitchFamily="18" charset="2"/>
              </a:rPr>
              <a:t>5</a:t>
            </a:r>
            <a:r>
              <a:rPr lang="en-GB" i="1">
                <a:latin typeface="Symbol" pitchFamily="18" charset="2"/>
              </a:rPr>
              <a:t>+T</a:t>
            </a:r>
            <a:r>
              <a:rPr lang="en-GB" i="1" baseline="-25000">
                <a:latin typeface="Symbol" pitchFamily="18" charset="2"/>
              </a:rPr>
              <a:t>4</a:t>
            </a:r>
            <a:r>
              <a:rPr lang="en-GB" i="1">
                <a:latin typeface="Symbol" pitchFamily="18" charset="2"/>
              </a:rPr>
              <a:t>+T</a:t>
            </a:r>
            <a:r>
              <a:rPr lang="en-GB" i="1" baseline="-25000">
                <a:latin typeface="Symbol" pitchFamily="18" charset="2"/>
              </a:rPr>
              <a:t>3</a:t>
            </a:r>
            <a:r>
              <a:rPr lang="en-GB" i="1">
                <a:latin typeface="Symbol" pitchFamily="18" charset="2"/>
              </a:rPr>
              <a:t>+T</a:t>
            </a:r>
            <a:r>
              <a:rPr lang="en-GB" i="1" baseline="-25000">
                <a:latin typeface="Symbol" pitchFamily="18" charset="2"/>
              </a:rPr>
              <a:t>2</a:t>
            </a:r>
            <a:r>
              <a:rPr lang="en-GB">
                <a:latin typeface="Symbol" pitchFamily="18" charset="2"/>
              </a:rPr>
              <a:t>])</a:t>
            </a:r>
            <a:endParaRPr lang="en-GB" i="1" baseline="-25000"/>
          </a:p>
        </p:txBody>
      </p:sp>
      <p:cxnSp>
        <p:nvCxnSpPr>
          <p:cNvPr id="96" name="Straight Arrow Connector 95"/>
          <p:cNvCxnSpPr>
            <a:stCxn id="25656" idx="3"/>
          </p:cNvCxnSpPr>
          <p:nvPr/>
        </p:nvCxnSpPr>
        <p:spPr>
          <a:xfrm>
            <a:off x="2798763" y="1890713"/>
            <a:ext cx="309245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1268413" y="4387850"/>
            <a:ext cx="1651000" cy="63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bwMode="auto">
          <a:xfrm rot="16200000" flipV="1">
            <a:off x="2851944" y="4309269"/>
            <a:ext cx="344488" cy="0"/>
          </a:xfrm>
          <a:prstGeom prst="straightConnector1">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399612" y="4089428"/>
            <a:ext cx="402674" cy="369332"/>
          </a:xfrm>
          <a:prstGeom prst="rect">
            <a:avLst/>
          </a:prstGeom>
        </p:spPr>
        <p:txBody>
          <a:bodyPr wrap="none">
            <a:spAutoFit/>
          </a:bodyPr>
          <a:lstStyle/>
          <a:p>
            <a:r>
              <a:rPr lang="en-GB" i="1" dirty="0">
                <a:latin typeface="Symbol" pitchFamily="18" charset="2"/>
              </a:rPr>
              <a:t>T</a:t>
            </a:r>
            <a:r>
              <a:rPr lang="en-GB" i="1" baseline="-25000" dirty="0">
                <a:latin typeface="Symbol" pitchFamily="18" charset="2"/>
              </a:rPr>
              <a:t>6</a:t>
            </a:r>
            <a:endParaRPr lang="en-GB" dirty="0"/>
          </a:p>
        </p:txBody>
      </p:sp>
      <p:sp>
        <p:nvSpPr>
          <p:cNvPr id="69" name="Rectangle 68"/>
          <p:cNvSpPr/>
          <p:nvPr/>
        </p:nvSpPr>
        <p:spPr>
          <a:xfrm>
            <a:off x="6393507" y="2795072"/>
            <a:ext cx="402674" cy="369332"/>
          </a:xfrm>
          <a:prstGeom prst="rect">
            <a:avLst/>
          </a:prstGeom>
        </p:spPr>
        <p:txBody>
          <a:bodyPr wrap="none">
            <a:spAutoFit/>
          </a:bodyPr>
          <a:lstStyle/>
          <a:p>
            <a:r>
              <a:rPr lang="en-GB" i="1" dirty="0" smtClean="0">
                <a:latin typeface="Symbol" pitchFamily="18" charset="2"/>
              </a:rPr>
              <a:t>T</a:t>
            </a:r>
            <a:r>
              <a:rPr lang="en-GB" i="1" baseline="-25000" dirty="0">
                <a:latin typeface="Symbol" pitchFamily="18" charset="2"/>
              </a:rPr>
              <a:t>3</a:t>
            </a:r>
            <a:endParaRPr lang="en-GB" dirty="0"/>
          </a:p>
        </p:txBody>
      </p:sp>
      <p:sp>
        <p:nvSpPr>
          <p:cNvPr id="70" name="Rectangle 69"/>
          <p:cNvSpPr/>
          <p:nvPr/>
        </p:nvSpPr>
        <p:spPr>
          <a:xfrm>
            <a:off x="6399612" y="1749209"/>
            <a:ext cx="402674" cy="369332"/>
          </a:xfrm>
          <a:prstGeom prst="rect">
            <a:avLst/>
          </a:prstGeom>
        </p:spPr>
        <p:txBody>
          <a:bodyPr wrap="none">
            <a:spAutoFit/>
          </a:bodyPr>
          <a:lstStyle/>
          <a:p>
            <a:r>
              <a:rPr lang="en-GB" i="1" dirty="0" smtClean="0">
                <a:latin typeface="Symbol" pitchFamily="18" charset="2"/>
              </a:rPr>
              <a:t>T</a:t>
            </a:r>
            <a:r>
              <a:rPr lang="en-GB" i="1" baseline="-25000" dirty="0" smtClean="0">
                <a:latin typeface="Symbol" pitchFamily="18" charset="2"/>
              </a:rPr>
              <a:t>2</a:t>
            </a:r>
            <a:endParaRPr lang="en-GB" dirty="0"/>
          </a:p>
        </p:txBody>
      </p:sp>
      <p:sp>
        <p:nvSpPr>
          <p:cNvPr id="4" name="Rectangle 3"/>
          <p:cNvSpPr/>
          <p:nvPr/>
        </p:nvSpPr>
        <p:spPr>
          <a:xfrm>
            <a:off x="749370" y="5014276"/>
            <a:ext cx="6079985" cy="2308324"/>
          </a:xfrm>
          <a:prstGeom prst="rect">
            <a:avLst/>
          </a:prstGeom>
        </p:spPr>
        <p:txBody>
          <a:bodyPr wrap="square">
            <a:spAutoFit/>
          </a:bodyPr>
          <a:lstStyle/>
          <a:p>
            <a:pPr>
              <a:buFont typeface="Arial" pitchFamily="34" charset="0"/>
              <a:buChar char="•"/>
              <a:defRPr/>
            </a:pPr>
            <a:r>
              <a:rPr lang="en-GB" dirty="0" smtClean="0"/>
              <a:t> Mutations </a:t>
            </a:r>
            <a:r>
              <a:rPr lang="en-GB" dirty="0"/>
              <a:t>happen (in the limit as </a:t>
            </a:r>
            <a:r>
              <a:rPr lang="en-GB" i="1" dirty="0"/>
              <a:t>M→∞</a:t>
            </a:r>
            <a:r>
              <a:rPr lang="en-GB" dirty="0"/>
              <a:t>) continuously along edges, according to a </a:t>
            </a:r>
            <a:r>
              <a:rPr lang="en-GB" b="1" dirty="0"/>
              <a:t>Poisson process</a:t>
            </a:r>
            <a:r>
              <a:rPr lang="en-GB" dirty="0"/>
              <a:t> of rate </a:t>
            </a:r>
            <a:r>
              <a:rPr lang="en-GB" i="1" dirty="0">
                <a:latin typeface="Symbol" pitchFamily="18" charset="2"/>
              </a:rPr>
              <a:t>q</a:t>
            </a:r>
            <a:r>
              <a:rPr lang="en-GB" dirty="0">
                <a:latin typeface="Symbol" pitchFamily="18" charset="2"/>
              </a:rPr>
              <a:t>/2 </a:t>
            </a:r>
            <a:r>
              <a:rPr lang="en-GB" dirty="0"/>
              <a:t>on each </a:t>
            </a:r>
            <a:r>
              <a:rPr lang="en-GB" dirty="0" smtClean="0"/>
              <a:t>edge</a:t>
            </a:r>
          </a:p>
          <a:p>
            <a:pPr>
              <a:buFont typeface="Arial" pitchFamily="34" charset="0"/>
              <a:buChar char="•"/>
              <a:defRPr/>
            </a:pPr>
            <a:endParaRPr lang="en-GB" i="1" dirty="0"/>
          </a:p>
          <a:p>
            <a:pPr>
              <a:buFont typeface="Arial" pitchFamily="34" charset="0"/>
              <a:buChar char="•"/>
              <a:defRPr/>
            </a:pPr>
            <a:r>
              <a:rPr lang="en-GB" i="1" dirty="0" smtClean="0"/>
              <a:t> </a:t>
            </a:r>
            <a:r>
              <a:rPr lang="en-GB" dirty="0" smtClean="0"/>
              <a:t>We may assume this for now, but we will later in the course derive a version of the coalescent with both mutation and coalescence events (and recombination, another kind of event)</a:t>
            </a:r>
            <a:endParaRPr lang="en-GB" i="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itle 1"/>
          <p:cNvSpPr>
            <a:spLocks noGrp="1"/>
          </p:cNvSpPr>
          <p:nvPr>
            <p:ph type="title"/>
          </p:nvPr>
        </p:nvSpPr>
        <p:spPr>
          <a:xfrm>
            <a:off x="98425" y="-423863"/>
            <a:ext cx="6416675" cy="1524001"/>
          </a:xfrm>
        </p:spPr>
        <p:txBody>
          <a:bodyPr/>
          <a:lstStyle/>
          <a:p>
            <a:r>
              <a:rPr lang="en-GB" sz="4000" dirty="0" smtClean="0"/>
              <a:t>The number of mutations</a:t>
            </a:r>
          </a:p>
        </p:txBody>
      </p:sp>
      <p:sp>
        <p:nvSpPr>
          <p:cNvPr id="26629" name="Content Placeholder 2"/>
          <p:cNvSpPr>
            <a:spLocks noGrp="1"/>
          </p:cNvSpPr>
          <p:nvPr>
            <p:ph idx="1"/>
          </p:nvPr>
        </p:nvSpPr>
        <p:spPr>
          <a:xfrm>
            <a:off x="98425" y="1466655"/>
            <a:ext cx="6426200" cy="6034087"/>
          </a:xfrm>
        </p:spPr>
        <p:txBody>
          <a:bodyPr/>
          <a:lstStyle/>
          <a:p>
            <a:pPr marL="457200" indent="-457200">
              <a:buFont typeface="Arial" charset="0"/>
              <a:buNone/>
            </a:pPr>
            <a:r>
              <a:rPr lang="en-GB" sz="2400" dirty="0" smtClean="0"/>
              <a:t>Define </a:t>
            </a:r>
            <a:r>
              <a:rPr lang="en-GB" sz="2400" i="1" dirty="0" smtClean="0"/>
              <a:t>S</a:t>
            </a:r>
            <a:r>
              <a:rPr lang="en-GB" sz="2400" dirty="0" smtClean="0"/>
              <a:t>=</a:t>
            </a:r>
            <a:r>
              <a:rPr lang="en-GB" sz="2400" i="1" dirty="0" smtClean="0"/>
              <a:t> </a:t>
            </a:r>
            <a:r>
              <a:rPr lang="en-GB" sz="2400" i="1" dirty="0" err="1" smtClean="0"/>
              <a:t>M</a:t>
            </a:r>
            <a:r>
              <a:rPr lang="en-GB" sz="2400" i="1" baseline="-25000" dirty="0" err="1" smtClean="0"/>
              <a:t>n</a:t>
            </a:r>
            <a:r>
              <a:rPr lang="en-GB" sz="2400" dirty="0" smtClean="0"/>
              <a:t> + </a:t>
            </a:r>
            <a:r>
              <a:rPr lang="en-GB" sz="2400" i="1" dirty="0" smtClean="0"/>
              <a:t>M</a:t>
            </a:r>
            <a:r>
              <a:rPr lang="en-GB" sz="2400" i="1" baseline="-25000" dirty="0" smtClean="0"/>
              <a:t>n-1 </a:t>
            </a:r>
            <a:r>
              <a:rPr lang="en-GB" sz="2400" dirty="0" smtClean="0"/>
              <a:t>+…+</a:t>
            </a:r>
            <a:r>
              <a:rPr lang="en-GB" sz="2400" i="1" dirty="0" smtClean="0"/>
              <a:t> M</a:t>
            </a:r>
            <a:r>
              <a:rPr lang="en-GB" sz="2400" i="1" baseline="-25000" dirty="0" smtClean="0"/>
              <a:t>2 </a:t>
            </a:r>
            <a:r>
              <a:rPr lang="en-GB" sz="2400" dirty="0" smtClean="0"/>
              <a:t>to be the total number of mutations for a sample of size </a:t>
            </a:r>
            <a:r>
              <a:rPr lang="en-GB" sz="2400" i="1" dirty="0" smtClean="0"/>
              <a:t>n</a:t>
            </a:r>
            <a:r>
              <a:rPr lang="en-GB" sz="2400" dirty="0" smtClean="0"/>
              <a:t>, where </a:t>
            </a:r>
            <a:r>
              <a:rPr lang="en-GB" sz="2400" i="1" dirty="0" err="1" smtClean="0"/>
              <a:t>M</a:t>
            </a:r>
            <a:r>
              <a:rPr lang="en-GB" sz="2400" i="1" baseline="-25000" dirty="0" err="1" smtClean="0"/>
              <a:t>j</a:t>
            </a:r>
            <a:r>
              <a:rPr lang="en-GB" sz="2400" i="1" dirty="0" smtClean="0"/>
              <a:t> </a:t>
            </a:r>
            <a:r>
              <a:rPr lang="en-GB" sz="2400" dirty="0" smtClean="0"/>
              <a:t>is the number of mutations while </a:t>
            </a:r>
            <a:r>
              <a:rPr lang="en-GB" sz="2400" i="1" dirty="0" smtClean="0"/>
              <a:t>j</a:t>
            </a:r>
            <a:r>
              <a:rPr lang="en-GB" sz="2400" dirty="0" smtClean="0"/>
              <a:t> ancestors. </a:t>
            </a:r>
          </a:p>
          <a:p>
            <a:pPr marL="457200" indent="-457200">
              <a:buFont typeface="Arial" charset="0"/>
              <a:buNone/>
            </a:pPr>
            <a:endParaRPr lang="en-GB" sz="2400" dirty="0" smtClean="0"/>
          </a:p>
          <a:p>
            <a:pPr marL="457200" indent="-457200">
              <a:buFont typeface="Arial" charset="0"/>
              <a:buNone/>
            </a:pPr>
            <a:r>
              <a:rPr lang="en-GB" sz="2400" i="1" dirty="0" smtClean="0"/>
              <a:t>Proposition 2.2</a:t>
            </a:r>
          </a:p>
          <a:p>
            <a:pPr marL="457200" indent="-457200">
              <a:buFont typeface="Arial" charset="0"/>
              <a:buNone/>
            </a:pPr>
            <a:r>
              <a:rPr lang="en-GB" sz="2400" i="1" dirty="0" smtClean="0"/>
              <a:t>S</a:t>
            </a:r>
            <a:r>
              <a:rPr lang="en-GB" sz="2400" dirty="0" smtClean="0"/>
              <a:t> has probability generating function </a:t>
            </a:r>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None/>
            </a:pPr>
            <a:r>
              <a:rPr lang="en-GB" sz="2400" dirty="0" smtClean="0"/>
              <a:t>Further, for each </a:t>
            </a:r>
            <a:r>
              <a:rPr lang="en-GB" sz="2400" i="1" dirty="0" smtClean="0"/>
              <a:t>j,</a:t>
            </a:r>
            <a:r>
              <a:rPr lang="en-GB" sz="2400" dirty="0" smtClean="0"/>
              <a:t> </a:t>
            </a:r>
            <a:r>
              <a:rPr lang="en-GB" sz="2400" i="1" dirty="0" err="1" smtClean="0"/>
              <a:t>M</a:t>
            </a:r>
            <a:r>
              <a:rPr lang="en-GB" sz="2400" i="1" baseline="-25000" dirty="0" err="1" smtClean="0"/>
              <a:t>j</a:t>
            </a:r>
            <a:r>
              <a:rPr lang="en-GB" sz="2400" dirty="0" smtClean="0"/>
              <a:t> is independent, and has a geometric distribution with parameter        </a:t>
            </a:r>
            <a:r>
              <a:rPr lang="en-GB" sz="2400" i="1" dirty="0" err="1" smtClean="0"/>
              <a:t>p</a:t>
            </a:r>
            <a:r>
              <a:rPr lang="en-GB" sz="2400" i="1" baseline="-25000" dirty="0" err="1" smtClean="0"/>
              <a:t>j</a:t>
            </a:r>
            <a:r>
              <a:rPr lang="en-GB" sz="2400" dirty="0" smtClean="0"/>
              <a:t>=(</a:t>
            </a:r>
            <a:r>
              <a:rPr lang="en-GB" sz="2400" i="1" dirty="0" smtClean="0"/>
              <a:t>j</a:t>
            </a:r>
            <a:r>
              <a:rPr lang="en-GB" sz="2400" dirty="0" smtClean="0"/>
              <a:t>-1)/(</a:t>
            </a:r>
            <a:r>
              <a:rPr lang="en-GB" sz="2400" i="1" dirty="0" smtClean="0">
                <a:latin typeface="Symbol" pitchFamily="18" charset="2"/>
              </a:rPr>
              <a:t>q</a:t>
            </a:r>
            <a:r>
              <a:rPr lang="en-GB" sz="2400" dirty="0" smtClean="0"/>
              <a:t>+</a:t>
            </a:r>
            <a:r>
              <a:rPr lang="en-GB" sz="2400" i="1" dirty="0" smtClean="0"/>
              <a:t>j</a:t>
            </a:r>
            <a:r>
              <a:rPr lang="en-GB" sz="2400" dirty="0" smtClean="0"/>
              <a:t>-1). </a:t>
            </a:r>
          </a:p>
          <a:p>
            <a:pPr marL="457200" indent="-457200">
              <a:buFont typeface="Arial" charset="0"/>
              <a:buNone/>
            </a:pPr>
            <a:r>
              <a:rPr lang="en-GB" sz="2400" i="1" dirty="0" smtClean="0"/>
              <a:t>Proof.</a:t>
            </a:r>
          </a:p>
          <a:p>
            <a:pPr marL="457200" indent="-457200">
              <a:buFont typeface="Arial" charset="0"/>
              <a:buNone/>
            </a:pPr>
            <a:r>
              <a:rPr lang="en-GB" sz="2400" dirty="0" smtClean="0"/>
              <a:t>By properties of Poisson processes (1.2.1), as total </a:t>
            </a:r>
          </a:p>
          <a:p>
            <a:pPr marL="457200" indent="-457200">
              <a:buFont typeface="Arial" charset="0"/>
              <a:buNone/>
            </a:pPr>
            <a:endParaRPr lang="en-GB" sz="2400" dirty="0" smtClean="0"/>
          </a:p>
          <a:p>
            <a:pPr marL="457200" indent="-457200">
              <a:buFont typeface="Arial" charset="0"/>
              <a:buNone/>
            </a:pPr>
            <a:endParaRPr lang="en-GB" sz="2400" i="1" dirty="0" smtClean="0"/>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26626" name="Object 2"/>
          <p:cNvGraphicFramePr>
            <a:graphicFrameLocks noChangeAspect="1"/>
          </p:cNvGraphicFramePr>
          <p:nvPr/>
        </p:nvGraphicFramePr>
        <p:xfrm>
          <a:off x="155575" y="7407275"/>
          <a:ext cx="5527675" cy="1352550"/>
        </p:xfrm>
        <a:graphic>
          <a:graphicData uri="http://schemas.openxmlformats.org/presentationml/2006/ole">
            <mc:AlternateContent xmlns:mc="http://schemas.openxmlformats.org/markup-compatibility/2006">
              <mc:Choice xmlns:v="urn:schemas-microsoft-com:vml" Requires="v">
                <p:oleObj spid="_x0000_s26796" name="Equation" r:id="rId3" imgW="2793960" imgH="685800" progId="Equation.3">
                  <p:embed/>
                </p:oleObj>
              </mc:Choice>
              <mc:Fallback>
                <p:oleObj name="Equation" r:id="rId3" imgW="2793960" imgH="6858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7407275"/>
                        <a:ext cx="5527675" cy="1352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27" name="Object 5"/>
          <p:cNvGraphicFramePr>
            <a:graphicFrameLocks noChangeAspect="1"/>
          </p:cNvGraphicFramePr>
          <p:nvPr/>
        </p:nvGraphicFramePr>
        <p:xfrm>
          <a:off x="1808163" y="4392613"/>
          <a:ext cx="2786062" cy="869950"/>
        </p:xfrm>
        <a:graphic>
          <a:graphicData uri="http://schemas.openxmlformats.org/presentationml/2006/ole">
            <mc:AlternateContent xmlns:mc="http://schemas.openxmlformats.org/markup-compatibility/2006">
              <mc:Choice xmlns:v="urn:schemas-microsoft-com:vml" Requires="v">
                <p:oleObj spid="_x0000_s26797" name="Equation" r:id="rId5" imgW="1625400" imgH="507960" progId="Equation.3">
                  <p:embed/>
                </p:oleObj>
              </mc:Choice>
              <mc:Fallback>
                <p:oleObj name="Equation" r:id="rId5" imgW="1625400" imgH="50796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8163" y="4392613"/>
                        <a:ext cx="2786062"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1"/>
          <p:cNvSpPr>
            <a:spLocks noGrp="1"/>
          </p:cNvSpPr>
          <p:nvPr>
            <p:ph type="title"/>
          </p:nvPr>
        </p:nvSpPr>
        <p:spPr>
          <a:xfrm>
            <a:off x="98425" y="-423863"/>
            <a:ext cx="6416675" cy="1524001"/>
          </a:xfrm>
        </p:spPr>
        <p:txBody>
          <a:bodyPr/>
          <a:lstStyle/>
          <a:p>
            <a:r>
              <a:rPr lang="en-GB" sz="4000" smtClean="0"/>
              <a:t>The number of mutations</a:t>
            </a:r>
          </a:p>
        </p:txBody>
      </p:sp>
      <p:sp>
        <p:nvSpPr>
          <p:cNvPr id="27652" name="Content Placeholder 2"/>
          <p:cNvSpPr>
            <a:spLocks noGrp="1"/>
          </p:cNvSpPr>
          <p:nvPr>
            <p:ph idx="1"/>
          </p:nvPr>
        </p:nvSpPr>
        <p:spPr>
          <a:xfrm>
            <a:off x="98425" y="792163"/>
            <a:ext cx="6426200" cy="6034087"/>
          </a:xfrm>
        </p:spPr>
        <p:txBody>
          <a:bodyPr/>
          <a:lstStyle/>
          <a:p>
            <a:pPr marL="457200" indent="-457200">
              <a:buFont typeface="Arial" charset="0"/>
              <a:buNone/>
            </a:pPr>
            <a:r>
              <a:rPr lang="en-GB" sz="2400" i="1" dirty="0" smtClean="0"/>
              <a:t>Proposition 2.2 proof </a:t>
            </a:r>
            <a:r>
              <a:rPr lang="en-GB" sz="2400" i="1" dirty="0" err="1" smtClean="0"/>
              <a:t>ctd</a:t>
            </a:r>
            <a:r>
              <a:rPr lang="en-GB" sz="2400" i="1" dirty="0" smtClean="0"/>
              <a:t>.</a:t>
            </a:r>
          </a:p>
          <a:p>
            <a:pPr marL="457200" indent="-457200">
              <a:buFont typeface="Arial" charset="0"/>
              <a:buNone/>
            </a:pPr>
            <a:r>
              <a:rPr lang="en-GB" sz="2400" dirty="0" smtClean="0"/>
              <a:t>Thus</a:t>
            </a:r>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r>
              <a:rPr lang="en-GB" sz="2400" dirty="0" smtClean="0"/>
              <a:t>Further the </a:t>
            </a:r>
            <a:r>
              <a:rPr lang="en-GB" sz="2400" i="1" dirty="0" err="1" smtClean="0"/>
              <a:t>j</a:t>
            </a:r>
            <a:r>
              <a:rPr lang="en-GB" sz="2400" dirty="0" err="1" smtClean="0"/>
              <a:t>th</a:t>
            </a:r>
            <a:r>
              <a:rPr lang="en-GB" sz="2400" i="1" dirty="0" smtClean="0"/>
              <a:t> </a:t>
            </a:r>
            <a:r>
              <a:rPr lang="en-GB" sz="2400" dirty="0" smtClean="0"/>
              <a:t>term in this product corresponds to mutations in time </a:t>
            </a:r>
            <a:r>
              <a:rPr lang="en-GB" sz="2400" i="1" dirty="0" err="1" smtClean="0"/>
              <a:t>T</a:t>
            </a:r>
            <a:r>
              <a:rPr lang="en-GB" sz="2400" i="1" baseline="-25000" dirty="0" err="1" smtClean="0"/>
              <a:t>j</a:t>
            </a:r>
            <a:r>
              <a:rPr lang="en-GB" sz="2400" dirty="0" smtClean="0"/>
              <a:t>, so gives the </a:t>
            </a:r>
            <a:r>
              <a:rPr lang="en-GB" sz="2400" dirty="0" err="1" smtClean="0"/>
              <a:t>p.g.f</a:t>
            </a:r>
            <a:r>
              <a:rPr lang="en-GB" sz="2400" dirty="0" smtClean="0"/>
              <a:t> of </a:t>
            </a:r>
            <a:r>
              <a:rPr lang="en-GB" sz="2400" i="1" dirty="0" err="1" smtClean="0"/>
              <a:t>M</a:t>
            </a:r>
            <a:r>
              <a:rPr lang="en-GB" sz="2400" i="1" baseline="-25000" dirty="0" err="1" smtClean="0"/>
              <a:t>j</a:t>
            </a:r>
            <a:r>
              <a:rPr lang="en-GB" sz="2400" dirty="0" smtClean="0"/>
              <a:t>. </a:t>
            </a:r>
          </a:p>
          <a:p>
            <a:pPr marL="457200" indent="-457200">
              <a:buFont typeface="Arial" charset="0"/>
              <a:buNone/>
            </a:pPr>
            <a:endParaRPr lang="en-GB" sz="2400" i="1" dirty="0" smtClean="0"/>
          </a:p>
          <a:p>
            <a:pPr marL="457200" indent="-457200">
              <a:buFont typeface="Arial" charset="0"/>
              <a:buNone/>
            </a:pPr>
            <a:endParaRPr lang="en-GB" sz="2400" i="1" dirty="0" smtClean="0"/>
          </a:p>
          <a:p>
            <a:pPr marL="457200" indent="-457200">
              <a:buFont typeface="Arial" charset="0"/>
              <a:buNone/>
            </a:pPr>
            <a:endParaRPr lang="en-GB" sz="2400" i="1" dirty="0" smtClean="0"/>
          </a:p>
          <a:p>
            <a:pPr marL="457200" indent="-457200">
              <a:buFont typeface="Arial" charset="0"/>
              <a:buNone/>
            </a:pPr>
            <a:endParaRPr lang="en-GB" sz="2400" i="1" dirty="0" smtClean="0"/>
          </a:p>
          <a:p>
            <a:pPr marL="457200" indent="-457200">
              <a:buFont typeface="Arial" charset="0"/>
              <a:buNone/>
            </a:pPr>
            <a:endParaRPr lang="en-GB" sz="2400" dirty="0" smtClean="0"/>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27650" name="Object 3"/>
          <p:cNvGraphicFramePr>
            <a:graphicFrameLocks noChangeAspect="1"/>
          </p:cNvGraphicFramePr>
          <p:nvPr>
            <p:extLst>
              <p:ext uri="{D42A27DB-BD31-4B8C-83A1-F6EECF244321}">
                <p14:modId xmlns:p14="http://schemas.microsoft.com/office/powerpoint/2010/main" val="448744792"/>
              </p:ext>
            </p:extLst>
          </p:nvPr>
        </p:nvGraphicFramePr>
        <p:xfrm>
          <a:off x="315913" y="1736685"/>
          <a:ext cx="6005512" cy="5940425"/>
        </p:xfrm>
        <a:graphic>
          <a:graphicData uri="http://schemas.openxmlformats.org/presentationml/2006/ole">
            <mc:AlternateContent xmlns:mc="http://schemas.openxmlformats.org/markup-compatibility/2006">
              <mc:Choice xmlns:v="urn:schemas-microsoft-com:vml" Requires="v">
                <p:oleObj spid="_x0000_s27736" name="Equation" r:id="rId3" imgW="3327120" imgH="3466800" progId="Equation.3">
                  <p:embed/>
                </p:oleObj>
              </mc:Choice>
              <mc:Fallback>
                <p:oleObj name="Equation" r:id="rId3" imgW="3327120" imgH="3466800" progId="Equation.3">
                  <p:embed/>
                  <p:pic>
                    <p:nvPicPr>
                      <p:cNvPr id="0" name="Object 3"/>
                      <p:cNvPicPr>
                        <a:picLocks noChangeAspect="1" noChangeArrowheads="1"/>
                      </p:cNvPicPr>
                      <p:nvPr/>
                    </p:nvPicPr>
                    <p:blipFill>
                      <a:blip r:embed="rId4"/>
                      <a:srcRect/>
                      <a:stretch>
                        <a:fillRect/>
                      </a:stretch>
                    </p:blipFill>
                    <p:spPr bwMode="auto">
                      <a:xfrm>
                        <a:off x="315913" y="1736685"/>
                        <a:ext cx="6005512" cy="5940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98425" y="-423863"/>
            <a:ext cx="6416675" cy="1524001"/>
          </a:xfrm>
        </p:spPr>
        <p:txBody>
          <a:bodyPr/>
          <a:lstStyle/>
          <a:p>
            <a:r>
              <a:rPr lang="en-GB" sz="4000" smtClean="0"/>
              <a:t>The number of mutations</a:t>
            </a:r>
          </a:p>
        </p:txBody>
      </p:sp>
      <p:sp>
        <p:nvSpPr>
          <p:cNvPr id="28676" name="Content Placeholder 2"/>
          <p:cNvSpPr>
            <a:spLocks noGrp="1"/>
          </p:cNvSpPr>
          <p:nvPr>
            <p:ph idx="1"/>
          </p:nvPr>
        </p:nvSpPr>
        <p:spPr>
          <a:xfrm>
            <a:off x="98425" y="792163"/>
            <a:ext cx="6426200" cy="6034087"/>
          </a:xfrm>
        </p:spPr>
        <p:txBody>
          <a:bodyPr/>
          <a:lstStyle/>
          <a:p>
            <a:pPr marL="457200" indent="-457200">
              <a:buFont typeface="Arial" charset="0"/>
              <a:buNone/>
            </a:pPr>
            <a:r>
              <a:rPr lang="en-GB" sz="2400" i="1" dirty="0" smtClean="0"/>
              <a:t>Proposition 2.2 proof </a:t>
            </a:r>
            <a:r>
              <a:rPr lang="en-GB" sz="2400" i="1" dirty="0" err="1" smtClean="0"/>
              <a:t>ctd</a:t>
            </a:r>
            <a:r>
              <a:rPr lang="en-GB" sz="2400" i="1" dirty="0" smtClean="0"/>
              <a:t>.</a:t>
            </a:r>
          </a:p>
          <a:p>
            <a:pPr marL="457200" indent="-457200">
              <a:buFont typeface="Arial" charset="0"/>
              <a:buNone/>
            </a:pPr>
            <a:r>
              <a:rPr lang="en-GB" sz="2400" dirty="0" smtClean="0"/>
              <a:t>We are essentially done, as this is the </a:t>
            </a:r>
            <a:r>
              <a:rPr lang="en-GB" sz="2400" dirty="0" err="1" smtClean="0"/>
              <a:t>p.g.f</a:t>
            </a:r>
            <a:r>
              <a:rPr lang="en-GB" sz="2400" dirty="0" smtClean="0"/>
              <a:t> of a geometric random variable. Indeed, setting</a:t>
            </a:r>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r>
              <a:rPr lang="en-GB" sz="2400" dirty="0" smtClean="0"/>
              <a:t>It is worth pointing out an interpretation here</a:t>
            </a:r>
          </a:p>
          <a:p>
            <a:pPr marL="457200" indent="-457200"/>
            <a:r>
              <a:rPr lang="en-GB" sz="2400" dirty="0" smtClean="0"/>
              <a:t>Mutations happen independently for each epoch, while </a:t>
            </a:r>
            <a:r>
              <a:rPr lang="en-GB" sz="2400" i="1" dirty="0" smtClean="0"/>
              <a:t>j</a:t>
            </a:r>
            <a:r>
              <a:rPr lang="en-GB" sz="2400" dirty="0" smtClean="0"/>
              <a:t> ancestors</a:t>
            </a:r>
          </a:p>
          <a:p>
            <a:pPr marL="457200" indent="-457200"/>
            <a:r>
              <a:rPr lang="en-GB" sz="2400" dirty="0" smtClean="0"/>
              <a:t>Consider mutations, or coalescences, “events”</a:t>
            </a:r>
          </a:p>
          <a:p>
            <a:pPr marL="457200" indent="-457200"/>
            <a:r>
              <a:rPr lang="en-GB" sz="2400" dirty="0" smtClean="0"/>
              <a:t>While </a:t>
            </a:r>
            <a:r>
              <a:rPr lang="en-GB" sz="2400" i="1" dirty="0" smtClean="0"/>
              <a:t>j</a:t>
            </a:r>
            <a:r>
              <a:rPr lang="en-GB" sz="2400" dirty="0" smtClean="0"/>
              <a:t> ancestors remain, the probability the next event is a mutation is </a:t>
            </a:r>
            <a:r>
              <a:rPr lang="en-GB" sz="2400" i="1" dirty="0" smtClean="0">
                <a:latin typeface="Symbol" pitchFamily="18" charset="2"/>
              </a:rPr>
              <a:t>q</a:t>
            </a:r>
            <a:r>
              <a:rPr lang="en-GB" sz="2400" dirty="0" smtClean="0"/>
              <a:t>/(</a:t>
            </a:r>
            <a:r>
              <a:rPr lang="en-GB" sz="2400" i="1" dirty="0" smtClean="0">
                <a:latin typeface="Symbol" pitchFamily="18" charset="2"/>
              </a:rPr>
              <a:t>q</a:t>
            </a:r>
            <a:r>
              <a:rPr lang="en-GB" sz="2400" dirty="0" smtClean="0"/>
              <a:t>+</a:t>
            </a:r>
            <a:r>
              <a:rPr lang="en-GB" sz="2400" i="1" dirty="0" smtClean="0"/>
              <a:t>j</a:t>
            </a:r>
            <a:r>
              <a:rPr lang="en-GB" sz="2400" dirty="0" smtClean="0"/>
              <a:t>-1). </a:t>
            </a:r>
          </a:p>
          <a:p>
            <a:pPr marL="457200" indent="-457200"/>
            <a:r>
              <a:rPr lang="en-GB" sz="2400" dirty="0" smtClean="0"/>
              <a:t>Otherwise, it is a coalescence with probability </a:t>
            </a:r>
            <a:r>
              <a:rPr lang="en-GB" sz="2400" i="1" dirty="0" err="1" smtClean="0"/>
              <a:t>p</a:t>
            </a:r>
            <a:r>
              <a:rPr lang="en-GB" sz="2400" i="1" baseline="-25000" dirty="0" err="1" smtClean="0"/>
              <a:t>j</a:t>
            </a:r>
            <a:r>
              <a:rPr lang="en-GB" sz="2400" dirty="0" smtClean="0"/>
              <a:t>= (</a:t>
            </a:r>
            <a:r>
              <a:rPr lang="en-GB" sz="2400" i="1" dirty="0" smtClean="0"/>
              <a:t>j</a:t>
            </a:r>
            <a:r>
              <a:rPr lang="en-GB" sz="2400" dirty="0" smtClean="0"/>
              <a:t>-1)/(</a:t>
            </a:r>
            <a:r>
              <a:rPr lang="en-GB" sz="2400" i="1" dirty="0" smtClean="0">
                <a:latin typeface="Symbol" pitchFamily="18" charset="2"/>
              </a:rPr>
              <a:t>q</a:t>
            </a:r>
            <a:r>
              <a:rPr lang="en-GB" sz="2400" dirty="0" smtClean="0"/>
              <a:t>+</a:t>
            </a:r>
            <a:r>
              <a:rPr lang="en-GB" sz="2400" i="1" dirty="0" smtClean="0"/>
              <a:t>j</a:t>
            </a:r>
            <a:r>
              <a:rPr lang="en-GB" sz="2400" dirty="0" smtClean="0"/>
              <a:t>-1),and we move to a state with </a:t>
            </a:r>
            <a:r>
              <a:rPr lang="en-GB" sz="2400" i="1" dirty="0" smtClean="0"/>
              <a:t>j</a:t>
            </a:r>
            <a:r>
              <a:rPr lang="en-GB" sz="2400" dirty="0" smtClean="0"/>
              <a:t>-1 ancestors </a:t>
            </a:r>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28674" name="Object 2"/>
          <p:cNvGraphicFramePr>
            <a:graphicFrameLocks noChangeAspect="1"/>
          </p:cNvGraphicFramePr>
          <p:nvPr/>
        </p:nvGraphicFramePr>
        <p:xfrm>
          <a:off x="271463" y="2051050"/>
          <a:ext cx="5568950" cy="3481388"/>
        </p:xfrm>
        <a:graphic>
          <a:graphicData uri="http://schemas.openxmlformats.org/presentationml/2006/ole">
            <mc:AlternateContent xmlns:mc="http://schemas.openxmlformats.org/markup-compatibility/2006">
              <mc:Choice xmlns:v="urn:schemas-microsoft-com:vml" Requires="v">
                <p:oleObj spid="_x0000_s28758" name="Equation" r:id="rId3" imgW="3085920" imgH="2031840" progId="Equation.3">
                  <p:embed/>
                </p:oleObj>
              </mc:Choice>
              <mc:Fallback>
                <p:oleObj name="Equation" r:id="rId3" imgW="3085920" imgH="20318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2051050"/>
                        <a:ext cx="5568950" cy="3481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Title 1"/>
          <p:cNvSpPr>
            <a:spLocks noGrp="1"/>
          </p:cNvSpPr>
          <p:nvPr>
            <p:ph type="title"/>
          </p:nvPr>
        </p:nvSpPr>
        <p:spPr>
          <a:xfrm>
            <a:off x="207963" y="-101600"/>
            <a:ext cx="6416675" cy="1524000"/>
          </a:xfrm>
        </p:spPr>
        <p:txBody>
          <a:bodyPr/>
          <a:lstStyle/>
          <a:p>
            <a:r>
              <a:rPr lang="en-GB" sz="4000" smtClean="0"/>
              <a:t>The mean/variance of mutation counts</a:t>
            </a:r>
          </a:p>
        </p:txBody>
      </p:sp>
      <p:sp>
        <p:nvSpPr>
          <p:cNvPr id="29702" name="Content Placeholder 2"/>
          <p:cNvSpPr>
            <a:spLocks noGrp="1"/>
          </p:cNvSpPr>
          <p:nvPr>
            <p:ph idx="1"/>
          </p:nvPr>
        </p:nvSpPr>
        <p:spPr>
          <a:xfrm>
            <a:off x="88900" y="1285875"/>
            <a:ext cx="6426200" cy="6034088"/>
          </a:xfrm>
        </p:spPr>
        <p:txBody>
          <a:bodyPr/>
          <a:lstStyle/>
          <a:p>
            <a:pPr marL="457200" indent="-457200">
              <a:buFont typeface="Arial" charset="0"/>
              <a:buNone/>
            </a:pPr>
            <a:r>
              <a:rPr lang="en-GB" sz="2400" dirty="0" smtClean="0"/>
              <a:t>Using the </a:t>
            </a:r>
            <a:r>
              <a:rPr lang="en-GB" sz="2400" dirty="0" err="1" smtClean="0"/>
              <a:t>p.g.f</a:t>
            </a:r>
            <a:r>
              <a:rPr lang="en-GB" sz="2400" dirty="0" smtClean="0"/>
              <a:t> of </a:t>
            </a:r>
            <a:r>
              <a:rPr lang="en-GB" sz="2400" i="1" dirty="0" err="1" smtClean="0"/>
              <a:t>M</a:t>
            </a:r>
            <a:r>
              <a:rPr lang="en-GB" sz="2400" i="1" baseline="-25000" dirty="0" err="1" smtClean="0"/>
              <a:t>j</a:t>
            </a: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r>
              <a:rPr lang="en-GB" sz="2400" dirty="0" smtClean="0"/>
              <a:t>This immediately gives expectation and variance for the total number of mutations </a:t>
            </a:r>
            <a:r>
              <a:rPr lang="en-GB" sz="2400" i="1" dirty="0" smtClean="0"/>
              <a:t>S</a:t>
            </a:r>
            <a:r>
              <a:rPr lang="en-GB" sz="2400" dirty="0" smtClean="0"/>
              <a:t>:</a:t>
            </a:r>
          </a:p>
          <a:p>
            <a:pPr marL="457200" indent="-457200">
              <a:buFont typeface="Arial" charset="0"/>
              <a:buNone/>
            </a:pPr>
            <a:endParaRPr lang="en-GB" sz="2400" dirty="0" smtClean="0"/>
          </a:p>
          <a:p>
            <a:pPr marL="457200" indent="-457200">
              <a:buFont typeface="Arial" charset="0"/>
              <a:buNone/>
            </a:pPr>
            <a:r>
              <a:rPr lang="en-GB" sz="2400" dirty="0" smtClean="0"/>
              <a:t> </a:t>
            </a:r>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endParaRPr lang="en-GB" sz="2400" dirty="0" smtClean="0"/>
          </a:p>
          <a:p>
            <a:pPr marL="457200" indent="-457200">
              <a:buFont typeface="Arial" charset="0"/>
              <a:buNone/>
            </a:pPr>
            <a:r>
              <a:rPr lang="en-GB" sz="2400" dirty="0" smtClean="0"/>
              <a:t>This motivates </a:t>
            </a:r>
            <a:r>
              <a:rPr lang="en-GB" sz="2400" i="1" dirty="0" smtClean="0"/>
              <a:t>Watterson’s estimator </a:t>
            </a:r>
            <a:r>
              <a:rPr lang="en-GB" sz="2400" dirty="0" smtClean="0"/>
              <a:t>(1975) of </a:t>
            </a:r>
            <a:r>
              <a:rPr lang="en-GB" sz="2400" i="1" dirty="0" smtClean="0">
                <a:latin typeface="Symbol" pitchFamily="18" charset="2"/>
              </a:rPr>
              <a:t>q</a:t>
            </a:r>
            <a:r>
              <a:rPr lang="en-GB" sz="2400" dirty="0" smtClean="0"/>
              <a:t>:</a:t>
            </a:r>
          </a:p>
        </p:txBody>
      </p:sp>
      <p:sp>
        <p:nvSpPr>
          <p:cNvPr id="40" name="Rectangle 39"/>
          <p:cNvSpPr/>
          <p:nvPr/>
        </p:nvSpPr>
        <p:spPr>
          <a:xfrm>
            <a:off x="271463" y="1060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29698" name="Object 2"/>
          <p:cNvGraphicFramePr>
            <a:graphicFrameLocks noChangeAspect="1"/>
          </p:cNvGraphicFramePr>
          <p:nvPr/>
        </p:nvGraphicFramePr>
        <p:xfrm>
          <a:off x="638175" y="1744663"/>
          <a:ext cx="5661025" cy="2197100"/>
        </p:xfrm>
        <a:graphic>
          <a:graphicData uri="http://schemas.openxmlformats.org/presentationml/2006/ole">
            <mc:AlternateContent xmlns:mc="http://schemas.openxmlformats.org/markup-compatibility/2006">
              <mc:Choice xmlns:v="urn:schemas-microsoft-com:vml" Requires="v">
                <p:oleObj spid="_x0000_s29950" name="Equation" r:id="rId3" imgW="3136680" imgH="1282680" progId="Equation.3">
                  <p:embed/>
                </p:oleObj>
              </mc:Choice>
              <mc:Fallback>
                <p:oleObj name="Equation" r:id="rId3" imgW="3136680" imgH="128268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744663"/>
                        <a:ext cx="5661025" cy="2197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699" name="Object 3"/>
          <p:cNvGraphicFramePr>
            <a:graphicFrameLocks noChangeAspect="1"/>
          </p:cNvGraphicFramePr>
          <p:nvPr/>
        </p:nvGraphicFramePr>
        <p:xfrm>
          <a:off x="904875" y="4791075"/>
          <a:ext cx="5133975" cy="2436813"/>
        </p:xfrm>
        <a:graphic>
          <a:graphicData uri="http://schemas.openxmlformats.org/presentationml/2006/ole">
            <mc:AlternateContent xmlns:mc="http://schemas.openxmlformats.org/markup-compatibility/2006">
              <mc:Choice xmlns:v="urn:schemas-microsoft-com:vml" Requires="v">
                <p:oleObj spid="_x0000_s29951" name="Equation" r:id="rId5" imgW="2844720" imgH="1422360" progId="Equation.3">
                  <p:embed/>
                </p:oleObj>
              </mc:Choice>
              <mc:Fallback>
                <p:oleObj name="Equation" r:id="rId5" imgW="2844720" imgH="142236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75" y="4791075"/>
                        <a:ext cx="5133975" cy="2436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700" name="Object 4"/>
          <p:cNvGraphicFramePr>
            <a:graphicFrameLocks noChangeAspect="1"/>
          </p:cNvGraphicFramePr>
          <p:nvPr/>
        </p:nvGraphicFramePr>
        <p:xfrm>
          <a:off x="1089025" y="7812088"/>
          <a:ext cx="1076325" cy="1109662"/>
        </p:xfrm>
        <a:graphic>
          <a:graphicData uri="http://schemas.openxmlformats.org/presentationml/2006/ole">
            <mc:AlternateContent xmlns:mc="http://schemas.openxmlformats.org/markup-compatibility/2006">
              <mc:Choice xmlns:v="urn:schemas-microsoft-com:vml" Requires="v">
                <p:oleObj spid="_x0000_s29952" name="Equation" r:id="rId7" imgW="596880" imgH="647640" progId="Equation.3">
                  <p:embed/>
                </p:oleObj>
              </mc:Choice>
              <mc:Fallback>
                <p:oleObj name="Equation" r:id="rId7" imgW="596880" imgH="64764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9025" y="7812088"/>
                        <a:ext cx="1076325" cy="1109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704" name="TextBox 7"/>
          <p:cNvSpPr txBox="1">
            <a:spLocks noChangeArrowheads="1"/>
          </p:cNvSpPr>
          <p:nvPr/>
        </p:nvSpPr>
        <p:spPr bwMode="auto">
          <a:xfrm>
            <a:off x="2616200" y="7975600"/>
            <a:ext cx="3890963" cy="646113"/>
          </a:xfrm>
          <a:prstGeom prst="rect">
            <a:avLst/>
          </a:prstGeom>
          <a:noFill/>
          <a:ln w="9525">
            <a:noFill/>
            <a:miter lim="800000"/>
            <a:headEnd/>
            <a:tailEnd/>
          </a:ln>
        </p:spPr>
        <p:txBody>
          <a:bodyPr wrap="none">
            <a:spAutoFit/>
          </a:bodyPr>
          <a:lstStyle/>
          <a:p>
            <a:r>
              <a:rPr lang="en-GB"/>
              <a:t>This </a:t>
            </a:r>
            <a:r>
              <a:rPr lang="en-GB" i="1"/>
              <a:t>moment estimator </a:t>
            </a:r>
            <a:r>
              <a:rPr lang="en-GB"/>
              <a:t>is unbiased, </a:t>
            </a:r>
          </a:p>
          <a:p>
            <a:r>
              <a:rPr lang="en-GB"/>
              <a:t>and consistent as </a:t>
            </a:r>
            <a:r>
              <a:rPr lang="en-GB" i="1"/>
              <a:t>n</a:t>
            </a:r>
            <a:r>
              <a:rPr lang="en-GB"/>
              <a:t>→∞</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1"/>
          <p:cNvSpPr>
            <a:spLocks noGrp="1"/>
          </p:cNvSpPr>
          <p:nvPr>
            <p:ph type="title"/>
          </p:nvPr>
        </p:nvSpPr>
        <p:spPr>
          <a:xfrm>
            <a:off x="157163" y="30162"/>
            <a:ext cx="6416675" cy="1524001"/>
          </a:xfrm>
        </p:spPr>
        <p:txBody>
          <a:bodyPr/>
          <a:lstStyle/>
          <a:p>
            <a:r>
              <a:rPr lang="en-GB" sz="4000" dirty="0" smtClean="0"/>
              <a:t>Example: Estimation of population size</a:t>
            </a:r>
          </a:p>
        </p:txBody>
      </p:sp>
      <p:sp>
        <p:nvSpPr>
          <p:cNvPr id="43012" name="Content Placeholder 2"/>
          <p:cNvSpPr>
            <a:spLocks noGrp="1"/>
          </p:cNvSpPr>
          <p:nvPr>
            <p:ph idx="1"/>
          </p:nvPr>
        </p:nvSpPr>
        <p:spPr>
          <a:xfrm>
            <a:off x="98425" y="1193208"/>
            <a:ext cx="6759575" cy="6034087"/>
          </a:xfrm>
        </p:spPr>
        <p:txBody>
          <a:bodyPr/>
          <a:lstStyle/>
          <a:p>
            <a:pPr marL="457200" indent="-457200"/>
            <a:endParaRPr lang="en-GB" sz="2400" dirty="0" smtClean="0"/>
          </a:p>
          <a:p>
            <a:pPr marL="457200" indent="-457200"/>
            <a:r>
              <a:rPr lang="en-GB" sz="2400" dirty="0" smtClean="0"/>
              <a:t>As we have discussed, the coalescent is a limit under very general population assumptions</a:t>
            </a:r>
          </a:p>
          <a:p>
            <a:pPr marL="457200" indent="-457200"/>
            <a:r>
              <a:rPr lang="en-GB" sz="2400" dirty="0" smtClean="0"/>
              <a:t>Time in units of </a:t>
            </a:r>
            <a:r>
              <a:rPr lang="en-GB" sz="2400" i="1" dirty="0" smtClean="0"/>
              <a:t>M</a:t>
            </a:r>
            <a:r>
              <a:rPr lang="en-GB" sz="2400" dirty="0" smtClean="0"/>
              <a:t> generations, where </a:t>
            </a:r>
            <a:r>
              <a:rPr lang="en-GB" sz="2400" i="1" dirty="0" smtClean="0"/>
              <a:t>M</a:t>
            </a:r>
            <a:r>
              <a:rPr lang="en-GB" sz="2400" dirty="0" smtClean="0"/>
              <a:t> is the “effective population size”</a:t>
            </a:r>
          </a:p>
          <a:p>
            <a:pPr marL="457200" indent="-457200"/>
            <a:r>
              <a:rPr lang="en-GB" sz="2400" dirty="0" smtClean="0"/>
              <a:t>Estimation of </a:t>
            </a:r>
            <a:r>
              <a:rPr lang="en-GB" sz="2400" i="1" dirty="0" smtClean="0"/>
              <a:t>M</a:t>
            </a:r>
            <a:r>
              <a:rPr lang="en-GB" sz="2400" dirty="0" smtClean="0"/>
              <a:t> allows us to calibrate into years, to understand time depth.</a:t>
            </a:r>
          </a:p>
          <a:p>
            <a:pPr marL="457200" indent="-457200"/>
            <a:r>
              <a:rPr lang="en-GB" sz="2400" dirty="0" smtClean="0"/>
              <a:t>I have given </a:t>
            </a:r>
            <a:r>
              <a:rPr lang="en-GB" sz="2400" i="1" dirty="0" smtClean="0"/>
              <a:t>M </a:t>
            </a:r>
            <a:r>
              <a:rPr lang="en-GB" sz="2400" dirty="0" smtClean="0"/>
              <a:t>estimates for humans</a:t>
            </a:r>
          </a:p>
          <a:p>
            <a:pPr marL="457200" indent="-457200"/>
            <a:r>
              <a:rPr lang="en-GB" sz="2400" b="1" dirty="0" smtClean="0"/>
              <a:t>The data only give information directly on </a:t>
            </a:r>
          </a:p>
          <a:p>
            <a:pPr marL="457200" indent="-457200">
              <a:buNone/>
            </a:pPr>
            <a:r>
              <a:rPr lang="en-GB" sz="2400" b="1" i="1" dirty="0" smtClean="0">
                <a:latin typeface="Symbol" pitchFamily="18" charset="2"/>
              </a:rPr>
              <a:t>	q</a:t>
            </a:r>
            <a:r>
              <a:rPr lang="en-GB" sz="2400" b="1" dirty="0" smtClean="0"/>
              <a:t>=2</a:t>
            </a:r>
            <a:r>
              <a:rPr lang="en-GB" sz="2400" b="1" i="1" dirty="0" smtClean="0"/>
              <a:t>M</a:t>
            </a:r>
            <a:r>
              <a:rPr lang="en-GB" sz="2400" b="1" dirty="0" smtClean="0">
                <a:latin typeface="Symbol" pitchFamily="18" charset="2"/>
              </a:rPr>
              <a:t> </a:t>
            </a:r>
            <a:r>
              <a:rPr lang="en-GB" sz="2400" b="1" i="1" dirty="0" smtClean="0">
                <a:latin typeface="Symbol" pitchFamily="18" charset="2"/>
              </a:rPr>
              <a:t>m </a:t>
            </a:r>
          </a:p>
          <a:p>
            <a:pPr marL="457200" indent="-457200"/>
            <a:r>
              <a:rPr lang="en-GB" sz="2400" dirty="0" smtClean="0"/>
              <a:t>To infer </a:t>
            </a:r>
            <a:r>
              <a:rPr lang="en-GB" sz="2400" i="1" dirty="0" smtClean="0"/>
              <a:t>M </a:t>
            </a:r>
            <a:r>
              <a:rPr lang="en-GB" sz="2400" dirty="0" smtClean="0"/>
              <a:t>or </a:t>
            </a:r>
            <a:r>
              <a:rPr lang="en-GB" sz="2400" i="1" dirty="0" smtClean="0">
                <a:latin typeface="Symbol" pitchFamily="18" charset="2"/>
              </a:rPr>
              <a:t>m</a:t>
            </a:r>
            <a:r>
              <a:rPr lang="en-GB" sz="2400" dirty="0" smtClean="0">
                <a:latin typeface="Symbol" pitchFamily="18" charset="2"/>
              </a:rPr>
              <a:t>,</a:t>
            </a:r>
            <a:r>
              <a:rPr lang="en-GB" sz="2400" b="1" i="1" dirty="0" smtClean="0">
                <a:latin typeface="Symbol" pitchFamily="18" charset="2"/>
              </a:rPr>
              <a:t> </a:t>
            </a:r>
            <a:r>
              <a:rPr lang="en-GB" sz="2400" dirty="0" smtClean="0"/>
              <a:t>we must know (or assume) the other. This idea is how </a:t>
            </a:r>
            <a:r>
              <a:rPr lang="en-GB" sz="2400" i="1" dirty="0" smtClean="0"/>
              <a:t>M</a:t>
            </a:r>
            <a:r>
              <a:rPr lang="en-GB" sz="2400" dirty="0" smtClean="0"/>
              <a:t> is generally estimated</a:t>
            </a:r>
          </a:p>
          <a:p>
            <a:pPr marL="457200" indent="-457200"/>
            <a:endParaRPr lang="en-GB" sz="2400" dirty="0" smtClean="0"/>
          </a:p>
          <a:p>
            <a:pPr marL="457200" indent="-457200">
              <a:buNone/>
            </a:pPr>
            <a:r>
              <a:rPr lang="en-GB" sz="2400" b="1" dirty="0" smtClean="0"/>
              <a:t>Example 1 (Zhao et al., PNAS, 2000)</a:t>
            </a:r>
            <a:r>
              <a:rPr lang="en-GB" sz="2400" dirty="0" smtClean="0"/>
              <a:t>: In sequence data for 128 human chromosomes sampled worldwide, 75 variant sites were identified. If the mutation rate per DNA base per generation is </a:t>
            </a:r>
            <a:r>
              <a:rPr lang="en-US" sz="2400" dirty="0" smtClean="0"/>
              <a:t>2.3 × 10</a:t>
            </a:r>
            <a:r>
              <a:rPr lang="en-US" sz="2400" baseline="30000" dirty="0" smtClean="0"/>
              <a:t>−8</a:t>
            </a:r>
            <a:r>
              <a:rPr lang="en-US" sz="2400" dirty="0" smtClean="0"/>
              <a:t>, and 9,901 bases were sequenced, estimate the human effective population size</a:t>
            </a:r>
            <a:endParaRPr lang="en-GB" sz="2400" dirty="0" smtClean="0"/>
          </a:p>
        </p:txBody>
      </p:sp>
      <p:sp>
        <p:nvSpPr>
          <p:cNvPr id="40" name="Rectangle 39"/>
          <p:cNvSpPr/>
          <p:nvPr/>
        </p:nvSpPr>
        <p:spPr>
          <a:xfrm>
            <a:off x="98425" y="1568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Content Placeholder 2"/>
          <p:cNvSpPr>
            <a:spLocks noGrp="1"/>
          </p:cNvSpPr>
          <p:nvPr>
            <p:ph idx="1"/>
          </p:nvPr>
        </p:nvSpPr>
        <p:spPr>
          <a:xfrm>
            <a:off x="98425" y="0"/>
            <a:ext cx="6759575" cy="6034087"/>
          </a:xfrm>
        </p:spPr>
        <p:txBody>
          <a:bodyPr/>
          <a:lstStyle/>
          <a:p>
            <a:pPr marL="457200" indent="-457200">
              <a:buNone/>
            </a:pPr>
            <a:r>
              <a:rPr lang="en-GB" sz="2400" b="1" dirty="0" smtClean="0"/>
              <a:t>Example 1 (Zhao et al., PNAS, 2000)</a:t>
            </a:r>
            <a:r>
              <a:rPr lang="en-GB" sz="2400" dirty="0" smtClean="0"/>
              <a:t>: In sequence data for 128 human chromosomes sampled worldwide, 75 variant sites were identified. If the mutation rate per DNA base per generation is </a:t>
            </a:r>
            <a:r>
              <a:rPr lang="en-US" sz="2400" dirty="0" smtClean="0"/>
              <a:t>2.3×10</a:t>
            </a:r>
            <a:r>
              <a:rPr lang="en-US" sz="2400" baseline="30000" dirty="0" smtClean="0"/>
              <a:t>−8</a:t>
            </a:r>
            <a:r>
              <a:rPr lang="en-US" sz="2400" dirty="0" smtClean="0"/>
              <a:t>, and 9,901 bases were examined, estimate the human effective population size</a:t>
            </a:r>
          </a:p>
          <a:p>
            <a:pPr marL="457200" indent="-457200">
              <a:buNone/>
            </a:pPr>
            <a:r>
              <a:rPr lang="en-GB" sz="2400" b="1" dirty="0" smtClean="0"/>
              <a:t>Solution:</a:t>
            </a:r>
          </a:p>
          <a:p>
            <a:pPr marL="457200" indent="-457200">
              <a:buNone/>
            </a:pPr>
            <a:r>
              <a:rPr lang="en-GB" sz="2400" dirty="0" smtClean="0"/>
              <a:t>Watterson’s estimator:</a:t>
            </a:r>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r>
              <a:rPr lang="en-GB" sz="2400" dirty="0" smtClean="0"/>
              <a:t>Because we are given </a:t>
            </a:r>
            <a:r>
              <a:rPr lang="en-GB" sz="2400" i="1" dirty="0" smtClean="0">
                <a:latin typeface="Symbol" pitchFamily="18" charset="2"/>
              </a:rPr>
              <a:t>m, </a:t>
            </a:r>
            <a:r>
              <a:rPr lang="en-GB" sz="2400" dirty="0" smtClean="0"/>
              <a:t>we can estimate </a:t>
            </a:r>
            <a:r>
              <a:rPr lang="en-GB" sz="2400" i="1" dirty="0" smtClean="0"/>
              <a:t>M</a:t>
            </a:r>
            <a:r>
              <a:rPr lang="en-GB" sz="2400" dirty="0" smtClean="0">
                <a:latin typeface="Symbol" pitchFamily="18" charset="2"/>
              </a:rPr>
              <a:t>:</a:t>
            </a:r>
          </a:p>
          <a:p>
            <a:pPr marL="457200" indent="-457200">
              <a:buNone/>
            </a:pPr>
            <a:endParaRPr lang="en-GB" sz="2400" dirty="0" smtClean="0">
              <a:latin typeface="Symbol" pitchFamily="18" charset="2"/>
            </a:endParaRPr>
          </a:p>
          <a:p>
            <a:pPr marL="457200" indent="-457200">
              <a:buNone/>
            </a:pPr>
            <a:endParaRPr lang="en-GB" sz="2400" dirty="0" smtClean="0">
              <a:latin typeface="Symbol" pitchFamily="18" charset="2"/>
            </a:endParaRPr>
          </a:p>
          <a:p>
            <a:pPr marL="457200" indent="-457200">
              <a:buNone/>
            </a:pPr>
            <a:r>
              <a:rPr lang="en-GB" sz="2400" dirty="0" smtClean="0"/>
              <a:t> </a:t>
            </a:r>
          </a:p>
          <a:p>
            <a:pPr marL="457200" indent="-457200">
              <a:buNone/>
            </a:pPr>
            <a:r>
              <a:rPr lang="en-GB" sz="2400" dirty="0" smtClean="0"/>
              <a:t>This is a fairly typical value for a worldwide human sample. Finally...how does one get </a:t>
            </a:r>
            <a:r>
              <a:rPr lang="en-GB" sz="2400" i="1" dirty="0" smtClean="0">
                <a:latin typeface="Symbol" pitchFamily="18" charset="2"/>
              </a:rPr>
              <a:t>m</a:t>
            </a:r>
            <a:r>
              <a:rPr lang="en-GB" sz="2400" dirty="0" smtClean="0">
                <a:latin typeface="Symbol" pitchFamily="18" charset="2"/>
              </a:rPr>
              <a:t>?</a:t>
            </a:r>
            <a:r>
              <a:rPr lang="en-GB" sz="2400" dirty="0" smtClean="0"/>
              <a:t> Two ways:</a:t>
            </a:r>
          </a:p>
          <a:p>
            <a:pPr marL="857250" lvl="1" indent="-457200"/>
            <a:r>
              <a:rPr lang="en-GB" sz="2000" dirty="0" smtClean="0"/>
              <a:t>Chimpanzee genome comparisons</a:t>
            </a:r>
          </a:p>
          <a:p>
            <a:pPr marL="857250" lvl="1" indent="-457200"/>
            <a:r>
              <a:rPr lang="en-GB" sz="2000" dirty="0" smtClean="0"/>
              <a:t>Direct measurement in families</a:t>
            </a:r>
          </a:p>
          <a:p>
            <a:pPr marL="457200" indent="-457200">
              <a:buNone/>
            </a:pPr>
            <a:endParaRPr lang="en-GB" sz="2400" dirty="0" smtClean="0">
              <a:latin typeface="Symbol" pitchFamily="18" charset="2"/>
            </a:endParaRPr>
          </a:p>
          <a:p>
            <a:pPr marL="457200" indent="-457200">
              <a:buNone/>
            </a:pPr>
            <a:r>
              <a:rPr lang="en-GB" sz="2400" dirty="0" smtClean="0"/>
              <a:t>Note: Watterson’s estimator does </a:t>
            </a:r>
            <a:r>
              <a:rPr lang="en-GB" sz="2400" i="1" dirty="0" smtClean="0"/>
              <a:t>not</a:t>
            </a:r>
            <a:r>
              <a:rPr lang="en-GB" sz="2400" dirty="0" smtClean="0"/>
              <a:t> use all the information in data for </a:t>
            </a:r>
            <a:r>
              <a:rPr lang="en-GB" sz="2400" i="1" dirty="0" smtClean="0">
                <a:latin typeface="Symbol" pitchFamily="18" charset="2"/>
              </a:rPr>
              <a:t>q</a:t>
            </a:r>
            <a:r>
              <a:rPr lang="en-GB" sz="2400" dirty="0" smtClean="0">
                <a:latin typeface="Symbol" pitchFamily="18" charset="2"/>
              </a:rPr>
              <a:t>.</a:t>
            </a:r>
          </a:p>
          <a:p>
            <a:pPr marL="457200" indent="-457200">
              <a:buNone/>
            </a:pPr>
            <a:endParaRPr lang="en-GB" sz="2400" dirty="0" smtClean="0">
              <a:latin typeface="Symbol" pitchFamily="18" charset="2"/>
            </a:endParaRPr>
          </a:p>
          <a:p>
            <a:pPr marL="457200" indent="-457200">
              <a:buNone/>
            </a:pPr>
            <a:endParaRPr lang="en-GB" sz="2400" dirty="0" smtClean="0"/>
          </a:p>
          <a:p>
            <a:pPr marL="457200" indent="-457200">
              <a:buNone/>
            </a:pPr>
            <a:endParaRPr lang="en-GB" sz="2400" dirty="0" smtClean="0"/>
          </a:p>
        </p:txBody>
      </p:sp>
      <p:sp>
        <p:nvSpPr>
          <p:cNvPr id="40" name="Rectangle 39"/>
          <p:cNvSpPr/>
          <p:nvPr/>
        </p:nvSpPr>
        <p:spPr>
          <a:xfrm>
            <a:off x="98425" y="1568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58371" name="Object 4"/>
          <p:cNvGraphicFramePr>
            <a:graphicFrameLocks noChangeAspect="1"/>
          </p:cNvGraphicFramePr>
          <p:nvPr/>
        </p:nvGraphicFramePr>
        <p:xfrm>
          <a:off x="1493785" y="3267075"/>
          <a:ext cx="2770188" cy="1109663"/>
        </p:xfrm>
        <a:graphic>
          <a:graphicData uri="http://schemas.openxmlformats.org/presentationml/2006/ole">
            <mc:AlternateContent xmlns:mc="http://schemas.openxmlformats.org/markup-compatibility/2006">
              <mc:Choice xmlns:v="urn:schemas-microsoft-com:vml" Requires="v">
                <p:oleObj spid="_x0000_s58539" name="Equation" r:id="rId4" imgW="1536480" imgH="647640" progId="Equation.3">
                  <p:embed/>
                </p:oleObj>
              </mc:Choice>
              <mc:Fallback>
                <p:oleObj name="Equation" r:id="rId4" imgW="1536480" imgH="64764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785" y="3267075"/>
                        <a:ext cx="2770188" cy="1109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372" name="Object 4"/>
          <p:cNvGraphicFramePr>
            <a:graphicFrameLocks noChangeAspect="1"/>
          </p:cNvGraphicFramePr>
          <p:nvPr/>
        </p:nvGraphicFramePr>
        <p:xfrm>
          <a:off x="278650" y="5022050"/>
          <a:ext cx="5792788" cy="827088"/>
        </p:xfrm>
        <a:graphic>
          <a:graphicData uri="http://schemas.openxmlformats.org/presentationml/2006/ole">
            <mc:AlternateContent xmlns:mc="http://schemas.openxmlformats.org/markup-compatibility/2006">
              <mc:Choice xmlns:v="urn:schemas-microsoft-com:vml" Requires="v">
                <p:oleObj spid="_x0000_s58540" name="Equation" r:id="rId6" imgW="3213000" imgH="482400" progId="Equation.3">
                  <p:embed/>
                </p:oleObj>
              </mc:Choice>
              <mc:Fallback>
                <p:oleObj name="Equation" r:id="rId6" imgW="3213000" imgH="48240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650" y="5022050"/>
                        <a:ext cx="5792788" cy="827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GB" smtClean="0"/>
              <a:t>Outline of the course</a:t>
            </a:r>
          </a:p>
        </p:txBody>
      </p:sp>
      <p:sp>
        <p:nvSpPr>
          <p:cNvPr id="34819" name="Content Placeholder 2"/>
          <p:cNvSpPr>
            <a:spLocks noGrp="1"/>
          </p:cNvSpPr>
          <p:nvPr>
            <p:ph idx="1"/>
          </p:nvPr>
        </p:nvSpPr>
        <p:spPr/>
        <p:txBody>
          <a:bodyPr/>
          <a:lstStyle/>
          <a:p>
            <a:r>
              <a:rPr lang="en-GB" dirty="0" smtClean="0"/>
              <a:t>Two parts, of 8 lectures each</a:t>
            </a:r>
          </a:p>
          <a:p>
            <a:r>
              <a:rPr lang="en-GB" dirty="0" smtClean="0"/>
              <a:t>Part I (weeks 1-4)</a:t>
            </a:r>
          </a:p>
          <a:p>
            <a:pPr lvl="1"/>
            <a:r>
              <a:rPr lang="en-GB" dirty="0" smtClean="0"/>
              <a:t>The “neutral model”</a:t>
            </a:r>
          </a:p>
          <a:p>
            <a:pPr lvl="1"/>
            <a:r>
              <a:rPr lang="en-GB" dirty="0" smtClean="0"/>
              <a:t>Modelling genetic data</a:t>
            </a:r>
          </a:p>
          <a:p>
            <a:pPr lvl="1"/>
            <a:r>
              <a:rPr lang="en-GB" dirty="0" smtClean="0"/>
              <a:t>Genealogical relationships  </a:t>
            </a:r>
          </a:p>
          <a:p>
            <a:pPr lvl="1"/>
            <a:r>
              <a:rPr lang="en-GB" dirty="0" smtClean="0"/>
              <a:t>Mutation patterns in populations</a:t>
            </a:r>
          </a:p>
          <a:p>
            <a:r>
              <a:rPr lang="en-GB" dirty="0" smtClean="0"/>
              <a:t>Part II (weeks 5-8)</a:t>
            </a:r>
          </a:p>
          <a:p>
            <a:pPr lvl="1"/>
            <a:r>
              <a:rPr lang="en-GB" dirty="0" smtClean="0"/>
              <a:t>Extending the neutral model</a:t>
            </a:r>
          </a:p>
          <a:p>
            <a:pPr lvl="1"/>
            <a:r>
              <a:rPr lang="en-GB" dirty="0" smtClean="0"/>
              <a:t>Recombination and “shuffling of genetic material”</a:t>
            </a:r>
          </a:p>
          <a:p>
            <a:pPr lvl="1"/>
            <a:r>
              <a:rPr lang="en-GB" dirty="0" smtClean="0"/>
              <a:t>Natural selection</a:t>
            </a:r>
          </a:p>
          <a:p>
            <a:pPr lvl="1"/>
            <a:r>
              <a:rPr lang="en-GB" dirty="0" smtClean="0"/>
              <a:t>Diffusion process models in genetics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1"/>
          <p:cNvSpPr>
            <a:spLocks noGrp="1"/>
          </p:cNvSpPr>
          <p:nvPr>
            <p:ph type="title"/>
          </p:nvPr>
        </p:nvSpPr>
        <p:spPr>
          <a:xfrm>
            <a:off x="157163" y="30162"/>
            <a:ext cx="6416675" cy="1524001"/>
          </a:xfrm>
        </p:spPr>
        <p:txBody>
          <a:bodyPr/>
          <a:lstStyle/>
          <a:p>
            <a:r>
              <a:rPr lang="en-GB" sz="4000" dirty="0" smtClean="0"/>
              <a:t>Example: Time conditional on number of mutations</a:t>
            </a:r>
          </a:p>
        </p:txBody>
      </p:sp>
      <p:sp>
        <p:nvSpPr>
          <p:cNvPr id="43012" name="Content Placeholder 2"/>
          <p:cNvSpPr>
            <a:spLocks noGrp="1"/>
          </p:cNvSpPr>
          <p:nvPr>
            <p:ph idx="1"/>
          </p:nvPr>
        </p:nvSpPr>
        <p:spPr>
          <a:xfrm>
            <a:off x="98425" y="1193208"/>
            <a:ext cx="6759575" cy="6034087"/>
          </a:xfrm>
        </p:spPr>
        <p:txBody>
          <a:bodyPr/>
          <a:lstStyle/>
          <a:p>
            <a:pPr marL="457200" indent="-457200"/>
            <a:endParaRPr lang="en-GB" sz="2400" dirty="0" smtClean="0"/>
          </a:p>
          <a:p>
            <a:pPr marL="457200" indent="-457200"/>
            <a:r>
              <a:rPr lang="en-GB" sz="2400" dirty="0" smtClean="0"/>
              <a:t>Genealogy depth is stochastically variable</a:t>
            </a:r>
          </a:p>
          <a:p>
            <a:pPr marL="457200" indent="-457200"/>
            <a:r>
              <a:rPr lang="en-GB" sz="2400" dirty="0" smtClean="0"/>
              <a:t>Longer trees have more mutations (segregating sites) on average</a:t>
            </a:r>
          </a:p>
          <a:p>
            <a:pPr marL="457200" indent="-457200"/>
            <a:r>
              <a:rPr lang="en-GB" sz="2400" dirty="0" smtClean="0"/>
              <a:t>The distribution of tree depth is altered given the number of segregating sites seen in data</a:t>
            </a:r>
          </a:p>
          <a:p>
            <a:pPr marL="457200" indent="-457200"/>
            <a:endParaRPr lang="en-GB" sz="2400" dirty="0" smtClean="0"/>
          </a:p>
          <a:p>
            <a:pPr marL="457200" indent="-457200"/>
            <a:endParaRPr lang="en-GB" sz="2400" dirty="0" smtClean="0"/>
          </a:p>
          <a:p>
            <a:pPr marL="457200" indent="-457200">
              <a:buNone/>
            </a:pPr>
            <a:r>
              <a:rPr lang="en-GB" sz="2400" b="1" dirty="0" smtClean="0"/>
              <a:t>Example 2 ( </a:t>
            </a:r>
            <a:r>
              <a:rPr lang="en-GB" sz="2400" b="1" dirty="0" err="1" smtClean="0"/>
              <a:t>Dorit</a:t>
            </a:r>
            <a:r>
              <a:rPr lang="en-GB" sz="2400" b="1" dirty="0" smtClean="0"/>
              <a:t> et al., Science, 1995)</a:t>
            </a:r>
            <a:r>
              <a:rPr lang="en-GB" sz="2400" dirty="0" smtClean="0"/>
              <a:t>: In sequence data for 38 human Y chromosomes sampled worldwide, no variant sites were identified at the ZFY locus. If the mutation rate at this gene per generation is </a:t>
            </a:r>
            <a:r>
              <a:rPr lang="en-US" sz="2400" dirty="0" smtClean="0"/>
              <a:t>1.96 × 10</a:t>
            </a:r>
            <a:r>
              <a:rPr lang="en-US" sz="2400" baseline="30000" dirty="0" smtClean="0"/>
              <a:t>−5</a:t>
            </a:r>
            <a:r>
              <a:rPr lang="en-US" sz="2400" dirty="0" smtClean="0"/>
              <a:t>, and generations last 20 years, derive an equation for the expected TMRCA conditional on this data and a population size </a:t>
            </a:r>
            <a:r>
              <a:rPr lang="en-US" sz="2400" i="1" dirty="0" smtClean="0"/>
              <a:t>N</a:t>
            </a:r>
            <a:endParaRPr lang="en-GB" sz="2400" i="1" dirty="0" smtClean="0"/>
          </a:p>
        </p:txBody>
      </p:sp>
      <p:sp>
        <p:nvSpPr>
          <p:cNvPr id="40" name="Rectangle 39"/>
          <p:cNvSpPr/>
          <p:nvPr/>
        </p:nvSpPr>
        <p:spPr>
          <a:xfrm>
            <a:off x="98425" y="1568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Content Placeholder 2"/>
          <p:cNvSpPr>
            <a:spLocks noGrp="1"/>
          </p:cNvSpPr>
          <p:nvPr>
            <p:ph idx="1"/>
          </p:nvPr>
        </p:nvSpPr>
        <p:spPr>
          <a:xfrm>
            <a:off x="98425" y="0"/>
            <a:ext cx="6759575" cy="6034087"/>
          </a:xfrm>
        </p:spPr>
        <p:txBody>
          <a:bodyPr/>
          <a:lstStyle/>
          <a:p>
            <a:pPr marL="457200" indent="-457200">
              <a:buNone/>
            </a:pPr>
            <a:endParaRPr lang="en-GB" sz="2400" i="1" dirty="0" smtClean="0"/>
          </a:p>
          <a:p>
            <a:pPr marL="457200" indent="-457200">
              <a:buNone/>
            </a:pPr>
            <a:r>
              <a:rPr lang="en-GB" sz="2400" b="1" dirty="0" smtClean="0"/>
              <a:t>Solution</a:t>
            </a:r>
            <a:endParaRPr lang="en-GB" sz="2400" dirty="0" smtClean="0"/>
          </a:p>
          <a:p>
            <a:pPr marL="457200" indent="-457200">
              <a:buNone/>
            </a:pPr>
            <a:r>
              <a:rPr lang="en-GB" sz="2400" b="1" dirty="0" smtClean="0"/>
              <a:t>	</a:t>
            </a:r>
            <a:r>
              <a:rPr lang="en-GB" sz="2400" dirty="0" smtClean="0"/>
              <a:t>If there is no variation in the sample, this means there are no mutation events in the coalescent history of the sample:</a:t>
            </a:r>
          </a:p>
          <a:p>
            <a:pPr marL="457200" indent="-457200">
              <a:buNone/>
            </a:pPr>
            <a:r>
              <a:rPr lang="en-GB" sz="2400" i="1" dirty="0" smtClean="0"/>
              <a:t>			</a:t>
            </a:r>
            <a:r>
              <a:rPr lang="en-GB" sz="2400" i="1" dirty="0" err="1" smtClean="0"/>
              <a:t>M</a:t>
            </a:r>
            <a:r>
              <a:rPr lang="en-GB" sz="2400" i="1" baseline="-25000" dirty="0" err="1" smtClean="0"/>
              <a:t>n</a:t>
            </a:r>
            <a:r>
              <a:rPr lang="en-GB" sz="2400" dirty="0" smtClean="0"/>
              <a:t> = </a:t>
            </a:r>
            <a:r>
              <a:rPr lang="en-GB" sz="2400" i="1" dirty="0" smtClean="0"/>
              <a:t>M</a:t>
            </a:r>
            <a:r>
              <a:rPr lang="en-GB" sz="2400" i="1" baseline="-25000" dirty="0" smtClean="0"/>
              <a:t>n-1 </a:t>
            </a:r>
            <a:r>
              <a:rPr lang="en-GB" sz="2400" dirty="0" smtClean="0"/>
              <a:t>=…=</a:t>
            </a:r>
            <a:r>
              <a:rPr lang="en-GB" sz="2400" i="1" dirty="0" smtClean="0"/>
              <a:t> M</a:t>
            </a:r>
            <a:r>
              <a:rPr lang="en-GB" sz="2400" i="1" baseline="-25000" dirty="0" smtClean="0"/>
              <a:t>2</a:t>
            </a:r>
            <a:r>
              <a:rPr lang="en-GB" sz="2400" dirty="0" smtClean="0"/>
              <a:t>=0</a:t>
            </a:r>
          </a:p>
          <a:p>
            <a:pPr marL="457200" indent="-457200">
              <a:buNone/>
            </a:pPr>
            <a:r>
              <a:rPr lang="en-GB" sz="2400" b="1" dirty="0" smtClean="0"/>
              <a:t>	</a:t>
            </a:r>
            <a:r>
              <a:rPr lang="en-GB" sz="2400" dirty="0" smtClean="0"/>
              <a:t>We can consider the times </a:t>
            </a:r>
            <a:r>
              <a:rPr lang="en-GB" sz="2400" i="1" dirty="0" err="1" smtClean="0"/>
              <a:t>T</a:t>
            </a:r>
            <a:r>
              <a:rPr lang="en-GB" sz="2400" i="1" baseline="-25000" dirty="0" err="1" smtClean="0"/>
              <a:t>j</a:t>
            </a:r>
            <a:r>
              <a:rPr lang="en-GB" sz="2400" dirty="0" smtClean="0"/>
              <a:t> while </a:t>
            </a:r>
            <a:r>
              <a:rPr lang="en-GB" sz="2400" i="1" dirty="0" smtClean="0"/>
              <a:t>j</a:t>
            </a:r>
            <a:r>
              <a:rPr lang="en-GB" sz="2400" dirty="0" smtClean="0"/>
              <a:t> ancestors remain. Recalling that over time </a:t>
            </a:r>
            <a:r>
              <a:rPr lang="en-GB" sz="2400" i="1" dirty="0" err="1" smtClean="0"/>
              <a:t>T</a:t>
            </a:r>
            <a:r>
              <a:rPr lang="en-GB" sz="2400" i="1" baseline="-25000" dirty="0" err="1" smtClean="0"/>
              <a:t>j</a:t>
            </a:r>
            <a:r>
              <a:rPr lang="en-GB" sz="2400" dirty="0" smtClean="0"/>
              <a:t>, the number of mutations on each of the </a:t>
            </a:r>
            <a:r>
              <a:rPr lang="en-GB" sz="2400" i="1" dirty="0" smtClean="0"/>
              <a:t>j</a:t>
            </a:r>
            <a:r>
              <a:rPr lang="en-GB" sz="2400" dirty="0" smtClean="0"/>
              <a:t> edges is independently Poisson with mean </a:t>
            </a:r>
            <a:r>
              <a:rPr lang="en-GB" sz="2400" i="1" dirty="0" smtClean="0">
                <a:latin typeface="Symbol" pitchFamily="18" charset="2"/>
              </a:rPr>
              <a:t>q </a:t>
            </a:r>
            <a:r>
              <a:rPr lang="en-GB" sz="2400" i="1" dirty="0" err="1" smtClean="0"/>
              <a:t>T</a:t>
            </a:r>
            <a:r>
              <a:rPr lang="en-GB" sz="2400" i="1" baseline="-25000" dirty="0" err="1" smtClean="0"/>
              <a:t>j</a:t>
            </a:r>
            <a:r>
              <a:rPr lang="en-GB" sz="2400" dirty="0" smtClean="0"/>
              <a:t>/2, we have: </a:t>
            </a:r>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r>
              <a:rPr lang="en-GB" sz="2400" dirty="0" smtClean="0"/>
              <a:t>Thus </a:t>
            </a:r>
            <a:r>
              <a:rPr lang="en-GB" sz="2400" b="1" dirty="0" smtClean="0"/>
              <a:t>conditional on </a:t>
            </a:r>
            <a:r>
              <a:rPr lang="en-GB" sz="2400" b="1" i="1" dirty="0" err="1" smtClean="0"/>
              <a:t>M</a:t>
            </a:r>
            <a:r>
              <a:rPr lang="en-GB" sz="2400" b="1" i="1" baseline="-25000" dirty="0" err="1" smtClean="0"/>
              <a:t>j</a:t>
            </a:r>
            <a:r>
              <a:rPr lang="en-GB" sz="2400" b="1" dirty="0" smtClean="0"/>
              <a:t>=0, </a:t>
            </a:r>
            <a:r>
              <a:rPr lang="en-GB" sz="2400" b="1" i="1" dirty="0" err="1" smtClean="0"/>
              <a:t>T</a:t>
            </a:r>
            <a:r>
              <a:rPr lang="en-GB" sz="2400" b="1" i="1" baseline="-25000" dirty="0" err="1" smtClean="0"/>
              <a:t>j</a:t>
            </a:r>
            <a:r>
              <a:rPr lang="en-GB" sz="2400" b="1" i="1" baseline="-25000" dirty="0" smtClean="0"/>
              <a:t> </a:t>
            </a:r>
            <a:r>
              <a:rPr lang="en-GB" sz="2400" b="1" dirty="0" smtClean="0"/>
              <a:t>has the exponential distribution with a (reduced) mean</a:t>
            </a:r>
          </a:p>
          <a:p>
            <a:pPr marL="457200" indent="-457200">
              <a:buNone/>
            </a:pPr>
            <a:endParaRPr lang="en-GB" sz="2400" b="1" dirty="0" smtClean="0"/>
          </a:p>
          <a:p>
            <a:pPr marL="457200" indent="-457200">
              <a:buNone/>
            </a:pPr>
            <a:endParaRPr lang="en-GB" sz="2400" b="1" dirty="0" smtClean="0"/>
          </a:p>
          <a:p>
            <a:pPr marL="457200" indent="-457200">
              <a:buNone/>
            </a:pPr>
            <a:endParaRPr lang="en-GB" sz="2400" b="1" dirty="0" smtClean="0"/>
          </a:p>
          <a:p>
            <a:pPr marL="457200" indent="-457200">
              <a:buNone/>
            </a:pPr>
            <a:endParaRPr lang="en-GB" sz="2400" b="1" dirty="0" smtClean="0"/>
          </a:p>
          <a:p>
            <a:pPr marL="457200" indent="-457200">
              <a:buNone/>
            </a:pPr>
            <a:endParaRPr lang="en-GB" sz="2400" b="1" dirty="0" smtClean="0"/>
          </a:p>
          <a:p>
            <a:pPr marL="457200" indent="-457200">
              <a:buNone/>
            </a:pPr>
            <a:endParaRPr lang="en-GB" sz="2400" b="1" dirty="0" smtClean="0"/>
          </a:p>
          <a:p>
            <a:pPr marL="457200" indent="-457200">
              <a:buNone/>
            </a:pPr>
            <a:endParaRPr lang="en-GB" sz="2400" b="1" dirty="0" smtClean="0"/>
          </a:p>
          <a:p>
            <a:pPr marL="457200" indent="-457200">
              <a:buNone/>
            </a:pPr>
            <a:endParaRPr lang="en-GB" sz="2400" dirty="0" smtClean="0"/>
          </a:p>
        </p:txBody>
      </p:sp>
      <p:sp>
        <p:nvSpPr>
          <p:cNvPr id="40" name="Rectangle 39"/>
          <p:cNvSpPr/>
          <p:nvPr/>
        </p:nvSpPr>
        <p:spPr>
          <a:xfrm>
            <a:off x="98425" y="1568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59394" name="Object 4"/>
          <p:cNvGraphicFramePr>
            <a:graphicFrameLocks noChangeAspect="1"/>
          </p:cNvGraphicFramePr>
          <p:nvPr/>
        </p:nvGraphicFramePr>
        <p:xfrm>
          <a:off x="1085850" y="4392613"/>
          <a:ext cx="4649788" cy="2916237"/>
        </p:xfrm>
        <a:graphic>
          <a:graphicData uri="http://schemas.openxmlformats.org/presentationml/2006/ole">
            <mc:AlternateContent xmlns:mc="http://schemas.openxmlformats.org/markup-compatibility/2006">
              <mc:Choice xmlns:v="urn:schemas-microsoft-com:vml" Requires="v">
                <p:oleObj spid="_x0000_s59562" name="Equation" r:id="rId3" imgW="2577960" imgH="1701720" progId="Equation.3">
                  <p:embed/>
                </p:oleObj>
              </mc:Choice>
              <mc:Fallback>
                <p:oleObj name="Equation" r:id="rId3" imgW="2577960" imgH="170172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850" y="4392613"/>
                        <a:ext cx="4649788" cy="2916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395" name="Object 4"/>
          <p:cNvGraphicFramePr>
            <a:graphicFrameLocks noChangeAspect="1"/>
          </p:cNvGraphicFramePr>
          <p:nvPr/>
        </p:nvGraphicFramePr>
        <p:xfrm>
          <a:off x="1673805" y="8262410"/>
          <a:ext cx="3138487" cy="719137"/>
        </p:xfrm>
        <a:graphic>
          <a:graphicData uri="http://schemas.openxmlformats.org/presentationml/2006/ole">
            <mc:AlternateContent xmlns:mc="http://schemas.openxmlformats.org/markup-compatibility/2006">
              <mc:Choice xmlns:v="urn:schemas-microsoft-com:vml" Requires="v">
                <p:oleObj spid="_x0000_s59563" name="Equation" r:id="rId5" imgW="1739880" imgH="419040" progId="Equation.3">
                  <p:embed/>
                </p:oleObj>
              </mc:Choice>
              <mc:Fallback>
                <p:oleObj name="Equation" r:id="rId5" imgW="1739880" imgH="4190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3805" y="8262410"/>
                        <a:ext cx="3138487" cy="719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Content Placeholder 2"/>
          <p:cNvSpPr>
            <a:spLocks noGrp="1"/>
          </p:cNvSpPr>
          <p:nvPr>
            <p:ph idx="1"/>
          </p:nvPr>
        </p:nvSpPr>
        <p:spPr>
          <a:xfrm>
            <a:off x="98425" y="0"/>
            <a:ext cx="6759575" cy="6034087"/>
          </a:xfrm>
        </p:spPr>
        <p:txBody>
          <a:bodyPr/>
          <a:lstStyle/>
          <a:p>
            <a:pPr marL="457200" indent="-457200">
              <a:buNone/>
            </a:pPr>
            <a:endParaRPr lang="en-GB" sz="2400" i="1" dirty="0" smtClean="0"/>
          </a:p>
          <a:p>
            <a:pPr marL="457200" indent="-457200">
              <a:buNone/>
            </a:pPr>
            <a:r>
              <a:rPr lang="en-GB" sz="2400" b="1" dirty="0" smtClean="0"/>
              <a:t>Solution continued</a:t>
            </a:r>
            <a:endParaRPr lang="en-GB" sz="2400" dirty="0" smtClean="0"/>
          </a:p>
          <a:p>
            <a:pPr marL="457200" indent="-457200">
              <a:buNone/>
            </a:pPr>
            <a:r>
              <a:rPr lang="en-GB" sz="2400" b="1" dirty="0" smtClean="0"/>
              <a:t>	</a:t>
            </a:r>
            <a:r>
              <a:rPr lang="en-GB" sz="2400" dirty="0" smtClean="0"/>
              <a:t>Finally, we can give the expected TMRCA (in years) conditional on no mutations:</a:t>
            </a:r>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r>
              <a:rPr lang="en-GB" sz="2400" dirty="0" smtClean="0"/>
              <a:t>Tabulating, we see our knowledge of no mutations (in 729 </a:t>
            </a:r>
            <a:r>
              <a:rPr lang="en-GB" sz="2400" dirty="0" err="1" smtClean="0"/>
              <a:t>bp</a:t>
            </a:r>
            <a:r>
              <a:rPr lang="en-GB" sz="2400" dirty="0" smtClean="0"/>
              <a:t>) does not have a huge effect:</a:t>
            </a:r>
            <a:endParaRPr lang="en-GB" sz="2400" b="1" dirty="0" smtClean="0"/>
          </a:p>
          <a:p>
            <a:pPr marL="457200" indent="-457200">
              <a:buNone/>
            </a:pPr>
            <a:endParaRPr lang="en-GB" sz="2400" b="1" dirty="0" smtClean="0"/>
          </a:p>
          <a:p>
            <a:pPr marL="457200" indent="-457200">
              <a:buNone/>
            </a:pPr>
            <a:endParaRPr lang="en-GB" sz="2400" b="1" dirty="0" smtClean="0"/>
          </a:p>
          <a:p>
            <a:pPr marL="457200" indent="-457200">
              <a:buNone/>
            </a:pPr>
            <a:endParaRPr lang="en-GB" sz="2400" b="1" dirty="0" smtClean="0"/>
          </a:p>
          <a:p>
            <a:pPr marL="457200" indent="-457200">
              <a:buNone/>
            </a:pPr>
            <a:endParaRPr lang="en-GB" sz="2400" b="1" dirty="0" smtClean="0"/>
          </a:p>
          <a:p>
            <a:pPr marL="457200" indent="-457200">
              <a:buNone/>
            </a:pPr>
            <a:endParaRPr lang="en-GB" sz="2400" b="1" dirty="0" smtClean="0"/>
          </a:p>
          <a:p>
            <a:pPr marL="457200" indent="-457200">
              <a:buNone/>
            </a:pPr>
            <a:endParaRPr lang="en-GB" sz="2400" b="1" dirty="0" smtClean="0"/>
          </a:p>
          <a:p>
            <a:pPr marL="457200" indent="-457200">
              <a:buNone/>
            </a:pPr>
            <a:endParaRPr lang="en-GB" sz="2400" dirty="0" smtClean="0"/>
          </a:p>
        </p:txBody>
      </p:sp>
      <p:sp>
        <p:nvSpPr>
          <p:cNvPr id="40" name="Rectangle 39"/>
          <p:cNvSpPr/>
          <p:nvPr/>
        </p:nvSpPr>
        <p:spPr>
          <a:xfrm>
            <a:off x="98425" y="1568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60421" name="Object 2"/>
          <p:cNvGraphicFramePr>
            <a:graphicFrameLocks noChangeAspect="1"/>
          </p:cNvGraphicFramePr>
          <p:nvPr/>
        </p:nvGraphicFramePr>
        <p:xfrm>
          <a:off x="1605542" y="1781690"/>
          <a:ext cx="3206750" cy="533400"/>
        </p:xfrm>
        <a:graphic>
          <a:graphicData uri="http://schemas.openxmlformats.org/presentationml/2006/ole">
            <mc:AlternateContent xmlns:mc="http://schemas.openxmlformats.org/markup-compatibility/2006">
              <mc:Choice xmlns:v="urn:schemas-microsoft-com:vml" Requires="v">
                <p:oleObj spid="_x0000_s60589" name="Equation" r:id="rId4" imgW="1371600" imgH="228600" progId="Equation.3">
                  <p:embed/>
                </p:oleObj>
              </mc:Choice>
              <mc:Fallback>
                <p:oleObj name="Equation" r:id="rId4" imgW="1371600" imgH="2286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5542" y="1781690"/>
                        <a:ext cx="320675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422" name="Object 2"/>
          <p:cNvGraphicFramePr>
            <a:graphicFrameLocks noChangeAspect="1"/>
          </p:cNvGraphicFramePr>
          <p:nvPr/>
        </p:nvGraphicFramePr>
        <p:xfrm>
          <a:off x="233645" y="2241537"/>
          <a:ext cx="6415087" cy="3230563"/>
        </p:xfrm>
        <a:graphic>
          <a:graphicData uri="http://schemas.openxmlformats.org/presentationml/2006/ole">
            <mc:AlternateContent xmlns:mc="http://schemas.openxmlformats.org/markup-compatibility/2006">
              <mc:Choice xmlns:v="urn:schemas-microsoft-com:vml" Requires="v">
                <p:oleObj spid="_x0000_s60590" name="Equation" r:id="rId6" imgW="2743200" imgH="1384200" progId="Equation.3">
                  <p:embed/>
                </p:oleObj>
              </mc:Choice>
              <mc:Fallback>
                <p:oleObj name="Equation" r:id="rId6" imgW="2743200" imgH="138420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645" y="2241537"/>
                        <a:ext cx="6415087" cy="3230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Table 8"/>
          <p:cNvGraphicFramePr>
            <a:graphicFrameLocks noGrp="1"/>
          </p:cNvGraphicFramePr>
          <p:nvPr/>
        </p:nvGraphicFramePr>
        <p:xfrm>
          <a:off x="773705" y="6685540"/>
          <a:ext cx="5400600" cy="2026920"/>
        </p:xfrm>
        <a:graphic>
          <a:graphicData uri="http://schemas.openxmlformats.org/drawingml/2006/table">
            <a:tbl>
              <a:tblPr firstRow="1" bandRow="1">
                <a:tableStyleId>{5C22544A-7EE6-4342-B048-85BDC9FD1C3A}</a:tableStyleId>
              </a:tblPr>
              <a:tblGrid>
                <a:gridCol w="1800200">
                  <a:extLst>
                    <a:ext uri="{9D8B030D-6E8A-4147-A177-3AD203B41FA5}">
                      <a16:colId xmlns="" xmlns:a16="http://schemas.microsoft.com/office/drawing/2014/main" val="20000"/>
                    </a:ext>
                  </a:extLst>
                </a:gridCol>
                <a:gridCol w="1800200">
                  <a:extLst>
                    <a:ext uri="{9D8B030D-6E8A-4147-A177-3AD203B41FA5}">
                      <a16:colId xmlns="" xmlns:a16="http://schemas.microsoft.com/office/drawing/2014/main" val="20001"/>
                    </a:ext>
                  </a:extLst>
                </a:gridCol>
                <a:gridCol w="1800200">
                  <a:extLst>
                    <a:ext uri="{9D8B030D-6E8A-4147-A177-3AD203B41FA5}">
                      <a16:colId xmlns="" xmlns:a16="http://schemas.microsoft.com/office/drawing/2014/main" val="20002"/>
                    </a:ext>
                  </a:extLst>
                </a:gridCol>
              </a:tblGrid>
              <a:tr h="370840">
                <a:tc>
                  <a:txBody>
                    <a:bodyPr/>
                    <a:lstStyle/>
                    <a:p>
                      <a:r>
                        <a:rPr lang="en-GB" dirty="0" smtClean="0"/>
                        <a:t>Population</a:t>
                      </a:r>
                      <a:r>
                        <a:rPr lang="en-GB" baseline="0" dirty="0" smtClean="0"/>
                        <a:t> size </a:t>
                      </a:r>
                      <a:r>
                        <a:rPr lang="en-GB" i="1" baseline="0" dirty="0" smtClean="0"/>
                        <a:t>N</a:t>
                      </a:r>
                      <a:endParaRPr lang="en-US" i="1" dirty="0"/>
                    </a:p>
                  </a:txBody>
                  <a:tcPr/>
                </a:tc>
                <a:tc>
                  <a:txBody>
                    <a:bodyPr/>
                    <a:lstStyle/>
                    <a:p>
                      <a:r>
                        <a:rPr lang="en-GB" dirty="0" smtClean="0"/>
                        <a:t>Mean TMRCA given no variation</a:t>
                      </a:r>
                      <a:endParaRPr lang="en-US" dirty="0"/>
                    </a:p>
                  </a:txBody>
                  <a:tcPr/>
                </a:tc>
                <a:tc>
                  <a:txBody>
                    <a:bodyPr/>
                    <a:lstStyle/>
                    <a:p>
                      <a:r>
                        <a:rPr lang="en-GB" dirty="0" smtClean="0"/>
                        <a:t>Mean TMRCA unconditionally</a:t>
                      </a:r>
                      <a:endParaRPr lang="en-US" dirty="0"/>
                    </a:p>
                  </a:txBody>
                  <a:tcPr/>
                </a:tc>
                <a:extLst>
                  <a:ext uri="{0D108BD9-81ED-4DB2-BD59-A6C34878D82A}">
                    <a16:rowId xmlns="" xmlns:a16="http://schemas.microsoft.com/office/drawing/2014/main" val="10000"/>
                  </a:ext>
                </a:extLst>
              </a:tr>
              <a:tr h="370840">
                <a:tc>
                  <a:txBody>
                    <a:bodyPr/>
                    <a:lstStyle/>
                    <a:p>
                      <a:r>
                        <a:rPr lang="en-GB" dirty="0" smtClean="0"/>
                        <a:t>2,500</a:t>
                      </a:r>
                      <a:endParaRPr lang="en-US" dirty="0"/>
                    </a:p>
                  </a:txBody>
                  <a:tcPr/>
                </a:tc>
                <a:tc>
                  <a:txBody>
                    <a:bodyPr/>
                    <a:lstStyle/>
                    <a:p>
                      <a:r>
                        <a:rPr lang="en-GB" dirty="0" smtClean="0"/>
                        <a:t>92,000</a:t>
                      </a:r>
                      <a:endParaRPr lang="en-US" dirty="0"/>
                    </a:p>
                  </a:txBody>
                  <a:tcPr/>
                </a:tc>
                <a:tc>
                  <a:txBody>
                    <a:bodyPr/>
                    <a:lstStyle/>
                    <a:p>
                      <a:r>
                        <a:rPr lang="en-US" dirty="0" smtClean="0"/>
                        <a:t>97,000</a:t>
                      </a:r>
                      <a:endParaRPr lang="en-US" dirty="0"/>
                    </a:p>
                  </a:txBody>
                  <a:tcPr/>
                </a:tc>
                <a:extLst>
                  <a:ext uri="{0D108BD9-81ED-4DB2-BD59-A6C34878D82A}">
                    <a16:rowId xmlns="" xmlns:a16="http://schemas.microsoft.com/office/drawing/2014/main" val="10001"/>
                  </a:ext>
                </a:extLst>
              </a:tr>
              <a:tr h="370840">
                <a:tc>
                  <a:txBody>
                    <a:bodyPr/>
                    <a:lstStyle/>
                    <a:p>
                      <a:r>
                        <a:rPr lang="en-GB" dirty="0" smtClean="0"/>
                        <a:t>5,000</a:t>
                      </a:r>
                      <a:endParaRPr lang="en-US" dirty="0"/>
                    </a:p>
                  </a:txBody>
                  <a:tcPr/>
                </a:tc>
                <a:tc>
                  <a:txBody>
                    <a:bodyPr/>
                    <a:lstStyle/>
                    <a:p>
                      <a:r>
                        <a:rPr lang="en-GB" dirty="0" smtClean="0"/>
                        <a:t>173,000</a:t>
                      </a:r>
                      <a:endParaRPr lang="en-US" dirty="0"/>
                    </a:p>
                  </a:txBody>
                  <a:tcPr/>
                </a:tc>
                <a:tc>
                  <a:txBody>
                    <a:bodyPr/>
                    <a:lstStyle/>
                    <a:p>
                      <a:r>
                        <a:rPr lang="en-US" dirty="0" smtClean="0"/>
                        <a:t>195,000</a:t>
                      </a:r>
                      <a:endParaRPr lang="en-US" dirty="0"/>
                    </a:p>
                  </a:txBody>
                  <a:tcPr/>
                </a:tc>
                <a:extLst>
                  <a:ext uri="{0D108BD9-81ED-4DB2-BD59-A6C34878D82A}">
                    <a16:rowId xmlns="" xmlns:a16="http://schemas.microsoft.com/office/drawing/2014/main" val="10002"/>
                  </a:ext>
                </a:extLst>
              </a:tr>
              <a:tr h="370840">
                <a:tc>
                  <a:txBody>
                    <a:bodyPr/>
                    <a:lstStyle/>
                    <a:p>
                      <a:r>
                        <a:rPr lang="en-GB" dirty="0" smtClean="0"/>
                        <a:t>10,000</a:t>
                      </a:r>
                      <a:endParaRPr lang="en-US" dirty="0"/>
                    </a:p>
                  </a:txBody>
                  <a:tcPr/>
                </a:tc>
                <a:tc>
                  <a:txBody>
                    <a:bodyPr/>
                    <a:lstStyle/>
                    <a:p>
                      <a:r>
                        <a:rPr lang="en-GB" dirty="0" smtClean="0"/>
                        <a:t>313,000</a:t>
                      </a:r>
                      <a:endParaRPr lang="en-US" dirty="0"/>
                    </a:p>
                  </a:txBody>
                  <a:tcPr/>
                </a:tc>
                <a:tc>
                  <a:txBody>
                    <a:bodyPr/>
                    <a:lstStyle/>
                    <a:p>
                      <a:r>
                        <a:rPr lang="en-GB" dirty="0" smtClean="0"/>
                        <a:t>389,000</a:t>
                      </a:r>
                      <a:endParaRPr lang="en-US" dirty="0"/>
                    </a:p>
                  </a:txBody>
                  <a:tcPr/>
                </a:tc>
                <a:extLst>
                  <a:ext uri="{0D108BD9-81ED-4DB2-BD59-A6C34878D82A}">
                    <a16:rowId xmlns="" xmlns:a16="http://schemas.microsoft.com/office/drawing/2014/main" val="10003"/>
                  </a:ext>
                </a:extLst>
              </a:tr>
            </a:tbl>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Content Placeholder 2"/>
          <p:cNvSpPr>
            <a:spLocks noGrp="1"/>
          </p:cNvSpPr>
          <p:nvPr>
            <p:ph idx="1"/>
          </p:nvPr>
        </p:nvSpPr>
        <p:spPr>
          <a:xfrm>
            <a:off x="98425" y="0"/>
            <a:ext cx="6759575" cy="6034087"/>
          </a:xfrm>
        </p:spPr>
        <p:txBody>
          <a:bodyPr/>
          <a:lstStyle/>
          <a:p>
            <a:pPr marL="457200" indent="-457200">
              <a:buNone/>
            </a:pPr>
            <a:endParaRPr lang="en-GB" sz="2400" i="1" dirty="0" smtClean="0"/>
          </a:p>
          <a:p>
            <a:pPr marL="457200" indent="-457200">
              <a:buNone/>
            </a:pPr>
            <a:r>
              <a:rPr lang="en-GB" sz="2400" b="1" dirty="0" smtClean="0"/>
              <a:t>Solution continued</a:t>
            </a:r>
            <a:endParaRPr lang="en-GB" sz="2400" dirty="0" smtClean="0"/>
          </a:p>
          <a:p>
            <a:pPr marL="457200" indent="-457200">
              <a:buNone/>
            </a:pPr>
            <a:r>
              <a:rPr lang="en-GB" sz="2400" b="1" dirty="0" smtClean="0"/>
              <a:t>	</a:t>
            </a:r>
            <a:r>
              <a:rPr lang="en-GB" sz="2400" dirty="0" err="1" smtClean="0"/>
              <a:t>Dorit</a:t>
            </a:r>
            <a:r>
              <a:rPr lang="en-GB" sz="2400" dirty="0" smtClean="0"/>
              <a:t> </a:t>
            </a:r>
            <a:r>
              <a:rPr lang="en-GB" sz="2400" i="1" dirty="0" smtClean="0"/>
              <a:t>et al. </a:t>
            </a:r>
            <a:r>
              <a:rPr lang="en-GB" sz="2400" dirty="0" smtClean="0"/>
              <a:t>made an error, writing:</a:t>
            </a:r>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endParaRPr lang="en-GB" sz="2400" dirty="0" smtClean="0"/>
          </a:p>
          <a:p>
            <a:pPr marL="457200" indent="-457200">
              <a:buNone/>
            </a:pPr>
            <a:r>
              <a:rPr lang="en-GB" sz="2400" dirty="0" smtClean="0"/>
              <a:t>This led to strange conclusions – 95% CI of (0,800,000 years) and estimate of 270,000 years</a:t>
            </a:r>
          </a:p>
          <a:p>
            <a:pPr marL="457200" indent="-457200">
              <a:buNone/>
            </a:pPr>
            <a:endParaRPr lang="en-GB" sz="2400" dirty="0" smtClean="0"/>
          </a:p>
          <a:p>
            <a:pPr marL="457200" indent="-457200">
              <a:buNone/>
            </a:pPr>
            <a:r>
              <a:rPr lang="en-GB" sz="2400" dirty="0" smtClean="0"/>
              <a:t>This in turn led to a number of rapid critical responses, e.g. “Estimating the age of the common ancestor of men from the ZFY locus” Donnelly, </a:t>
            </a:r>
            <a:r>
              <a:rPr lang="en-GB" sz="2400" dirty="0" err="1" smtClean="0"/>
              <a:t>Tavare</a:t>
            </a:r>
            <a:r>
              <a:rPr lang="en-GB" sz="2400" dirty="0" smtClean="0"/>
              <a:t>, Balding and Griffiths, </a:t>
            </a:r>
            <a:r>
              <a:rPr lang="en-GB" sz="2400" i="1" dirty="0" smtClean="0"/>
              <a:t>Science</a:t>
            </a:r>
            <a:r>
              <a:rPr lang="en-GB" sz="2400" dirty="0" smtClean="0"/>
              <a:t> 1996</a:t>
            </a:r>
          </a:p>
          <a:p>
            <a:pPr marL="457200" indent="-457200">
              <a:buNone/>
            </a:pPr>
            <a:endParaRPr lang="en-GB" sz="2400" dirty="0" smtClean="0"/>
          </a:p>
          <a:p>
            <a:pPr marL="457200" indent="-457200">
              <a:buNone/>
            </a:pPr>
            <a:r>
              <a:rPr lang="en-GB" sz="2400" dirty="0" smtClean="0"/>
              <a:t>These data are actually compatible with a very wide range of times. </a:t>
            </a:r>
          </a:p>
          <a:p>
            <a:pPr marL="457200" indent="-457200">
              <a:buNone/>
            </a:pPr>
            <a:endParaRPr lang="en-GB" sz="2400" dirty="0" smtClean="0"/>
          </a:p>
          <a:p>
            <a:pPr marL="457200" indent="-457200">
              <a:buNone/>
            </a:pPr>
            <a:r>
              <a:rPr lang="en-GB" sz="2400" dirty="0" smtClean="0"/>
              <a:t>Humans are not very variable – on average 1 mutation every 1,000bp between 2 human chromosomes.</a:t>
            </a:r>
          </a:p>
          <a:p>
            <a:pPr marL="457200" indent="-457200">
              <a:buNone/>
            </a:pPr>
            <a:endParaRPr lang="en-GB" sz="2400" dirty="0" smtClean="0"/>
          </a:p>
        </p:txBody>
      </p:sp>
      <p:sp>
        <p:nvSpPr>
          <p:cNvPr id="40" name="Rectangle 39"/>
          <p:cNvSpPr/>
          <p:nvPr/>
        </p:nvSpPr>
        <p:spPr>
          <a:xfrm>
            <a:off x="98425" y="156845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60422" name="Object 2"/>
          <p:cNvGraphicFramePr>
            <a:graphicFrameLocks noChangeAspect="1"/>
          </p:cNvGraphicFramePr>
          <p:nvPr/>
        </p:nvGraphicFramePr>
        <p:xfrm>
          <a:off x="458670" y="1331640"/>
          <a:ext cx="6235700" cy="1600200"/>
        </p:xfrm>
        <a:graphic>
          <a:graphicData uri="http://schemas.openxmlformats.org/presentationml/2006/ole">
            <mc:AlternateContent xmlns:mc="http://schemas.openxmlformats.org/markup-compatibility/2006">
              <mc:Choice xmlns:v="urn:schemas-microsoft-com:vml" Requires="v">
                <p:oleObj spid="_x0000_s61527" name="Equation" r:id="rId4" imgW="2666880" imgH="685800" progId="Equation.3">
                  <p:embed/>
                </p:oleObj>
              </mc:Choice>
              <mc:Fallback>
                <p:oleObj name="Equation" r:id="rId4" imgW="2666880" imgH="685800" progId="Equation.3">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70" y="1331640"/>
                        <a:ext cx="6235700"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1"/>
          <p:cNvSpPr>
            <a:spLocks noGrp="1"/>
          </p:cNvSpPr>
          <p:nvPr>
            <p:ph type="title"/>
          </p:nvPr>
        </p:nvSpPr>
        <p:spPr>
          <a:xfrm>
            <a:off x="157163" y="-192361"/>
            <a:ext cx="6416675" cy="1524001"/>
          </a:xfrm>
        </p:spPr>
        <p:txBody>
          <a:bodyPr/>
          <a:lstStyle/>
          <a:p>
            <a:r>
              <a:rPr lang="en-GB" sz="4000" dirty="0" smtClean="0"/>
              <a:t>Supplement: distribution of number of mutations</a:t>
            </a:r>
          </a:p>
        </p:txBody>
      </p:sp>
      <p:sp>
        <p:nvSpPr>
          <p:cNvPr id="43012" name="Content Placeholder 2"/>
          <p:cNvSpPr>
            <a:spLocks noGrp="1"/>
          </p:cNvSpPr>
          <p:nvPr>
            <p:ph idx="1"/>
          </p:nvPr>
        </p:nvSpPr>
        <p:spPr>
          <a:xfrm>
            <a:off x="98425" y="701570"/>
            <a:ext cx="6759575" cy="6034087"/>
          </a:xfrm>
        </p:spPr>
        <p:txBody>
          <a:bodyPr/>
          <a:lstStyle/>
          <a:p>
            <a:pPr marL="457200" indent="-457200"/>
            <a:endParaRPr lang="en-GB" sz="2400" dirty="0" smtClean="0"/>
          </a:p>
          <a:p>
            <a:pPr marL="457200" indent="-457200"/>
            <a:r>
              <a:rPr lang="en-GB" sz="2400" dirty="0" smtClean="0"/>
              <a:t>We derived the </a:t>
            </a:r>
            <a:r>
              <a:rPr lang="en-GB" sz="2400" dirty="0" err="1" smtClean="0"/>
              <a:t>p.g.f</a:t>
            </a:r>
            <a:r>
              <a:rPr lang="en-GB" sz="2400" dirty="0" smtClean="0"/>
              <a:t> of the total number </a:t>
            </a:r>
            <a:r>
              <a:rPr lang="en-GB" sz="2400" i="1" dirty="0" smtClean="0"/>
              <a:t>S</a:t>
            </a:r>
            <a:r>
              <a:rPr lang="en-GB" sz="2400" dirty="0" smtClean="0"/>
              <a:t> of mutations. What is the full distribution of </a:t>
            </a:r>
            <a:r>
              <a:rPr lang="en-GB" sz="2400" i="1" dirty="0" smtClean="0"/>
              <a:t>S</a:t>
            </a:r>
            <a:r>
              <a:rPr lang="en-GB" sz="2400" dirty="0" smtClean="0"/>
              <a:t>? </a:t>
            </a:r>
          </a:p>
          <a:p>
            <a:pPr marL="457200" indent="-457200"/>
            <a:r>
              <a:rPr lang="en-GB" sz="2400" dirty="0" smtClean="0"/>
              <a:t>We can apply the Gamma function property that for real </a:t>
            </a:r>
            <a:r>
              <a:rPr lang="en-GB" sz="2400" i="1" dirty="0" smtClean="0"/>
              <a:t>z</a:t>
            </a:r>
            <a:r>
              <a:rPr lang="en-GB" sz="2400" dirty="0" smtClean="0"/>
              <a:t>, </a:t>
            </a:r>
            <a:r>
              <a:rPr lang="en-GB" sz="2400" dirty="0" smtClean="0">
                <a:latin typeface="Symbol" pitchFamily="18" charset="2"/>
              </a:rPr>
              <a:t>G</a:t>
            </a:r>
            <a:r>
              <a:rPr lang="en-GB" sz="2400" dirty="0" smtClean="0"/>
              <a:t>(</a:t>
            </a:r>
            <a:r>
              <a:rPr lang="en-GB" sz="2400" i="1" dirty="0" smtClean="0"/>
              <a:t>z</a:t>
            </a:r>
            <a:r>
              <a:rPr lang="en-GB" sz="2400" dirty="0" smtClean="0"/>
              <a:t>+1)=</a:t>
            </a:r>
            <a:r>
              <a:rPr lang="en-GB" sz="2400" i="1" dirty="0" err="1" smtClean="0"/>
              <a:t>z</a:t>
            </a:r>
            <a:r>
              <a:rPr lang="en-GB" sz="2400" dirty="0" err="1" smtClean="0">
                <a:latin typeface="Symbol" pitchFamily="18" charset="2"/>
              </a:rPr>
              <a:t>G</a:t>
            </a:r>
            <a:r>
              <a:rPr lang="en-GB" sz="2400" dirty="0" smtClean="0">
                <a:latin typeface="Symbol" pitchFamily="18" charset="2"/>
              </a:rPr>
              <a:t> </a:t>
            </a:r>
            <a:r>
              <a:rPr lang="en-GB" sz="2400" dirty="0" smtClean="0"/>
              <a:t>(</a:t>
            </a:r>
            <a:r>
              <a:rPr lang="en-GB" sz="2400" i="1" dirty="0" smtClean="0"/>
              <a:t>z</a:t>
            </a:r>
            <a:r>
              <a:rPr lang="en-GB" sz="2400" dirty="0" smtClean="0"/>
              <a:t>):</a:t>
            </a:r>
          </a:p>
          <a:p>
            <a:pPr marL="457200" indent="-457200"/>
            <a:endParaRPr lang="en-GB" sz="2400" dirty="0" smtClean="0"/>
          </a:p>
        </p:txBody>
      </p:sp>
      <p:sp>
        <p:nvSpPr>
          <p:cNvPr id="40" name="Rectangle 39"/>
          <p:cNvSpPr/>
          <p:nvPr/>
        </p:nvSpPr>
        <p:spPr>
          <a:xfrm>
            <a:off x="98425" y="137664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62466" name="Object 5"/>
          <p:cNvGraphicFramePr>
            <a:graphicFrameLocks noChangeAspect="1"/>
          </p:cNvGraphicFramePr>
          <p:nvPr/>
        </p:nvGraphicFramePr>
        <p:xfrm>
          <a:off x="-7938" y="2614613"/>
          <a:ext cx="6923088" cy="6550025"/>
        </p:xfrm>
        <a:graphic>
          <a:graphicData uri="http://schemas.openxmlformats.org/presentationml/2006/ole">
            <mc:AlternateContent xmlns:mc="http://schemas.openxmlformats.org/markup-compatibility/2006">
              <mc:Choice xmlns:v="urn:schemas-microsoft-com:vml" Requires="v">
                <p:oleObj spid="_x0000_s62550" name="Equation" r:id="rId3" imgW="4038480" imgH="3822480" progId="Equation.3">
                  <p:embed/>
                </p:oleObj>
              </mc:Choice>
              <mc:Fallback>
                <p:oleObj name="Equation" r:id="rId3" imgW="4038480" imgH="382248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 y="2614613"/>
                        <a:ext cx="6923088" cy="6550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863716" y="6327195"/>
            <a:ext cx="3150346" cy="2476800"/>
          </a:xfrm>
          <a:prstGeom prst="rect">
            <a:avLst/>
          </a:prstGeom>
          <a:solidFill>
            <a:srgbClr val="00B0F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42900" y="-282370"/>
            <a:ext cx="6172200" cy="1524000"/>
          </a:xfrm>
        </p:spPr>
        <p:txBody>
          <a:bodyPr/>
          <a:lstStyle/>
          <a:p>
            <a:r>
              <a:rPr lang="en-GB" dirty="0" smtClean="0"/>
              <a:t>Variable size populations</a:t>
            </a:r>
            <a:endParaRPr lang="en-US" dirty="0"/>
          </a:p>
        </p:txBody>
      </p:sp>
      <p:sp>
        <p:nvSpPr>
          <p:cNvPr id="3" name="Content Placeholder 2"/>
          <p:cNvSpPr>
            <a:spLocks noGrp="1"/>
          </p:cNvSpPr>
          <p:nvPr>
            <p:ph idx="1"/>
          </p:nvPr>
        </p:nvSpPr>
        <p:spPr>
          <a:xfrm>
            <a:off x="342900" y="926595"/>
            <a:ext cx="6172200" cy="6034088"/>
          </a:xfrm>
        </p:spPr>
        <p:txBody>
          <a:bodyPr/>
          <a:lstStyle/>
          <a:p>
            <a:r>
              <a:rPr lang="en-GB" sz="2000" dirty="0" smtClean="0"/>
              <a:t>Real populations don’t have constant size. Suppose the population size a time </a:t>
            </a:r>
            <a:r>
              <a:rPr lang="en-GB" sz="2000" i="1" dirty="0" smtClean="0"/>
              <a:t>t</a:t>
            </a:r>
            <a:r>
              <a:rPr lang="en-GB" sz="2000" dirty="0" smtClean="0"/>
              <a:t> in the past is  </a:t>
            </a:r>
            <a:r>
              <a:rPr lang="en-GB" sz="2000" i="1" dirty="0" smtClean="0"/>
              <a:t>N</a:t>
            </a:r>
            <a:r>
              <a:rPr lang="en-GB" sz="2000" dirty="0" smtClean="0"/>
              <a:t>(</a:t>
            </a:r>
            <a:r>
              <a:rPr lang="en-GB" sz="2000" i="1" dirty="0" smtClean="0"/>
              <a:t>t</a:t>
            </a:r>
            <a:r>
              <a:rPr lang="en-GB" sz="2000" dirty="0" smtClean="0"/>
              <a:t>)=</a:t>
            </a:r>
            <a:r>
              <a:rPr lang="en-GB" sz="2000" i="1" dirty="0" smtClean="0"/>
              <a:t>N</a:t>
            </a:r>
            <a:r>
              <a:rPr lang="en-GB" sz="2000" dirty="0" smtClean="0"/>
              <a:t>(0)</a:t>
            </a:r>
            <a:r>
              <a:rPr lang="el-GR" sz="2000" i="1" dirty="0" smtClean="0"/>
              <a:t>ν</a:t>
            </a:r>
            <a:r>
              <a:rPr lang="en-GB" sz="2000" dirty="0" smtClean="0"/>
              <a:t>(</a:t>
            </a:r>
            <a:r>
              <a:rPr lang="en-GB" sz="2000" i="1" dirty="0" smtClean="0"/>
              <a:t>t</a:t>
            </a:r>
            <a:r>
              <a:rPr lang="en-GB" sz="2000" dirty="0" smtClean="0"/>
              <a:t>)</a:t>
            </a:r>
          </a:p>
          <a:p>
            <a:r>
              <a:rPr lang="en-GB" sz="2000" dirty="0" smtClean="0"/>
              <a:t>We need a “clock” – as before, measure time </a:t>
            </a:r>
            <a:r>
              <a:rPr lang="en-GB" sz="2000" i="1" dirty="0" smtClean="0"/>
              <a:t>t </a:t>
            </a:r>
            <a:r>
              <a:rPr lang="en-GB" sz="2000" dirty="0" smtClean="0"/>
              <a:t>in units of </a:t>
            </a:r>
            <a:r>
              <a:rPr lang="en-GB" sz="2000" i="1" dirty="0" smtClean="0"/>
              <a:t>N</a:t>
            </a:r>
            <a:r>
              <a:rPr lang="en-GB" sz="2000" dirty="0" smtClean="0"/>
              <a:t>(0) generations, </a:t>
            </a:r>
            <a:r>
              <a:rPr lang="en-GB" sz="2000" i="1" dirty="0" smtClean="0"/>
              <a:t>N</a:t>
            </a:r>
            <a:r>
              <a:rPr lang="en-GB" sz="2000" dirty="0" smtClean="0"/>
              <a:t>(0) now </a:t>
            </a:r>
            <a:r>
              <a:rPr lang="en-GB" sz="2000" u="sng" dirty="0" smtClean="0"/>
              <a:t>present day</a:t>
            </a:r>
            <a:r>
              <a:rPr lang="en-GB" sz="2000" dirty="0" smtClean="0"/>
              <a:t> size</a:t>
            </a:r>
          </a:p>
          <a:p>
            <a:r>
              <a:rPr lang="en-GB" sz="2000" dirty="0" smtClean="0"/>
              <a:t>We will extend the coalescent to this setting</a:t>
            </a:r>
          </a:p>
          <a:p>
            <a:r>
              <a:rPr lang="en-GB" sz="2000" dirty="0" smtClean="0"/>
              <a:t>Recall that while </a:t>
            </a:r>
            <a:r>
              <a:rPr lang="en-GB" sz="2000" i="1" dirty="0" smtClean="0"/>
              <a:t>j</a:t>
            </a:r>
            <a:r>
              <a:rPr lang="en-GB" sz="2000" dirty="0" smtClean="0"/>
              <a:t> ancestors remain in a Wright-Fisher model, the probability, i.e. “rate” at which coalescence occurs is </a:t>
            </a:r>
            <a:r>
              <a:rPr lang="en-GB" sz="2000" i="1" dirty="0" smtClean="0"/>
              <a:t>j</a:t>
            </a:r>
            <a:r>
              <a:rPr lang="en-GB" sz="2000" dirty="0" smtClean="0"/>
              <a:t>(</a:t>
            </a:r>
            <a:r>
              <a:rPr lang="en-GB" sz="2000" i="1" dirty="0" smtClean="0"/>
              <a:t>j</a:t>
            </a:r>
            <a:r>
              <a:rPr lang="en-GB" sz="2000" dirty="0" smtClean="0"/>
              <a:t>-1)/2</a:t>
            </a:r>
            <a:r>
              <a:rPr lang="en-GB" sz="2000" i="1" dirty="0" smtClean="0"/>
              <a:t>M per generation</a:t>
            </a:r>
          </a:p>
          <a:p>
            <a:r>
              <a:rPr lang="en-GB" sz="2000" dirty="0" smtClean="0"/>
              <a:t>In the new setting, the new per generation coalescence rate is</a:t>
            </a:r>
          </a:p>
          <a:p>
            <a:endParaRPr lang="en-GB" sz="2000" dirty="0" smtClean="0"/>
          </a:p>
          <a:p>
            <a:endParaRPr lang="en-GB" sz="2000" dirty="0" smtClean="0"/>
          </a:p>
          <a:p>
            <a:r>
              <a:rPr lang="en-GB" sz="2000" dirty="0" smtClean="0"/>
              <a:t>Measuring time in units of </a:t>
            </a:r>
            <a:r>
              <a:rPr lang="en-GB" sz="2000" i="1" dirty="0" smtClean="0"/>
              <a:t>N</a:t>
            </a:r>
            <a:r>
              <a:rPr lang="en-GB" sz="2000" dirty="0" smtClean="0"/>
              <a:t>(0) generations, while j ancestors, coalescence occurs at rate</a:t>
            </a:r>
            <a:endParaRPr lang="en-US" sz="2000" dirty="0"/>
          </a:p>
        </p:txBody>
      </p:sp>
      <p:sp>
        <p:nvSpPr>
          <p:cNvPr id="5" name="Line 4"/>
          <p:cNvSpPr>
            <a:spLocks noChangeShapeType="1"/>
          </p:cNvSpPr>
          <p:nvPr/>
        </p:nvSpPr>
        <p:spPr bwMode="auto">
          <a:xfrm flipV="1">
            <a:off x="638690" y="6289675"/>
            <a:ext cx="0" cy="2481263"/>
          </a:xfrm>
          <a:prstGeom prst="line">
            <a:avLst/>
          </a:prstGeom>
          <a:noFill/>
          <a:ln w="9525">
            <a:solidFill>
              <a:schemeClr val="tx1"/>
            </a:solidFill>
            <a:round/>
            <a:headEnd/>
            <a:tailEnd type="triangle" w="med" len="med"/>
          </a:ln>
          <a:effectLst/>
        </p:spPr>
        <p:txBody>
          <a:bodyPr/>
          <a:lstStyle/>
          <a:p>
            <a:endParaRPr lang="en-GB"/>
          </a:p>
        </p:txBody>
      </p:sp>
      <p:sp>
        <p:nvSpPr>
          <p:cNvPr id="6" name="Text Box 5"/>
          <p:cNvSpPr txBox="1">
            <a:spLocks noChangeArrowheads="1"/>
          </p:cNvSpPr>
          <p:nvPr/>
        </p:nvSpPr>
        <p:spPr bwMode="auto">
          <a:xfrm>
            <a:off x="-15682" y="7011988"/>
            <a:ext cx="702436" cy="1015663"/>
          </a:xfrm>
          <a:prstGeom prst="rect">
            <a:avLst/>
          </a:prstGeom>
          <a:noFill/>
          <a:ln w="9525">
            <a:noFill/>
            <a:miter lim="800000"/>
            <a:headEnd/>
            <a:tailEnd/>
          </a:ln>
          <a:effectLst/>
        </p:spPr>
        <p:txBody>
          <a:bodyPr wrap="none">
            <a:spAutoFit/>
          </a:bodyPr>
          <a:lstStyle/>
          <a:p>
            <a:r>
              <a:rPr lang="en-GB" sz="2000" dirty="0" smtClean="0">
                <a:latin typeface="+mn-lt"/>
              </a:rPr>
              <a:t>Time</a:t>
            </a:r>
          </a:p>
          <a:p>
            <a:r>
              <a:rPr lang="en-GB" sz="2000" dirty="0" smtClean="0">
                <a:latin typeface="+mn-lt"/>
              </a:rPr>
              <a:t>in </a:t>
            </a:r>
          </a:p>
          <a:p>
            <a:r>
              <a:rPr lang="en-GB" sz="2000" dirty="0" smtClean="0">
                <a:latin typeface="+mn-lt"/>
              </a:rPr>
              <a:t>past</a:t>
            </a:r>
          </a:p>
        </p:txBody>
      </p:sp>
      <p:sp>
        <p:nvSpPr>
          <p:cNvPr id="7" name="Rectangle 8"/>
          <p:cNvSpPr>
            <a:spLocks noChangeArrowheads="1"/>
          </p:cNvSpPr>
          <p:nvPr/>
        </p:nvSpPr>
        <p:spPr bwMode="auto">
          <a:xfrm>
            <a:off x="1049517" y="6289675"/>
            <a:ext cx="849313" cy="2512795"/>
          </a:xfrm>
          <a:prstGeom prst="rect">
            <a:avLst/>
          </a:prstGeom>
          <a:solidFill>
            <a:schemeClr val="bg1"/>
          </a:solidFill>
          <a:ln w="9525">
            <a:noFill/>
            <a:miter lim="800000"/>
            <a:headEnd/>
            <a:tailEnd/>
          </a:ln>
          <a:effectLst/>
        </p:spPr>
        <p:txBody>
          <a:bodyPr wrap="none" anchor="ctr"/>
          <a:lstStyle/>
          <a:p>
            <a:endParaRPr lang="en-GB"/>
          </a:p>
        </p:txBody>
      </p:sp>
      <p:grpSp>
        <p:nvGrpSpPr>
          <p:cNvPr id="35" name="Group 34"/>
          <p:cNvGrpSpPr/>
          <p:nvPr/>
        </p:nvGrpSpPr>
        <p:grpSpPr>
          <a:xfrm>
            <a:off x="2238375" y="6289675"/>
            <a:ext cx="1616075" cy="2512795"/>
            <a:chOff x="2238375" y="6289675"/>
            <a:chExt cx="1616075" cy="2481263"/>
          </a:xfrm>
          <a:solidFill>
            <a:schemeClr val="bg1"/>
          </a:solidFill>
        </p:grpSpPr>
        <p:sp>
          <p:nvSpPr>
            <p:cNvPr id="8" name="Rectangle 10"/>
            <p:cNvSpPr>
              <a:spLocks noChangeArrowheads="1"/>
            </p:cNvSpPr>
            <p:nvPr/>
          </p:nvSpPr>
          <p:spPr bwMode="auto">
            <a:xfrm>
              <a:off x="2238375" y="7958138"/>
              <a:ext cx="1616075" cy="812800"/>
            </a:xfrm>
            <a:prstGeom prst="rect">
              <a:avLst/>
            </a:prstGeom>
            <a:grpFill/>
            <a:ln w="9525">
              <a:noFill/>
              <a:miter lim="800000"/>
              <a:headEnd/>
              <a:tailEnd/>
            </a:ln>
            <a:effectLst/>
          </p:spPr>
          <p:txBody>
            <a:bodyPr wrap="none" anchor="ctr"/>
            <a:lstStyle/>
            <a:p>
              <a:endParaRPr lang="en-GB"/>
            </a:p>
          </p:txBody>
        </p:sp>
        <p:sp>
          <p:nvSpPr>
            <p:cNvPr id="9" name="Rectangle 11"/>
            <p:cNvSpPr>
              <a:spLocks noChangeArrowheads="1"/>
            </p:cNvSpPr>
            <p:nvPr/>
          </p:nvSpPr>
          <p:spPr bwMode="auto">
            <a:xfrm>
              <a:off x="2725737" y="7145338"/>
              <a:ext cx="577850" cy="812800"/>
            </a:xfrm>
            <a:prstGeom prst="rect">
              <a:avLst/>
            </a:prstGeom>
            <a:grpFill/>
            <a:ln w="9525">
              <a:noFill/>
              <a:miter lim="800000"/>
              <a:headEnd/>
              <a:tailEnd/>
            </a:ln>
            <a:effectLst/>
          </p:spPr>
          <p:txBody>
            <a:bodyPr wrap="none" anchor="ctr"/>
            <a:lstStyle/>
            <a:p>
              <a:endParaRPr lang="en-GB"/>
            </a:p>
          </p:txBody>
        </p:sp>
        <p:sp>
          <p:nvSpPr>
            <p:cNvPr id="10" name="Rectangle 12"/>
            <p:cNvSpPr>
              <a:spLocks noChangeArrowheads="1"/>
            </p:cNvSpPr>
            <p:nvPr/>
          </p:nvSpPr>
          <p:spPr bwMode="auto">
            <a:xfrm>
              <a:off x="2343150" y="6289675"/>
              <a:ext cx="1355725" cy="855663"/>
            </a:xfrm>
            <a:prstGeom prst="rect">
              <a:avLst/>
            </a:prstGeom>
            <a:grpFill/>
            <a:ln w="9525">
              <a:noFill/>
              <a:miter lim="800000"/>
              <a:headEnd/>
              <a:tailEnd/>
            </a:ln>
            <a:effectLst/>
          </p:spPr>
          <p:txBody>
            <a:bodyPr wrap="none" anchor="ctr"/>
            <a:lstStyle/>
            <a:p>
              <a:endParaRPr lang="en-GB"/>
            </a:p>
          </p:txBody>
        </p:sp>
      </p:grpSp>
      <p:cxnSp>
        <p:nvCxnSpPr>
          <p:cNvPr id="15" name="Straight Connector 14"/>
          <p:cNvCxnSpPr>
            <a:stCxn id="13" idx="1"/>
            <a:endCxn id="12" idx="2"/>
          </p:cNvCxnSpPr>
          <p:nvPr/>
        </p:nvCxnSpPr>
        <p:spPr>
          <a:xfrm rot="5400000" flipH="1" flipV="1">
            <a:off x="5285455" y="6129187"/>
            <a:ext cx="0" cy="427547"/>
          </a:xfrm>
          <a:prstGeom prst="lin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cxnSp>
      <p:sp>
        <p:nvSpPr>
          <p:cNvPr id="12" name="Arc 11"/>
          <p:cNvSpPr/>
          <p:nvPr/>
        </p:nvSpPr>
        <p:spPr>
          <a:xfrm rot="10800000">
            <a:off x="5499229" y="3883451"/>
            <a:ext cx="2115236" cy="4919018"/>
          </a:xfrm>
          <a:prstGeom prst="arc">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c 12"/>
          <p:cNvSpPr/>
          <p:nvPr/>
        </p:nvSpPr>
        <p:spPr>
          <a:xfrm rot="10800000">
            <a:off x="4014063" y="3883451"/>
            <a:ext cx="2115238" cy="4919019"/>
          </a:xfrm>
          <a:prstGeom prst="arc">
            <a:avLst/>
          </a:prstGeom>
          <a:solidFill>
            <a:srgbClr val="00B0F0"/>
          </a:solidFill>
          <a:ln>
            <a:no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p:cNvCxnSpPr>
            <a:endCxn id="12" idx="0"/>
          </p:cNvCxnSpPr>
          <p:nvPr/>
        </p:nvCxnSpPr>
        <p:spPr>
          <a:xfrm>
            <a:off x="4014063" y="8802469"/>
            <a:ext cx="2542781" cy="0"/>
          </a:xfrm>
          <a:prstGeom prst="lin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cxnSp>
      <p:sp>
        <p:nvSpPr>
          <p:cNvPr id="38" name="TextBox 37"/>
          <p:cNvSpPr txBox="1"/>
          <p:nvPr/>
        </p:nvSpPr>
        <p:spPr>
          <a:xfrm>
            <a:off x="1245241" y="5967155"/>
            <a:ext cx="338554" cy="369332"/>
          </a:xfrm>
          <a:prstGeom prst="rect">
            <a:avLst/>
          </a:prstGeom>
          <a:noFill/>
        </p:spPr>
        <p:txBody>
          <a:bodyPr wrap="none" rtlCol="0">
            <a:spAutoFit/>
          </a:bodyPr>
          <a:lstStyle/>
          <a:p>
            <a:r>
              <a:rPr lang="en-GB" dirty="0" smtClean="0"/>
              <a:t>A</a:t>
            </a:r>
            <a:endParaRPr lang="en-GB" dirty="0"/>
          </a:p>
        </p:txBody>
      </p:sp>
      <p:sp>
        <p:nvSpPr>
          <p:cNvPr id="39" name="TextBox 38"/>
          <p:cNvSpPr txBox="1"/>
          <p:nvPr/>
        </p:nvSpPr>
        <p:spPr>
          <a:xfrm>
            <a:off x="2820416" y="5967155"/>
            <a:ext cx="338554" cy="369332"/>
          </a:xfrm>
          <a:prstGeom prst="rect">
            <a:avLst/>
          </a:prstGeom>
          <a:noFill/>
        </p:spPr>
        <p:txBody>
          <a:bodyPr wrap="none" rtlCol="0">
            <a:spAutoFit/>
          </a:bodyPr>
          <a:lstStyle/>
          <a:p>
            <a:r>
              <a:rPr lang="en-GB" dirty="0" smtClean="0"/>
              <a:t>B</a:t>
            </a:r>
            <a:endParaRPr lang="en-GB" dirty="0"/>
          </a:p>
        </p:txBody>
      </p:sp>
      <p:sp>
        <p:nvSpPr>
          <p:cNvPr id="40" name="TextBox 39"/>
          <p:cNvSpPr txBox="1"/>
          <p:nvPr/>
        </p:nvSpPr>
        <p:spPr>
          <a:xfrm>
            <a:off x="5115671" y="5967155"/>
            <a:ext cx="351378" cy="369332"/>
          </a:xfrm>
          <a:prstGeom prst="rect">
            <a:avLst/>
          </a:prstGeom>
          <a:noFill/>
        </p:spPr>
        <p:txBody>
          <a:bodyPr wrap="none" rtlCol="0">
            <a:spAutoFit/>
          </a:bodyPr>
          <a:lstStyle/>
          <a:p>
            <a:r>
              <a:rPr lang="en-GB" dirty="0" smtClean="0"/>
              <a:t>C</a:t>
            </a:r>
            <a:endParaRPr lang="en-GB" dirty="0"/>
          </a:p>
        </p:txBody>
      </p:sp>
      <p:graphicFrame>
        <p:nvGraphicFramePr>
          <p:cNvPr id="63491" name="Object 3"/>
          <p:cNvGraphicFramePr>
            <a:graphicFrameLocks noChangeAspect="1"/>
          </p:cNvGraphicFramePr>
          <p:nvPr/>
        </p:nvGraphicFramePr>
        <p:xfrm>
          <a:off x="4554125" y="5339615"/>
          <a:ext cx="890588" cy="717550"/>
        </p:xfrm>
        <a:graphic>
          <a:graphicData uri="http://schemas.openxmlformats.org/presentationml/2006/ole">
            <mc:AlternateContent xmlns:mc="http://schemas.openxmlformats.org/markup-compatibility/2006">
              <mc:Choice xmlns:v="urn:schemas-microsoft-com:vml" Requires="v">
                <p:oleObj spid="_x0000_s63659" name="Equation" r:id="rId3" imgW="520560" imgH="419040" progId="Equation.3">
                  <p:embed/>
                </p:oleObj>
              </mc:Choice>
              <mc:Fallback>
                <p:oleObj name="Equation" r:id="rId3" imgW="520560" imgH="41904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125" y="5339615"/>
                        <a:ext cx="890588" cy="71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616721903"/>
              </p:ext>
            </p:extLst>
          </p:nvPr>
        </p:nvGraphicFramePr>
        <p:xfrm>
          <a:off x="2070100" y="4257675"/>
          <a:ext cx="2717800" cy="717550"/>
        </p:xfrm>
        <a:graphic>
          <a:graphicData uri="http://schemas.openxmlformats.org/presentationml/2006/ole">
            <mc:AlternateContent xmlns:mc="http://schemas.openxmlformats.org/markup-compatibility/2006">
              <mc:Choice xmlns:v="urn:schemas-microsoft-com:vml" Requires="v">
                <p:oleObj spid="_x0000_s63660" name="Equation" r:id="rId5" imgW="1587240" imgH="419040" progId="Equation.3">
                  <p:embed/>
                </p:oleObj>
              </mc:Choice>
              <mc:Fallback>
                <p:oleObj name="Equation" r:id="rId5" imgW="1587240" imgH="41904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0100" y="4257675"/>
                        <a:ext cx="27178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49238" y="881590"/>
            <a:ext cx="6357937" cy="7971413"/>
          </a:xfrm>
          <a:prstGeom prst="rect">
            <a:avLst/>
          </a:prstGeom>
        </p:spPr>
        <p:txBody>
          <a:bodyPr>
            <a:spAutoFit/>
          </a:bodyPr>
          <a:lstStyle/>
          <a:p>
            <a:pPr>
              <a:defRPr/>
            </a:pPr>
            <a:r>
              <a:rPr lang="en-GB" i="1" dirty="0">
                <a:latin typeface="+mn-lt"/>
              </a:rPr>
              <a:t>Definition </a:t>
            </a:r>
            <a:r>
              <a:rPr lang="en-GB" i="1" dirty="0" smtClean="0">
                <a:latin typeface="+mn-lt"/>
              </a:rPr>
              <a:t>2.3</a:t>
            </a:r>
            <a:endParaRPr lang="en-GB" dirty="0">
              <a:latin typeface="+mn-lt"/>
            </a:endParaRPr>
          </a:p>
          <a:p>
            <a:pPr>
              <a:defRPr/>
            </a:pPr>
            <a:r>
              <a:rPr lang="en-GB" dirty="0">
                <a:latin typeface="+mn-lt"/>
              </a:rPr>
              <a:t>The </a:t>
            </a:r>
            <a:r>
              <a:rPr lang="en-GB" i="1" dirty="0">
                <a:latin typeface="+mn-lt"/>
              </a:rPr>
              <a:t>coalescent</a:t>
            </a:r>
            <a:r>
              <a:rPr lang="en-GB" dirty="0">
                <a:latin typeface="+mn-lt"/>
              </a:rPr>
              <a:t> </a:t>
            </a:r>
            <a:r>
              <a:rPr lang="en-GB" i="1" dirty="0" smtClean="0">
                <a:latin typeface="+mn-lt"/>
              </a:rPr>
              <a:t>with variable population size </a:t>
            </a:r>
            <a:r>
              <a:rPr lang="en-GB" dirty="0" smtClean="0">
                <a:latin typeface="+mn-lt"/>
              </a:rPr>
              <a:t>is </a:t>
            </a:r>
            <a:r>
              <a:rPr lang="en-GB" dirty="0">
                <a:latin typeface="+mn-lt"/>
              </a:rPr>
              <a:t>a distribution on binary trees. Starting with </a:t>
            </a:r>
            <a:r>
              <a:rPr lang="en-GB" i="1" dirty="0">
                <a:latin typeface="+mn-lt"/>
              </a:rPr>
              <a:t>n</a:t>
            </a:r>
            <a:r>
              <a:rPr lang="en-GB" dirty="0">
                <a:latin typeface="+mn-lt"/>
              </a:rPr>
              <a:t> lineages, </a:t>
            </a:r>
            <a:r>
              <a:rPr lang="en-GB" dirty="0" smtClean="0">
                <a:latin typeface="+mn-lt"/>
              </a:rPr>
              <a:t>randomly chosen pairs </a:t>
            </a:r>
            <a:r>
              <a:rPr lang="en-GB" dirty="0">
                <a:latin typeface="+mn-lt"/>
              </a:rPr>
              <a:t>of lineages coalesce backward in time until a single common ancestor is reached. </a:t>
            </a:r>
            <a:r>
              <a:rPr lang="en-GB" dirty="0" smtClean="0">
                <a:latin typeface="+mn-lt"/>
              </a:rPr>
              <a:t>Suppose the relative population size at time </a:t>
            </a:r>
            <a:r>
              <a:rPr lang="en-GB" i="1" dirty="0" smtClean="0">
                <a:latin typeface="+mn-lt"/>
              </a:rPr>
              <a:t>t</a:t>
            </a:r>
            <a:r>
              <a:rPr lang="en-GB" dirty="0" smtClean="0">
                <a:latin typeface="+mn-lt"/>
              </a:rPr>
              <a:t> in the past is </a:t>
            </a:r>
            <a:r>
              <a:rPr lang="el-GR" i="1" dirty="0" smtClean="0">
                <a:latin typeface="+mn-lt"/>
              </a:rPr>
              <a:t>ν</a:t>
            </a:r>
            <a:r>
              <a:rPr lang="en-GB" dirty="0" smtClean="0">
                <a:latin typeface="+mn-lt"/>
              </a:rPr>
              <a:t>(</a:t>
            </a:r>
            <a:r>
              <a:rPr lang="en-GB" i="1" dirty="0" smtClean="0">
                <a:latin typeface="+mn-lt"/>
              </a:rPr>
              <a:t>t</a:t>
            </a:r>
            <a:r>
              <a:rPr lang="en-GB" dirty="0" smtClean="0">
                <a:latin typeface="+mn-lt"/>
              </a:rPr>
              <a:t>). While </a:t>
            </a:r>
            <a:r>
              <a:rPr lang="en-GB" i="1" dirty="0" smtClean="0">
                <a:latin typeface="+mn-lt"/>
              </a:rPr>
              <a:t>j</a:t>
            </a:r>
            <a:r>
              <a:rPr lang="en-GB" dirty="0" smtClean="0">
                <a:latin typeface="+mn-lt"/>
              </a:rPr>
              <a:t> </a:t>
            </a:r>
            <a:r>
              <a:rPr lang="en-GB" dirty="0" smtClean="0">
                <a:latin typeface="+mj-lt"/>
              </a:rPr>
              <a:t>edges remain at time </a:t>
            </a:r>
            <a:r>
              <a:rPr lang="en-GB" i="1" dirty="0" smtClean="0">
                <a:latin typeface="+mj-lt"/>
              </a:rPr>
              <a:t>t</a:t>
            </a:r>
            <a:r>
              <a:rPr lang="en-GB" dirty="0" smtClean="0">
                <a:latin typeface="+mj-lt"/>
              </a:rPr>
              <a:t>, coalescence events occur with instantaneous rate </a:t>
            </a:r>
            <a:r>
              <a:rPr lang="en-GB" i="1" dirty="0" smtClean="0">
                <a:latin typeface="+mj-lt"/>
              </a:rPr>
              <a:t>j</a:t>
            </a:r>
            <a:r>
              <a:rPr lang="en-GB" dirty="0" smtClean="0">
                <a:latin typeface="+mj-lt"/>
              </a:rPr>
              <a:t>(</a:t>
            </a:r>
            <a:r>
              <a:rPr lang="en-GB" i="1" dirty="0" smtClean="0">
                <a:latin typeface="+mj-lt"/>
              </a:rPr>
              <a:t>j</a:t>
            </a:r>
            <a:r>
              <a:rPr lang="en-GB" dirty="0" smtClean="0">
                <a:latin typeface="+mj-lt"/>
              </a:rPr>
              <a:t>-1)/2</a:t>
            </a:r>
            <a:r>
              <a:rPr lang="el-GR" i="1" dirty="0" smtClean="0">
                <a:latin typeface="+mj-lt"/>
              </a:rPr>
              <a:t>ν</a:t>
            </a:r>
            <a:r>
              <a:rPr lang="en-GB" dirty="0" smtClean="0">
                <a:latin typeface="+mj-lt"/>
              </a:rPr>
              <a:t>(</a:t>
            </a:r>
            <a:r>
              <a:rPr lang="en-GB" i="1" dirty="0" smtClean="0">
                <a:latin typeface="+mj-lt"/>
              </a:rPr>
              <a:t>t</a:t>
            </a:r>
            <a:r>
              <a:rPr lang="en-GB" dirty="0" smtClean="0">
                <a:latin typeface="+mj-lt"/>
              </a:rPr>
              <a:t>). Equivalently,</a:t>
            </a:r>
            <a:endParaRPr lang="en-GB" i="1" dirty="0" smtClean="0">
              <a:latin typeface="+mj-lt"/>
            </a:endParaRPr>
          </a:p>
          <a:p>
            <a:pPr>
              <a:defRPr/>
            </a:pPr>
            <a:r>
              <a:rPr lang="en-GB" dirty="0" smtClean="0">
                <a:latin typeface="+mj-lt"/>
              </a:rPr>
              <a:t>defining </a:t>
            </a:r>
            <a:r>
              <a:rPr lang="en-GB" dirty="0">
                <a:latin typeface="+mj-lt"/>
              </a:rPr>
              <a:t>times </a:t>
            </a:r>
            <a:r>
              <a:rPr lang="en-GB" i="1" dirty="0" err="1">
                <a:latin typeface="+mj-lt"/>
              </a:rPr>
              <a:t>T</a:t>
            </a:r>
            <a:r>
              <a:rPr lang="en-GB" i="1" baseline="-25000" dirty="0" err="1">
                <a:latin typeface="+mj-lt"/>
              </a:rPr>
              <a:t>n</a:t>
            </a:r>
            <a:r>
              <a:rPr lang="en-GB" dirty="0">
                <a:latin typeface="+mj-lt"/>
              </a:rPr>
              <a:t>,</a:t>
            </a:r>
            <a:r>
              <a:rPr lang="en-GB" i="1" dirty="0">
                <a:latin typeface="+mj-lt"/>
              </a:rPr>
              <a:t> T</a:t>
            </a:r>
            <a:r>
              <a:rPr lang="en-GB" i="1" baseline="-25000" dirty="0">
                <a:latin typeface="+mj-lt"/>
              </a:rPr>
              <a:t>n-1</a:t>
            </a:r>
            <a:r>
              <a:rPr lang="en-GB" dirty="0">
                <a:latin typeface="+mj-lt"/>
              </a:rPr>
              <a:t>,...,</a:t>
            </a:r>
            <a:r>
              <a:rPr lang="en-GB" i="1" dirty="0">
                <a:latin typeface="+mj-lt"/>
              </a:rPr>
              <a:t>T</a:t>
            </a:r>
            <a:r>
              <a:rPr lang="en-GB" i="1" baseline="-25000" dirty="0">
                <a:latin typeface="+mj-lt"/>
              </a:rPr>
              <a:t>2</a:t>
            </a:r>
            <a:r>
              <a:rPr lang="en-GB" i="1" dirty="0">
                <a:latin typeface="+mj-lt"/>
              </a:rPr>
              <a:t> </a:t>
            </a:r>
            <a:r>
              <a:rPr lang="en-GB" dirty="0">
                <a:latin typeface="+mj-lt"/>
              </a:rPr>
              <a:t>while </a:t>
            </a:r>
            <a:r>
              <a:rPr lang="en-GB" i="1" dirty="0">
                <a:latin typeface="+mj-lt"/>
              </a:rPr>
              <a:t>n</a:t>
            </a:r>
            <a:r>
              <a:rPr lang="en-GB" dirty="0">
                <a:latin typeface="+mj-lt"/>
              </a:rPr>
              <a:t>,</a:t>
            </a:r>
            <a:r>
              <a:rPr lang="en-GB" i="1" dirty="0">
                <a:latin typeface="+mj-lt"/>
              </a:rPr>
              <a:t>n-1</a:t>
            </a:r>
            <a:r>
              <a:rPr lang="en-GB" dirty="0">
                <a:latin typeface="+mj-lt"/>
              </a:rPr>
              <a:t> ,..., 2 ancestors </a:t>
            </a:r>
            <a:r>
              <a:rPr lang="en-GB" dirty="0" smtClean="0">
                <a:latin typeface="+mj-lt"/>
              </a:rPr>
              <a:t>remain:</a:t>
            </a:r>
          </a:p>
          <a:p>
            <a:pPr>
              <a:defRPr/>
            </a:pPr>
            <a:endParaRPr lang="en-GB" sz="2000" dirty="0" smtClean="0">
              <a:latin typeface="+mj-lt"/>
            </a:endParaRPr>
          </a:p>
          <a:p>
            <a:pPr>
              <a:defRPr/>
            </a:pPr>
            <a:endParaRPr lang="en-GB" sz="2000" dirty="0" smtClean="0">
              <a:latin typeface="+mj-lt"/>
            </a:endParaRPr>
          </a:p>
          <a:p>
            <a:pPr>
              <a:defRPr/>
            </a:pPr>
            <a:endParaRPr lang="en-GB" sz="2000" dirty="0" smtClean="0">
              <a:latin typeface="+mj-lt"/>
            </a:endParaRPr>
          </a:p>
          <a:p>
            <a:pPr>
              <a:defRPr/>
            </a:pPr>
            <a:endParaRPr lang="en-GB" sz="2000" dirty="0" smtClean="0">
              <a:latin typeface="+mj-lt"/>
            </a:endParaRPr>
          </a:p>
          <a:p>
            <a:pPr>
              <a:defRPr/>
            </a:pPr>
            <a:r>
              <a:rPr lang="en-GB" sz="2400" b="1" dirty="0" smtClean="0">
                <a:latin typeface="+mj-lt"/>
              </a:rPr>
              <a:t>Comments</a:t>
            </a:r>
            <a:endParaRPr lang="en-GB" sz="2400" dirty="0" smtClean="0">
              <a:latin typeface="+mj-lt"/>
            </a:endParaRPr>
          </a:p>
          <a:p>
            <a:pPr marL="457200" indent="-457200">
              <a:buFont typeface="+mj-lt"/>
              <a:buAutoNum type="arabicPeriod"/>
              <a:defRPr/>
            </a:pPr>
            <a:r>
              <a:rPr lang="en-GB" sz="2400" dirty="0" smtClean="0">
                <a:latin typeface="+mj-lt"/>
              </a:rPr>
              <a:t> The standard coalescent case is </a:t>
            </a:r>
            <a:r>
              <a:rPr lang="el-GR" sz="2400" i="1" dirty="0" smtClean="0">
                <a:latin typeface="+mj-lt"/>
              </a:rPr>
              <a:t>ν</a:t>
            </a:r>
            <a:r>
              <a:rPr lang="en-GB" sz="2400" dirty="0" smtClean="0">
                <a:latin typeface="+mj-lt"/>
              </a:rPr>
              <a:t>(</a:t>
            </a:r>
            <a:r>
              <a:rPr lang="en-GB" sz="2400" i="1" dirty="0" smtClean="0">
                <a:latin typeface="+mj-lt"/>
              </a:rPr>
              <a:t>t</a:t>
            </a:r>
            <a:r>
              <a:rPr lang="en-GB" sz="2400" dirty="0" smtClean="0">
                <a:latin typeface="+mj-lt"/>
              </a:rPr>
              <a:t>)≡1</a:t>
            </a:r>
          </a:p>
          <a:p>
            <a:pPr marL="457200" indent="-457200">
              <a:buFont typeface="+mj-lt"/>
              <a:buAutoNum type="arabicPeriod"/>
              <a:defRPr/>
            </a:pPr>
            <a:endParaRPr lang="en-GB" sz="2400" dirty="0" smtClean="0">
              <a:latin typeface="+mj-lt"/>
            </a:endParaRPr>
          </a:p>
          <a:p>
            <a:pPr marL="457200" indent="-457200">
              <a:buFont typeface="+mj-lt"/>
              <a:buAutoNum type="arabicPeriod"/>
              <a:defRPr/>
            </a:pPr>
            <a:r>
              <a:rPr lang="en-GB" sz="2400" dirty="0" smtClean="0">
                <a:latin typeface="+mj-lt"/>
              </a:rPr>
              <a:t>Equation 2.3.1 can be derived directly as the Wright-Fisher limit</a:t>
            </a:r>
          </a:p>
          <a:p>
            <a:pPr marL="457200" indent="-457200">
              <a:buFont typeface="+mj-lt"/>
              <a:buAutoNum type="arabicPeriod"/>
              <a:defRPr/>
            </a:pPr>
            <a:endParaRPr lang="en-GB" sz="2400" dirty="0" smtClean="0">
              <a:latin typeface="+mj-lt"/>
            </a:endParaRPr>
          </a:p>
          <a:p>
            <a:pPr marL="457200" indent="-457200">
              <a:buFont typeface="+mj-lt"/>
              <a:buAutoNum type="arabicPeriod"/>
              <a:defRPr/>
            </a:pPr>
            <a:r>
              <a:rPr lang="en-GB" sz="2400" dirty="0" smtClean="0">
                <a:latin typeface="+mj-lt"/>
              </a:rPr>
              <a:t> Intuitively, in (2.3.1), if there are </a:t>
            </a:r>
            <a:r>
              <a:rPr lang="en-GB" sz="2400" i="1" dirty="0" smtClean="0">
                <a:latin typeface="+mj-lt"/>
              </a:rPr>
              <a:t>j</a:t>
            </a:r>
            <a:r>
              <a:rPr lang="en-GB" sz="2400" dirty="0" smtClean="0">
                <a:latin typeface="+mj-lt"/>
              </a:rPr>
              <a:t> lineages from time </a:t>
            </a:r>
            <a:r>
              <a:rPr lang="en-GB" sz="2400" i="1" dirty="0" smtClean="0">
                <a:latin typeface="+mj-lt"/>
              </a:rPr>
              <a:t>s</a:t>
            </a:r>
            <a:r>
              <a:rPr lang="en-GB" sz="2400" dirty="0" smtClean="0">
                <a:latin typeface="+mj-lt"/>
              </a:rPr>
              <a:t> to time </a:t>
            </a:r>
            <a:r>
              <a:rPr lang="en-GB" sz="2400" i="1" dirty="0" err="1" smtClean="0">
                <a:latin typeface="+mj-lt"/>
              </a:rPr>
              <a:t>t</a:t>
            </a:r>
            <a:r>
              <a:rPr lang="en-GB" sz="2400" dirty="0" err="1" smtClean="0">
                <a:latin typeface="+mj-lt"/>
              </a:rPr>
              <a:t>+</a:t>
            </a:r>
            <a:r>
              <a:rPr lang="en-GB" sz="2400" i="1" dirty="0" err="1" smtClean="0">
                <a:latin typeface="+mj-lt"/>
              </a:rPr>
              <a:t>s</a:t>
            </a:r>
            <a:r>
              <a:rPr lang="en-GB" sz="2400" dirty="0" smtClean="0">
                <a:latin typeface="+mj-lt"/>
              </a:rPr>
              <a:t>,  the coalescence rate changes from </a:t>
            </a:r>
            <a:r>
              <a:rPr lang="en-GB" sz="2400" i="1" dirty="0" smtClean="0">
                <a:latin typeface="+mj-lt"/>
              </a:rPr>
              <a:t>j</a:t>
            </a:r>
            <a:r>
              <a:rPr lang="en-GB" sz="2400" dirty="0" smtClean="0">
                <a:latin typeface="+mj-lt"/>
              </a:rPr>
              <a:t>(</a:t>
            </a:r>
            <a:r>
              <a:rPr lang="en-GB" sz="2400" i="1" dirty="0" smtClean="0">
                <a:latin typeface="+mj-lt"/>
              </a:rPr>
              <a:t>j</a:t>
            </a:r>
            <a:r>
              <a:rPr lang="en-GB" sz="2400" dirty="0" smtClean="0">
                <a:latin typeface="+mj-lt"/>
              </a:rPr>
              <a:t>-1)/2</a:t>
            </a:r>
            <a:r>
              <a:rPr lang="el-GR" sz="2400" i="1" dirty="0" smtClean="0">
                <a:latin typeface="+mj-lt"/>
              </a:rPr>
              <a:t>ν</a:t>
            </a:r>
            <a:r>
              <a:rPr lang="en-GB" sz="2400" dirty="0" smtClean="0">
                <a:latin typeface="+mj-lt"/>
              </a:rPr>
              <a:t>(</a:t>
            </a:r>
            <a:r>
              <a:rPr lang="en-GB" sz="2400" i="1" dirty="0" smtClean="0">
                <a:latin typeface="+mj-lt"/>
              </a:rPr>
              <a:t>s</a:t>
            </a:r>
            <a:r>
              <a:rPr lang="en-GB" sz="2400" dirty="0" smtClean="0">
                <a:latin typeface="+mj-lt"/>
              </a:rPr>
              <a:t>) to </a:t>
            </a:r>
            <a:r>
              <a:rPr lang="en-GB" sz="2400" i="1" dirty="0" smtClean="0">
                <a:latin typeface="+mj-lt"/>
              </a:rPr>
              <a:t>j</a:t>
            </a:r>
            <a:r>
              <a:rPr lang="en-GB" sz="2400" dirty="0" smtClean="0">
                <a:latin typeface="+mj-lt"/>
              </a:rPr>
              <a:t>(</a:t>
            </a:r>
            <a:r>
              <a:rPr lang="en-GB" sz="2400" i="1" dirty="0" smtClean="0">
                <a:latin typeface="+mj-lt"/>
              </a:rPr>
              <a:t>j</a:t>
            </a:r>
            <a:r>
              <a:rPr lang="en-GB" sz="2400" dirty="0" smtClean="0">
                <a:latin typeface="+mj-lt"/>
              </a:rPr>
              <a:t>-1)/2</a:t>
            </a:r>
            <a:r>
              <a:rPr lang="el-GR" sz="2400" i="1" dirty="0" smtClean="0">
                <a:latin typeface="+mj-lt"/>
              </a:rPr>
              <a:t>ν</a:t>
            </a:r>
            <a:r>
              <a:rPr lang="en-GB" sz="2400" dirty="0" smtClean="0">
                <a:latin typeface="+mj-lt"/>
              </a:rPr>
              <a:t>(</a:t>
            </a:r>
            <a:r>
              <a:rPr lang="en-GB" sz="2400" dirty="0" err="1" smtClean="0">
                <a:latin typeface="+mj-lt"/>
              </a:rPr>
              <a:t>s+</a:t>
            </a:r>
            <a:r>
              <a:rPr lang="en-GB" sz="2400" i="1" dirty="0" err="1" smtClean="0">
                <a:latin typeface="+mj-lt"/>
              </a:rPr>
              <a:t>t</a:t>
            </a:r>
            <a:r>
              <a:rPr lang="en-GB" sz="2400" dirty="0" smtClean="0">
                <a:latin typeface="+mj-lt"/>
              </a:rPr>
              <a:t>)</a:t>
            </a:r>
          </a:p>
          <a:p>
            <a:pPr marL="457200" indent="-457200">
              <a:defRPr/>
            </a:pPr>
            <a:endParaRPr lang="en-GB" sz="2400" b="1" dirty="0" smtClean="0">
              <a:latin typeface="+mj-lt"/>
            </a:endParaRPr>
          </a:p>
          <a:p>
            <a:pPr marL="457200" indent="-457200">
              <a:defRPr/>
            </a:pPr>
            <a:r>
              <a:rPr lang="en-GB" sz="2400" b="1" dirty="0" smtClean="0">
                <a:latin typeface="+mj-lt"/>
              </a:rPr>
              <a:t>	 </a:t>
            </a:r>
            <a:r>
              <a:rPr lang="en-GB" sz="2400" dirty="0" smtClean="0">
                <a:latin typeface="+mj-lt"/>
              </a:rPr>
              <a:t>This is the reason for the integral term, which “averages out” the coalescence rate</a:t>
            </a:r>
            <a:endParaRPr lang="en-GB" sz="2400" b="1" dirty="0">
              <a:latin typeface="+mj-lt"/>
            </a:endParaRPr>
          </a:p>
        </p:txBody>
      </p:sp>
      <p:sp>
        <p:nvSpPr>
          <p:cNvPr id="2" name="Title 1"/>
          <p:cNvSpPr>
            <a:spLocks noGrp="1"/>
          </p:cNvSpPr>
          <p:nvPr>
            <p:ph type="title"/>
          </p:nvPr>
        </p:nvSpPr>
        <p:spPr>
          <a:xfrm>
            <a:off x="342900" y="-282370"/>
            <a:ext cx="6172200" cy="1524000"/>
          </a:xfrm>
        </p:spPr>
        <p:txBody>
          <a:bodyPr/>
          <a:lstStyle/>
          <a:p>
            <a:r>
              <a:rPr lang="en-GB" dirty="0" smtClean="0"/>
              <a:t>Variable size populations</a:t>
            </a:r>
            <a:endParaRPr lang="en-US" dirty="0"/>
          </a:p>
        </p:txBody>
      </p:sp>
      <p:graphicFrame>
        <p:nvGraphicFramePr>
          <p:cNvPr id="4" name="Object 3"/>
          <p:cNvGraphicFramePr>
            <a:graphicFrameLocks noChangeAspect="1"/>
          </p:cNvGraphicFramePr>
          <p:nvPr/>
        </p:nvGraphicFramePr>
        <p:xfrm>
          <a:off x="615950" y="3311525"/>
          <a:ext cx="5762625" cy="869950"/>
        </p:xfrm>
        <a:graphic>
          <a:graphicData uri="http://schemas.openxmlformats.org/presentationml/2006/ole">
            <mc:AlternateContent xmlns:mc="http://schemas.openxmlformats.org/markup-compatibility/2006">
              <mc:Choice xmlns:v="urn:schemas-microsoft-com:vml" Requires="v">
                <p:oleObj spid="_x0000_s68694" name="Equation" r:id="rId3" imgW="3365280" imgH="507960" progId="Equation.3">
                  <p:embed/>
                </p:oleObj>
              </mc:Choice>
              <mc:Fallback>
                <p:oleObj name="Equation" r:id="rId3" imgW="3365280" imgH="50796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950" y="3311525"/>
                        <a:ext cx="5762625"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5499230" y="4076945"/>
            <a:ext cx="851515" cy="369332"/>
          </a:xfrm>
          <a:prstGeom prst="rect">
            <a:avLst/>
          </a:prstGeom>
          <a:noFill/>
        </p:spPr>
        <p:txBody>
          <a:bodyPr wrap="none" rtlCol="0">
            <a:spAutoFit/>
          </a:bodyPr>
          <a:lstStyle/>
          <a:p>
            <a:r>
              <a:rPr lang="en-GB" dirty="0" smtClean="0"/>
              <a:t>(2.3.1)</a:t>
            </a:r>
            <a:endParaRPr lang="en-GB"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49238" y="881590"/>
            <a:ext cx="6357937" cy="8063746"/>
          </a:xfrm>
          <a:prstGeom prst="rect">
            <a:avLst/>
          </a:prstGeom>
        </p:spPr>
        <p:txBody>
          <a:bodyPr>
            <a:spAutoFit/>
          </a:bodyPr>
          <a:lstStyle/>
          <a:p>
            <a:pPr>
              <a:defRPr/>
            </a:pPr>
            <a:r>
              <a:rPr lang="en-GB" sz="2400" dirty="0" smtClean="0">
                <a:latin typeface="+mn-lt"/>
              </a:rPr>
              <a:t>How do we, e.g., simulate the coalescent with variable size?</a:t>
            </a:r>
          </a:p>
          <a:p>
            <a:pPr>
              <a:defRPr/>
            </a:pPr>
            <a:endParaRPr lang="en-GB" sz="2400" dirty="0" smtClean="0">
              <a:latin typeface="+mn-lt"/>
            </a:endParaRPr>
          </a:p>
          <a:p>
            <a:pPr>
              <a:defRPr/>
            </a:pPr>
            <a:r>
              <a:rPr lang="en-GB" sz="2400" dirty="0" smtClean="0">
                <a:latin typeface="+mn-lt"/>
              </a:rPr>
              <a:t>The answer: we can use a </a:t>
            </a:r>
            <a:r>
              <a:rPr lang="en-GB" sz="2400" i="1" dirty="0" smtClean="0">
                <a:latin typeface="+mn-lt"/>
              </a:rPr>
              <a:t>coupling</a:t>
            </a:r>
            <a:r>
              <a:rPr lang="en-GB" sz="2400" dirty="0" smtClean="0">
                <a:latin typeface="+mn-lt"/>
              </a:rPr>
              <a:t> of times with the standard coalescent case.</a:t>
            </a:r>
          </a:p>
          <a:p>
            <a:pPr>
              <a:defRPr/>
            </a:pPr>
            <a:endParaRPr lang="en-GB" sz="2400" dirty="0" smtClean="0">
              <a:latin typeface="+mn-lt"/>
            </a:endParaRPr>
          </a:p>
          <a:p>
            <a:pPr>
              <a:defRPr/>
            </a:pPr>
            <a:r>
              <a:rPr lang="en-GB" sz="2400" dirty="0" smtClean="0">
                <a:latin typeface="+mn-lt"/>
              </a:rPr>
              <a:t>Idea: we transform time into new units. Define </a:t>
            </a:r>
            <a:endParaRPr lang="en-GB" i="1" dirty="0" smtClean="0">
              <a:latin typeface="+mn-lt"/>
            </a:endParaRPr>
          </a:p>
          <a:p>
            <a:pPr>
              <a:defRPr/>
            </a:pPr>
            <a:endParaRPr lang="en-GB" i="1" dirty="0" smtClean="0">
              <a:latin typeface="+mn-lt"/>
            </a:endParaRPr>
          </a:p>
          <a:p>
            <a:pPr>
              <a:defRPr/>
            </a:pPr>
            <a:endParaRPr lang="en-GB" i="1" dirty="0" smtClean="0">
              <a:latin typeface="+mn-lt"/>
            </a:endParaRPr>
          </a:p>
          <a:p>
            <a:pPr>
              <a:defRPr/>
            </a:pPr>
            <a:r>
              <a:rPr lang="en-GB" i="1" dirty="0" smtClean="0">
                <a:latin typeface="+mn-lt"/>
              </a:rPr>
              <a:t>Proposition 2.3</a:t>
            </a:r>
            <a:endParaRPr lang="en-GB" dirty="0">
              <a:latin typeface="+mn-lt"/>
            </a:endParaRPr>
          </a:p>
          <a:p>
            <a:pPr>
              <a:defRPr/>
            </a:pPr>
            <a:r>
              <a:rPr lang="en-GB" dirty="0" smtClean="0">
                <a:latin typeface="+mj-lt"/>
              </a:rPr>
              <a:t>In the variable population size coalescent with relative population size </a:t>
            </a:r>
            <a:r>
              <a:rPr lang="el-GR" i="1" dirty="0" smtClean="0">
                <a:latin typeface="+mj-lt"/>
              </a:rPr>
              <a:t>ν</a:t>
            </a:r>
            <a:r>
              <a:rPr lang="en-GB" dirty="0" smtClean="0">
                <a:latin typeface="+mj-lt"/>
              </a:rPr>
              <a:t>(</a:t>
            </a:r>
            <a:r>
              <a:rPr lang="en-GB" i="1" dirty="0" smtClean="0">
                <a:latin typeface="+mj-lt"/>
              </a:rPr>
              <a:t>t</a:t>
            </a:r>
            <a:r>
              <a:rPr lang="en-GB" dirty="0" smtClean="0">
                <a:latin typeface="+mj-lt"/>
              </a:rPr>
              <a:t>) at time </a:t>
            </a:r>
            <a:r>
              <a:rPr lang="en-GB" i="1" dirty="0" smtClean="0">
                <a:latin typeface="+mj-lt"/>
              </a:rPr>
              <a:t>t</a:t>
            </a:r>
            <a:r>
              <a:rPr lang="en-GB" dirty="0" smtClean="0">
                <a:latin typeface="+mj-lt"/>
              </a:rPr>
              <a:t> in the past, if time is rescaled by setting </a:t>
            </a:r>
            <a:endParaRPr lang="en-GB" sz="2000" dirty="0" smtClean="0">
              <a:latin typeface="+mj-lt"/>
            </a:endParaRPr>
          </a:p>
          <a:p>
            <a:pPr>
              <a:defRPr/>
            </a:pPr>
            <a:endParaRPr lang="en-GB" sz="2000" dirty="0" smtClean="0">
              <a:latin typeface="+mj-lt"/>
            </a:endParaRPr>
          </a:p>
          <a:p>
            <a:pPr>
              <a:defRPr/>
            </a:pPr>
            <a:endParaRPr lang="en-GB" sz="2000" dirty="0" smtClean="0">
              <a:latin typeface="+mj-lt"/>
            </a:endParaRPr>
          </a:p>
          <a:p>
            <a:pPr>
              <a:defRPr/>
            </a:pPr>
            <a:endParaRPr lang="en-GB" dirty="0" smtClean="0">
              <a:latin typeface="+mj-lt"/>
            </a:endParaRPr>
          </a:p>
          <a:p>
            <a:pPr>
              <a:defRPr/>
            </a:pPr>
            <a:r>
              <a:rPr lang="en-GB" dirty="0" smtClean="0">
                <a:latin typeface="+mj-lt"/>
              </a:rPr>
              <a:t>then the transformed </a:t>
            </a:r>
            <a:r>
              <a:rPr lang="en-GB" dirty="0" smtClean="0">
                <a:latin typeface="+mn-lt"/>
              </a:rPr>
              <a:t>times </a:t>
            </a:r>
            <a:r>
              <a:rPr lang="en-GB" i="1" dirty="0" err="1" smtClean="0">
                <a:latin typeface="+mn-lt"/>
              </a:rPr>
              <a:t>S</a:t>
            </a:r>
            <a:r>
              <a:rPr lang="en-GB" i="1" baseline="-25000" dirty="0" err="1" smtClean="0">
                <a:latin typeface="+mn-lt"/>
              </a:rPr>
              <a:t>n</a:t>
            </a:r>
            <a:r>
              <a:rPr lang="en-GB" i="1" dirty="0" smtClean="0">
                <a:latin typeface="+mn-lt"/>
              </a:rPr>
              <a:t>’</a:t>
            </a:r>
            <a:r>
              <a:rPr lang="en-GB" dirty="0" smtClean="0">
                <a:latin typeface="+mn-lt"/>
              </a:rPr>
              <a:t>,</a:t>
            </a:r>
            <a:r>
              <a:rPr lang="en-GB" i="1" dirty="0" smtClean="0">
                <a:latin typeface="+mn-lt"/>
              </a:rPr>
              <a:t> S</a:t>
            </a:r>
            <a:r>
              <a:rPr lang="en-GB" i="1" baseline="-25000" dirty="0" smtClean="0">
                <a:latin typeface="+mn-lt"/>
              </a:rPr>
              <a:t>n-1</a:t>
            </a:r>
            <a:r>
              <a:rPr lang="en-GB" i="1" dirty="0" smtClean="0">
                <a:latin typeface="+mn-lt"/>
              </a:rPr>
              <a:t>’</a:t>
            </a:r>
            <a:r>
              <a:rPr lang="en-GB" dirty="0" smtClean="0">
                <a:latin typeface="+mn-lt"/>
              </a:rPr>
              <a:t>,...,</a:t>
            </a:r>
            <a:r>
              <a:rPr lang="en-GB" i="1" dirty="0" smtClean="0">
                <a:latin typeface="+mn-lt"/>
              </a:rPr>
              <a:t>S</a:t>
            </a:r>
            <a:r>
              <a:rPr lang="en-GB" i="1" baseline="-25000" dirty="0" smtClean="0">
                <a:latin typeface="+mn-lt"/>
              </a:rPr>
              <a:t>2</a:t>
            </a:r>
            <a:r>
              <a:rPr lang="en-GB" i="1" dirty="0" smtClean="0">
                <a:latin typeface="+mn-lt"/>
              </a:rPr>
              <a:t>’ </a:t>
            </a:r>
            <a:r>
              <a:rPr lang="en-GB" dirty="0" smtClean="0">
                <a:latin typeface="+mn-lt"/>
              </a:rPr>
              <a:t>at which coalescence events occur are distributed according to the standard coalescent with constant size population</a:t>
            </a:r>
            <a:endParaRPr lang="en-GB" sz="2000" dirty="0" smtClean="0">
              <a:latin typeface="+mj-lt"/>
            </a:endParaRPr>
          </a:p>
          <a:p>
            <a:pPr>
              <a:defRPr/>
            </a:pPr>
            <a:r>
              <a:rPr lang="en-GB" sz="2400" b="1" dirty="0" smtClean="0">
                <a:latin typeface="+mj-lt"/>
              </a:rPr>
              <a:t>Comments</a:t>
            </a:r>
          </a:p>
          <a:p>
            <a:pPr marL="457200" indent="-457200">
              <a:buFont typeface="+mj-lt"/>
              <a:buAutoNum type="arabicPeriod"/>
              <a:defRPr/>
            </a:pPr>
            <a:r>
              <a:rPr lang="en-GB" sz="2400" dirty="0" smtClean="0">
                <a:latin typeface="+mj-lt"/>
              </a:rPr>
              <a:t> Note that transformed time increases more quickly when the population size is small</a:t>
            </a:r>
          </a:p>
          <a:p>
            <a:pPr marL="457200" indent="-457200">
              <a:buFont typeface="+mj-lt"/>
              <a:buAutoNum type="arabicPeriod"/>
              <a:defRPr/>
            </a:pPr>
            <a:r>
              <a:rPr lang="en-GB" sz="2400" dirty="0" smtClean="0">
                <a:latin typeface="+mj-lt"/>
              </a:rPr>
              <a:t>We invert the transformation to give each </a:t>
            </a:r>
            <a:endParaRPr lang="en-GB" sz="2400" dirty="0">
              <a:latin typeface="+mj-lt"/>
            </a:endParaRPr>
          </a:p>
          <a:p>
            <a:pPr marL="457200" indent="-457200">
              <a:buFont typeface="+mj-lt"/>
              <a:buAutoNum type="arabicPeriod"/>
              <a:defRPr/>
            </a:pPr>
            <a:r>
              <a:rPr lang="en-GB" sz="2400" dirty="0" smtClean="0">
                <a:latin typeface="+mj-lt"/>
              </a:rPr>
              <a:t>To recover coalescence times, we take differences:</a:t>
            </a:r>
          </a:p>
        </p:txBody>
      </p:sp>
      <p:sp>
        <p:nvSpPr>
          <p:cNvPr id="2" name="Title 1"/>
          <p:cNvSpPr>
            <a:spLocks noGrp="1"/>
          </p:cNvSpPr>
          <p:nvPr>
            <p:ph type="title"/>
          </p:nvPr>
        </p:nvSpPr>
        <p:spPr>
          <a:xfrm>
            <a:off x="342900" y="-282370"/>
            <a:ext cx="6172200" cy="1524000"/>
          </a:xfrm>
        </p:spPr>
        <p:txBody>
          <a:bodyPr/>
          <a:lstStyle/>
          <a:p>
            <a:r>
              <a:rPr lang="en-GB" dirty="0" smtClean="0"/>
              <a:t>Variable size populations</a:t>
            </a:r>
            <a:endParaRPr lang="en-US" dirty="0"/>
          </a:p>
        </p:txBody>
      </p:sp>
      <p:graphicFrame>
        <p:nvGraphicFramePr>
          <p:cNvPr id="4" name="Object 3"/>
          <p:cNvGraphicFramePr>
            <a:graphicFrameLocks noChangeAspect="1"/>
          </p:cNvGraphicFramePr>
          <p:nvPr/>
        </p:nvGraphicFramePr>
        <p:xfrm>
          <a:off x="2709863" y="4915042"/>
          <a:ext cx="1390650" cy="827088"/>
        </p:xfrm>
        <a:graphic>
          <a:graphicData uri="http://schemas.openxmlformats.org/presentationml/2006/ole">
            <mc:AlternateContent xmlns:mc="http://schemas.openxmlformats.org/markup-compatibility/2006">
              <mc:Choice xmlns:v="urn:schemas-microsoft-com:vml" Requires="v">
                <p:oleObj spid="_x0000_s70994" name="Equation" r:id="rId4" imgW="812520" imgH="482400" progId="Equation.3">
                  <p:embed/>
                </p:oleObj>
              </mc:Choice>
              <mc:Fallback>
                <p:oleObj name="Equation" r:id="rId4" imgW="812520" imgH="4824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3" y="4915042"/>
                        <a:ext cx="1390650" cy="827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659" name="Object 3"/>
          <p:cNvGraphicFramePr>
            <a:graphicFrameLocks noChangeAspect="1"/>
          </p:cNvGraphicFramePr>
          <p:nvPr/>
        </p:nvGraphicFramePr>
        <p:xfrm>
          <a:off x="2303875" y="8442430"/>
          <a:ext cx="1433513" cy="414337"/>
        </p:xfrm>
        <a:graphic>
          <a:graphicData uri="http://schemas.openxmlformats.org/presentationml/2006/ole">
            <mc:AlternateContent xmlns:mc="http://schemas.openxmlformats.org/markup-compatibility/2006">
              <mc:Choice xmlns:v="urn:schemas-microsoft-com:vml" Requires="v">
                <p:oleObj spid="_x0000_s70995" name="Equation" r:id="rId6" imgW="838080" imgH="241200" progId="Equation.3">
                  <p:embed/>
                </p:oleObj>
              </mc:Choice>
              <mc:Fallback>
                <p:oleObj name="Equation" r:id="rId6" imgW="838080" imgH="2412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3875" y="8442430"/>
                        <a:ext cx="1433513" cy="414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660" name="Object 4"/>
          <p:cNvGraphicFramePr>
            <a:graphicFrameLocks noChangeAspect="1"/>
          </p:cNvGraphicFramePr>
          <p:nvPr/>
        </p:nvGraphicFramePr>
        <p:xfrm>
          <a:off x="368660" y="3527593"/>
          <a:ext cx="3281363" cy="414337"/>
        </p:xfrm>
        <a:graphic>
          <a:graphicData uri="http://schemas.openxmlformats.org/presentationml/2006/ole">
            <mc:AlternateContent xmlns:mc="http://schemas.openxmlformats.org/markup-compatibility/2006">
              <mc:Choice xmlns:v="urn:schemas-microsoft-com:vml" Requires="v">
                <p:oleObj spid="_x0000_s70996" name="Equation" r:id="rId8" imgW="1917360" imgH="241200" progId="Equation.3">
                  <p:embed/>
                </p:oleObj>
              </mc:Choice>
              <mc:Fallback>
                <p:oleObj name="Equation" r:id="rId8" imgW="1917360" imgH="24120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660" y="3527593"/>
                        <a:ext cx="3281363" cy="414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737388" y="3527593"/>
            <a:ext cx="2236510" cy="369332"/>
          </a:xfrm>
          <a:prstGeom prst="rect">
            <a:avLst/>
          </a:prstGeom>
          <a:noFill/>
        </p:spPr>
        <p:txBody>
          <a:bodyPr wrap="none" rtlCol="0">
            <a:spAutoFit/>
          </a:bodyPr>
          <a:lstStyle/>
          <a:p>
            <a:r>
              <a:rPr lang="en-GB" dirty="0" smtClean="0"/>
              <a:t>(coalescence times)</a:t>
            </a:r>
            <a:endParaRPr lang="en-GB" dirty="0"/>
          </a:p>
        </p:txBody>
      </p:sp>
      <p:graphicFrame>
        <p:nvGraphicFramePr>
          <p:cNvPr id="70661" name="Object 5"/>
          <p:cNvGraphicFramePr>
            <a:graphicFrameLocks noChangeAspect="1"/>
          </p:cNvGraphicFramePr>
          <p:nvPr/>
        </p:nvGraphicFramePr>
        <p:xfrm>
          <a:off x="5994285" y="7722350"/>
          <a:ext cx="303212" cy="414337"/>
        </p:xfrm>
        <a:graphic>
          <a:graphicData uri="http://schemas.openxmlformats.org/presentationml/2006/ole">
            <mc:AlternateContent xmlns:mc="http://schemas.openxmlformats.org/markup-compatibility/2006">
              <mc:Choice xmlns:v="urn:schemas-microsoft-com:vml" Requires="v">
                <p:oleObj spid="_x0000_s70997" name="Equation" r:id="rId10" imgW="177480" imgH="241200" progId="Equation.3">
                  <p:embed/>
                </p:oleObj>
              </mc:Choice>
              <mc:Fallback>
                <p:oleObj name="Equation" r:id="rId10" imgW="177480" imgH="24120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94285" y="7722350"/>
                        <a:ext cx="303212" cy="414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49238" y="881590"/>
            <a:ext cx="6357937" cy="8002191"/>
          </a:xfrm>
          <a:prstGeom prst="rect">
            <a:avLst/>
          </a:prstGeom>
        </p:spPr>
        <p:txBody>
          <a:bodyPr>
            <a:spAutoFit/>
          </a:bodyPr>
          <a:lstStyle/>
          <a:p>
            <a:pPr>
              <a:defRPr/>
            </a:pPr>
            <a:r>
              <a:rPr lang="en-GB" i="1" dirty="0" smtClean="0">
                <a:latin typeface="+mn-lt"/>
              </a:rPr>
              <a:t>Proposition 2.3</a:t>
            </a:r>
            <a:endParaRPr lang="en-GB" dirty="0">
              <a:latin typeface="+mn-lt"/>
            </a:endParaRPr>
          </a:p>
          <a:p>
            <a:pPr>
              <a:defRPr/>
            </a:pPr>
            <a:r>
              <a:rPr lang="en-GB" dirty="0" smtClean="0">
                <a:latin typeface="+mj-lt"/>
              </a:rPr>
              <a:t>In the variable population size coalescent with relative population size </a:t>
            </a:r>
            <a:r>
              <a:rPr lang="el-GR" i="1" dirty="0" smtClean="0">
                <a:latin typeface="+mj-lt"/>
              </a:rPr>
              <a:t>ν</a:t>
            </a:r>
            <a:r>
              <a:rPr lang="en-GB" dirty="0" smtClean="0">
                <a:latin typeface="+mj-lt"/>
              </a:rPr>
              <a:t>(</a:t>
            </a:r>
            <a:r>
              <a:rPr lang="en-GB" i="1" dirty="0" smtClean="0">
                <a:latin typeface="+mj-lt"/>
              </a:rPr>
              <a:t>t</a:t>
            </a:r>
            <a:r>
              <a:rPr lang="en-GB" dirty="0" smtClean="0">
                <a:latin typeface="+mj-lt"/>
              </a:rPr>
              <a:t>) at time </a:t>
            </a:r>
            <a:r>
              <a:rPr lang="en-GB" i="1" dirty="0" smtClean="0">
                <a:latin typeface="+mj-lt"/>
              </a:rPr>
              <a:t>t</a:t>
            </a:r>
            <a:r>
              <a:rPr lang="en-GB" dirty="0" smtClean="0">
                <a:latin typeface="+mj-lt"/>
              </a:rPr>
              <a:t> in the past, if time is rescaled by setting </a:t>
            </a:r>
            <a:endParaRPr lang="en-GB" sz="2000" dirty="0" smtClean="0">
              <a:latin typeface="+mj-lt"/>
            </a:endParaRPr>
          </a:p>
          <a:p>
            <a:pPr>
              <a:defRPr/>
            </a:pPr>
            <a:endParaRPr lang="en-GB" sz="2000" dirty="0" smtClean="0">
              <a:latin typeface="+mj-lt"/>
            </a:endParaRPr>
          </a:p>
          <a:p>
            <a:pPr>
              <a:defRPr/>
            </a:pPr>
            <a:endParaRPr lang="en-GB" sz="2000" dirty="0" smtClean="0">
              <a:latin typeface="+mj-lt"/>
            </a:endParaRPr>
          </a:p>
          <a:p>
            <a:pPr>
              <a:defRPr/>
            </a:pPr>
            <a:endParaRPr lang="en-GB" dirty="0" smtClean="0">
              <a:latin typeface="+mj-lt"/>
            </a:endParaRPr>
          </a:p>
          <a:p>
            <a:pPr>
              <a:defRPr/>
            </a:pPr>
            <a:r>
              <a:rPr lang="en-GB" dirty="0" smtClean="0">
                <a:latin typeface="+mj-lt"/>
              </a:rPr>
              <a:t>then the transformed </a:t>
            </a:r>
            <a:r>
              <a:rPr lang="en-GB" dirty="0" smtClean="0">
                <a:latin typeface="+mn-lt"/>
              </a:rPr>
              <a:t>times </a:t>
            </a:r>
            <a:r>
              <a:rPr lang="en-GB" i="1" dirty="0" err="1" smtClean="0">
                <a:latin typeface="+mn-lt"/>
              </a:rPr>
              <a:t>S</a:t>
            </a:r>
            <a:r>
              <a:rPr lang="en-GB" i="1" baseline="-25000" dirty="0" err="1" smtClean="0">
                <a:latin typeface="+mn-lt"/>
              </a:rPr>
              <a:t>n</a:t>
            </a:r>
            <a:r>
              <a:rPr lang="en-GB" i="1" dirty="0" smtClean="0">
                <a:latin typeface="+mn-lt"/>
              </a:rPr>
              <a:t>’</a:t>
            </a:r>
            <a:r>
              <a:rPr lang="en-GB" dirty="0" smtClean="0">
                <a:latin typeface="+mn-lt"/>
              </a:rPr>
              <a:t>,</a:t>
            </a:r>
            <a:r>
              <a:rPr lang="en-GB" i="1" dirty="0" smtClean="0">
                <a:latin typeface="+mn-lt"/>
              </a:rPr>
              <a:t> S</a:t>
            </a:r>
            <a:r>
              <a:rPr lang="en-GB" i="1" baseline="-25000" dirty="0" smtClean="0">
                <a:latin typeface="+mn-lt"/>
              </a:rPr>
              <a:t>n-1</a:t>
            </a:r>
            <a:r>
              <a:rPr lang="en-GB" i="1" dirty="0" smtClean="0">
                <a:latin typeface="+mn-lt"/>
              </a:rPr>
              <a:t>’</a:t>
            </a:r>
            <a:r>
              <a:rPr lang="en-GB" dirty="0" smtClean="0">
                <a:latin typeface="+mn-lt"/>
              </a:rPr>
              <a:t>,...,</a:t>
            </a:r>
            <a:r>
              <a:rPr lang="en-GB" i="1" dirty="0" smtClean="0">
                <a:latin typeface="+mn-lt"/>
              </a:rPr>
              <a:t>S</a:t>
            </a:r>
            <a:r>
              <a:rPr lang="en-GB" i="1" baseline="-25000" dirty="0" smtClean="0">
                <a:latin typeface="+mn-lt"/>
              </a:rPr>
              <a:t>2</a:t>
            </a:r>
            <a:r>
              <a:rPr lang="en-GB" i="1" dirty="0" smtClean="0">
                <a:latin typeface="+mn-lt"/>
              </a:rPr>
              <a:t>’ </a:t>
            </a:r>
            <a:r>
              <a:rPr lang="en-GB" dirty="0" smtClean="0">
                <a:latin typeface="+mn-lt"/>
              </a:rPr>
              <a:t>at which coalescence events occur are distributed according to the standard coalescent with constant size population</a:t>
            </a:r>
          </a:p>
          <a:p>
            <a:pPr>
              <a:defRPr/>
            </a:pPr>
            <a:endParaRPr lang="en-GB" sz="2000" dirty="0" smtClean="0">
              <a:latin typeface="+mn-lt"/>
            </a:endParaRPr>
          </a:p>
          <a:p>
            <a:pPr>
              <a:defRPr/>
            </a:pPr>
            <a:r>
              <a:rPr lang="en-GB" sz="2000" b="1" dirty="0" smtClean="0">
                <a:latin typeface="+mn-lt"/>
              </a:rPr>
              <a:t>Proof</a:t>
            </a:r>
          </a:p>
          <a:p>
            <a:pPr>
              <a:defRPr/>
            </a:pPr>
            <a:r>
              <a:rPr lang="en-GB" dirty="0" smtClean="0">
                <a:latin typeface="+mj-lt"/>
              </a:rPr>
              <a:t>Define the untransformed coalescence times </a:t>
            </a:r>
            <a:r>
              <a:rPr lang="en-GB" i="1" dirty="0" err="1" smtClean="0"/>
              <a:t>S</a:t>
            </a:r>
            <a:r>
              <a:rPr lang="en-GB" i="1" baseline="-25000" dirty="0" err="1" smtClean="0"/>
              <a:t>n</a:t>
            </a:r>
            <a:r>
              <a:rPr lang="en-GB" dirty="0" smtClean="0"/>
              <a:t>,</a:t>
            </a:r>
            <a:r>
              <a:rPr lang="en-GB" i="1" dirty="0" smtClean="0"/>
              <a:t> S</a:t>
            </a:r>
            <a:r>
              <a:rPr lang="en-GB" i="1" baseline="-25000" dirty="0" smtClean="0"/>
              <a:t>n-1</a:t>
            </a:r>
            <a:r>
              <a:rPr lang="en-GB" dirty="0" smtClean="0"/>
              <a:t>,...,</a:t>
            </a:r>
            <a:r>
              <a:rPr lang="en-GB" i="1" dirty="0" smtClean="0"/>
              <a:t>S</a:t>
            </a:r>
            <a:r>
              <a:rPr lang="en-GB" i="1" baseline="-25000" dirty="0" smtClean="0"/>
              <a:t>2</a:t>
            </a:r>
            <a:r>
              <a:rPr lang="en-GB" i="1" dirty="0" smtClean="0"/>
              <a:t>. </a:t>
            </a:r>
            <a:r>
              <a:rPr lang="en-GB" dirty="0" smtClean="0">
                <a:latin typeface="+mj-lt"/>
              </a:rPr>
              <a:t>Restating (2.3.1) in terms of these times, we have: </a:t>
            </a: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r>
              <a:rPr lang="en-GB" dirty="0" smtClean="0">
                <a:latin typeface="+mn-lt"/>
              </a:rPr>
              <a:t>Now it is clear the transformation is well defined, so for every positive t’=</a:t>
            </a:r>
            <a:r>
              <a:rPr lang="en-GB" i="1" dirty="0" err="1" smtClean="0">
                <a:latin typeface="+mn-lt"/>
              </a:rPr>
              <a:t>s</a:t>
            </a:r>
            <a:r>
              <a:rPr lang="en-GB" i="1" baseline="-25000" dirty="0" err="1" smtClean="0">
                <a:latin typeface="+mn-lt"/>
              </a:rPr>
              <a:t>j</a:t>
            </a:r>
            <a:r>
              <a:rPr lang="en-GB" i="1" dirty="0" smtClean="0">
                <a:latin typeface="+mn-lt"/>
              </a:rPr>
              <a:t>’  </a:t>
            </a:r>
            <a:r>
              <a:rPr lang="en-GB" dirty="0" smtClean="0">
                <a:latin typeface="+mn-lt"/>
              </a:rPr>
              <a:t>there is a corresponding </a:t>
            </a:r>
            <a:r>
              <a:rPr lang="en-GB" i="1" dirty="0" smtClean="0">
                <a:latin typeface="+mn-lt"/>
              </a:rPr>
              <a:t>untransformed</a:t>
            </a:r>
            <a:r>
              <a:rPr lang="en-GB" dirty="0" smtClean="0">
                <a:latin typeface="+mn-lt"/>
              </a:rPr>
              <a:t> t=</a:t>
            </a:r>
            <a:r>
              <a:rPr lang="en-GB" i="1" dirty="0" err="1" smtClean="0">
                <a:latin typeface="+mn-lt"/>
              </a:rPr>
              <a:t>s</a:t>
            </a:r>
            <a:r>
              <a:rPr lang="en-GB" i="1" baseline="-25000" dirty="0" err="1" smtClean="0">
                <a:latin typeface="+mn-lt"/>
              </a:rPr>
              <a:t>j</a:t>
            </a:r>
            <a:r>
              <a:rPr lang="en-GB" i="1" dirty="0" smtClean="0">
                <a:latin typeface="+mn-lt"/>
              </a:rPr>
              <a:t>. </a:t>
            </a:r>
            <a:r>
              <a:rPr lang="en-GB" dirty="0" smtClean="0">
                <a:latin typeface="+mn-lt"/>
              </a:rPr>
              <a:t>Further the transformation is increasing so </a:t>
            </a:r>
          </a:p>
        </p:txBody>
      </p:sp>
      <p:sp>
        <p:nvSpPr>
          <p:cNvPr id="2" name="Title 1"/>
          <p:cNvSpPr>
            <a:spLocks noGrp="1"/>
          </p:cNvSpPr>
          <p:nvPr>
            <p:ph type="title"/>
          </p:nvPr>
        </p:nvSpPr>
        <p:spPr>
          <a:xfrm>
            <a:off x="342900" y="-282370"/>
            <a:ext cx="6172200" cy="1524000"/>
          </a:xfrm>
        </p:spPr>
        <p:txBody>
          <a:bodyPr/>
          <a:lstStyle/>
          <a:p>
            <a:r>
              <a:rPr lang="en-GB" dirty="0" smtClean="0"/>
              <a:t>Variable size populations</a:t>
            </a:r>
            <a:endParaRPr lang="en-US" dirty="0"/>
          </a:p>
        </p:txBody>
      </p:sp>
      <p:graphicFrame>
        <p:nvGraphicFramePr>
          <p:cNvPr id="4" name="Object 3"/>
          <p:cNvGraphicFramePr>
            <a:graphicFrameLocks noChangeAspect="1"/>
          </p:cNvGraphicFramePr>
          <p:nvPr/>
        </p:nvGraphicFramePr>
        <p:xfrm>
          <a:off x="2709863" y="1826695"/>
          <a:ext cx="1390650" cy="827088"/>
        </p:xfrm>
        <a:graphic>
          <a:graphicData uri="http://schemas.openxmlformats.org/presentationml/2006/ole">
            <mc:AlternateContent xmlns:mc="http://schemas.openxmlformats.org/markup-compatibility/2006">
              <mc:Choice xmlns:v="urn:schemas-microsoft-com:vml" Requires="v">
                <p:oleObj spid="_x0000_s72960" name="Equation" r:id="rId3" imgW="812520" imgH="482400" progId="Equation.3">
                  <p:embed/>
                </p:oleObj>
              </mc:Choice>
              <mc:Fallback>
                <p:oleObj name="Equation" r:id="rId3" imgW="812520" imgH="482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9863" y="1826695"/>
                        <a:ext cx="1390650" cy="827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08" name="Object 4"/>
          <p:cNvGraphicFramePr>
            <a:graphicFrameLocks noChangeAspect="1"/>
          </p:cNvGraphicFramePr>
          <p:nvPr/>
        </p:nvGraphicFramePr>
        <p:xfrm>
          <a:off x="247650" y="4706938"/>
          <a:ext cx="6464300" cy="3044825"/>
        </p:xfrm>
        <a:graphic>
          <a:graphicData uri="http://schemas.openxmlformats.org/presentationml/2006/ole">
            <mc:AlternateContent xmlns:mc="http://schemas.openxmlformats.org/markup-compatibility/2006">
              <mc:Choice xmlns:v="urn:schemas-microsoft-com:vml" Requires="v">
                <p:oleObj spid="_x0000_s72961" name="Equation" r:id="rId5" imgW="3987720" imgH="1879560" progId="Equation.3">
                  <p:embed/>
                </p:oleObj>
              </mc:Choice>
              <mc:Fallback>
                <p:oleObj name="Equation" r:id="rId5" imgW="3987720" imgH="187956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650" y="4706938"/>
                        <a:ext cx="6464300" cy="304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0" name="Object 6"/>
          <p:cNvGraphicFramePr>
            <a:graphicFrameLocks noChangeAspect="1"/>
          </p:cNvGraphicFramePr>
          <p:nvPr/>
        </p:nvGraphicFramePr>
        <p:xfrm>
          <a:off x="4364038" y="8433137"/>
          <a:ext cx="2151062" cy="414338"/>
        </p:xfrm>
        <a:graphic>
          <a:graphicData uri="http://schemas.openxmlformats.org/presentationml/2006/ole">
            <mc:AlternateContent xmlns:mc="http://schemas.openxmlformats.org/markup-compatibility/2006">
              <mc:Choice xmlns:v="urn:schemas-microsoft-com:vml" Requires="v">
                <p:oleObj spid="_x0000_s72962" name="Equation" r:id="rId7" imgW="1257120" imgH="241200" progId="Equation.3">
                  <p:embed/>
                </p:oleObj>
              </mc:Choice>
              <mc:Fallback>
                <p:oleObj name="Equation" r:id="rId7" imgW="1257120" imgH="24120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4038" y="8433137"/>
                        <a:ext cx="2151062" cy="41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49238" y="881590"/>
            <a:ext cx="6357937" cy="10802957"/>
          </a:xfrm>
          <a:prstGeom prst="rect">
            <a:avLst/>
          </a:prstGeom>
        </p:spPr>
        <p:txBody>
          <a:bodyPr>
            <a:spAutoFit/>
          </a:bodyPr>
          <a:lstStyle/>
          <a:p>
            <a:pPr>
              <a:defRPr/>
            </a:pPr>
            <a:r>
              <a:rPr lang="en-GB" i="1" dirty="0" smtClean="0">
                <a:latin typeface="+mn-lt"/>
              </a:rPr>
              <a:t>Proposition 2.3</a:t>
            </a:r>
            <a:endParaRPr lang="en-GB" dirty="0">
              <a:latin typeface="+mn-lt"/>
            </a:endParaRPr>
          </a:p>
          <a:p>
            <a:pPr>
              <a:defRPr/>
            </a:pPr>
            <a:r>
              <a:rPr lang="en-GB" dirty="0" smtClean="0">
                <a:latin typeface="+mj-lt"/>
              </a:rPr>
              <a:t>In the variable population size coalescent with relative population size </a:t>
            </a:r>
            <a:r>
              <a:rPr lang="el-GR" i="1" dirty="0" smtClean="0">
                <a:latin typeface="+mj-lt"/>
              </a:rPr>
              <a:t>ν</a:t>
            </a:r>
            <a:r>
              <a:rPr lang="en-GB" dirty="0" smtClean="0">
                <a:latin typeface="+mj-lt"/>
              </a:rPr>
              <a:t>(</a:t>
            </a:r>
            <a:r>
              <a:rPr lang="en-GB" i="1" dirty="0" smtClean="0">
                <a:latin typeface="+mj-lt"/>
              </a:rPr>
              <a:t>t</a:t>
            </a:r>
            <a:r>
              <a:rPr lang="en-GB" dirty="0" smtClean="0">
                <a:latin typeface="+mj-lt"/>
              </a:rPr>
              <a:t>) at time </a:t>
            </a:r>
            <a:r>
              <a:rPr lang="en-GB" i="1" dirty="0" smtClean="0">
                <a:latin typeface="+mj-lt"/>
              </a:rPr>
              <a:t>t</a:t>
            </a:r>
            <a:r>
              <a:rPr lang="en-GB" dirty="0" smtClean="0">
                <a:latin typeface="+mj-lt"/>
              </a:rPr>
              <a:t> in the past, if time is rescaled by setting </a:t>
            </a:r>
            <a:endParaRPr lang="en-GB" sz="2000" dirty="0" smtClean="0">
              <a:latin typeface="+mj-lt"/>
            </a:endParaRPr>
          </a:p>
          <a:p>
            <a:pPr>
              <a:defRPr/>
            </a:pPr>
            <a:endParaRPr lang="en-GB" sz="2000" dirty="0" smtClean="0">
              <a:latin typeface="+mj-lt"/>
            </a:endParaRPr>
          </a:p>
          <a:p>
            <a:pPr>
              <a:defRPr/>
            </a:pPr>
            <a:endParaRPr lang="en-GB" sz="2000" dirty="0" smtClean="0">
              <a:latin typeface="+mj-lt"/>
            </a:endParaRPr>
          </a:p>
          <a:p>
            <a:pPr>
              <a:defRPr/>
            </a:pPr>
            <a:endParaRPr lang="en-GB" dirty="0" smtClean="0">
              <a:latin typeface="+mj-lt"/>
            </a:endParaRPr>
          </a:p>
          <a:p>
            <a:pPr>
              <a:defRPr/>
            </a:pPr>
            <a:r>
              <a:rPr lang="en-GB" dirty="0" smtClean="0">
                <a:latin typeface="+mj-lt"/>
              </a:rPr>
              <a:t>then the transformed </a:t>
            </a:r>
            <a:r>
              <a:rPr lang="en-GB" dirty="0" smtClean="0">
                <a:latin typeface="+mn-lt"/>
              </a:rPr>
              <a:t>times </a:t>
            </a:r>
            <a:r>
              <a:rPr lang="en-GB" i="1" dirty="0" err="1" smtClean="0">
                <a:latin typeface="+mn-lt"/>
              </a:rPr>
              <a:t>S</a:t>
            </a:r>
            <a:r>
              <a:rPr lang="en-GB" i="1" baseline="-25000" dirty="0" err="1" smtClean="0">
                <a:latin typeface="+mn-lt"/>
              </a:rPr>
              <a:t>n</a:t>
            </a:r>
            <a:r>
              <a:rPr lang="en-GB" i="1" dirty="0" smtClean="0">
                <a:latin typeface="+mn-lt"/>
              </a:rPr>
              <a:t>’</a:t>
            </a:r>
            <a:r>
              <a:rPr lang="en-GB" dirty="0" smtClean="0">
                <a:latin typeface="+mn-lt"/>
              </a:rPr>
              <a:t>,</a:t>
            </a:r>
            <a:r>
              <a:rPr lang="en-GB" i="1" dirty="0" smtClean="0">
                <a:latin typeface="+mn-lt"/>
              </a:rPr>
              <a:t> S</a:t>
            </a:r>
            <a:r>
              <a:rPr lang="en-GB" i="1" baseline="-25000" dirty="0" smtClean="0">
                <a:latin typeface="+mn-lt"/>
              </a:rPr>
              <a:t>n-1</a:t>
            </a:r>
            <a:r>
              <a:rPr lang="en-GB" i="1" dirty="0" smtClean="0">
                <a:latin typeface="+mn-lt"/>
              </a:rPr>
              <a:t>’</a:t>
            </a:r>
            <a:r>
              <a:rPr lang="en-GB" dirty="0" smtClean="0">
                <a:latin typeface="+mn-lt"/>
              </a:rPr>
              <a:t>,...,</a:t>
            </a:r>
            <a:r>
              <a:rPr lang="en-GB" i="1" dirty="0" smtClean="0">
                <a:latin typeface="+mn-lt"/>
              </a:rPr>
              <a:t>S</a:t>
            </a:r>
            <a:r>
              <a:rPr lang="en-GB" i="1" baseline="-25000" dirty="0" smtClean="0">
                <a:latin typeface="+mn-lt"/>
              </a:rPr>
              <a:t>2</a:t>
            </a:r>
            <a:r>
              <a:rPr lang="en-GB" i="1" dirty="0" smtClean="0">
                <a:latin typeface="+mn-lt"/>
              </a:rPr>
              <a:t>’ </a:t>
            </a:r>
            <a:r>
              <a:rPr lang="en-GB" dirty="0" smtClean="0">
                <a:latin typeface="+mn-lt"/>
              </a:rPr>
              <a:t>at which coalescence events occur are distributed according to the standard coalescent with constant size population</a:t>
            </a:r>
          </a:p>
          <a:p>
            <a:pPr>
              <a:defRPr/>
            </a:pPr>
            <a:endParaRPr lang="en-GB" sz="2000" dirty="0" smtClean="0">
              <a:latin typeface="+mn-lt"/>
            </a:endParaRPr>
          </a:p>
          <a:p>
            <a:pPr>
              <a:defRPr/>
            </a:pPr>
            <a:r>
              <a:rPr lang="en-GB" sz="2000" b="1" dirty="0" smtClean="0">
                <a:latin typeface="+mn-lt"/>
              </a:rPr>
              <a:t>Proof</a:t>
            </a:r>
          </a:p>
          <a:p>
            <a:pPr>
              <a:defRPr/>
            </a:pPr>
            <a:r>
              <a:rPr lang="en-GB" dirty="0" smtClean="0">
                <a:latin typeface="+mj-lt"/>
              </a:rPr>
              <a:t>Using this reverse transformation, for any </a:t>
            </a: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sz="2000" dirty="0" smtClean="0">
              <a:latin typeface="+mj-lt"/>
            </a:endParaRPr>
          </a:p>
          <a:p>
            <a:pPr>
              <a:defRPr/>
            </a:pPr>
            <a:r>
              <a:rPr lang="en-GB" dirty="0" smtClean="0">
                <a:latin typeface="+mj-lt"/>
              </a:rPr>
              <a:t>A key use of this idea is in simulation of histories under this model (and inference).</a:t>
            </a: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a:p>
            <a:pPr>
              <a:defRPr/>
            </a:pPr>
            <a:endParaRPr lang="en-GB" dirty="0" smtClean="0">
              <a:latin typeface="+mj-lt"/>
            </a:endParaRPr>
          </a:p>
        </p:txBody>
      </p:sp>
      <p:sp>
        <p:nvSpPr>
          <p:cNvPr id="2" name="Title 1"/>
          <p:cNvSpPr>
            <a:spLocks noGrp="1"/>
          </p:cNvSpPr>
          <p:nvPr>
            <p:ph type="title"/>
          </p:nvPr>
        </p:nvSpPr>
        <p:spPr>
          <a:xfrm>
            <a:off x="342900" y="-282370"/>
            <a:ext cx="6172200" cy="1524000"/>
          </a:xfrm>
        </p:spPr>
        <p:txBody>
          <a:bodyPr/>
          <a:lstStyle/>
          <a:p>
            <a:r>
              <a:rPr lang="en-GB" dirty="0" smtClean="0"/>
              <a:t>Variable size populations</a:t>
            </a:r>
            <a:endParaRPr lang="en-US" dirty="0"/>
          </a:p>
        </p:txBody>
      </p:sp>
      <p:graphicFrame>
        <p:nvGraphicFramePr>
          <p:cNvPr id="4" name="Object 3"/>
          <p:cNvGraphicFramePr>
            <a:graphicFrameLocks noChangeAspect="1"/>
          </p:cNvGraphicFramePr>
          <p:nvPr/>
        </p:nvGraphicFramePr>
        <p:xfrm>
          <a:off x="2709863" y="1826695"/>
          <a:ext cx="1390650" cy="827088"/>
        </p:xfrm>
        <a:graphic>
          <a:graphicData uri="http://schemas.openxmlformats.org/presentationml/2006/ole">
            <mc:AlternateContent xmlns:mc="http://schemas.openxmlformats.org/markup-compatibility/2006">
              <mc:Choice xmlns:v="urn:schemas-microsoft-com:vml" Requires="v">
                <p:oleObj spid="_x0000_s75006" name="Equation" r:id="rId3" imgW="812520" imgH="482400" progId="Equation.3">
                  <p:embed/>
                </p:oleObj>
              </mc:Choice>
              <mc:Fallback>
                <p:oleObj name="Equation" r:id="rId3" imgW="812520" imgH="482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9863" y="1826695"/>
                        <a:ext cx="1390650" cy="827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08" name="Object 4"/>
          <p:cNvGraphicFramePr>
            <a:graphicFrameLocks noChangeAspect="1"/>
          </p:cNvGraphicFramePr>
          <p:nvPr/>
        </p:nvGraphicFramePr>
        <p:xfrm>
          <a:off x="938213" y="4526995"/>
          <a:ext cx="4981575" cy="3292475"/>
        </p:xfrm>
        <a:graphic>
          <a:graphicData uri="http://schemas.openxmlformats.org/presentationml/2006/ole">
            <mc:AlternateContent xmlns:mc="http://schemas.openxmlformats.org/markup-compatibility/2006">
              <mc:Choice xmlns:v="urn:schemas-microsoft-com:vml" Requires="v">
                <p:oleObj spid="_x0000_s75007" name="Equation" r:id="rId5" imgW="3073320" imgH="2031840" progId="Equation.3">
                  <p:embed/>
                </p:oleObj>
              </mc:Choice>
              <mc:Fallback>
                <p:oleObj name="Equation" r:id="rId5" imgW="3073320" imgH="20318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213" y="4526995"/>
                        <a:ext cx="4981575" cy="329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3733" name="Object 5"/>
          <p:cNvGraphicFramePr>
            <a:graphicFrameLocks noChangeAspect="1"/>
          </p:cNvGraphicFramePr>
          <p:nvPr/>
        </p:nvGraphicFramePr>
        <p:xfrm>
          <a:off x="4239090" y="4067653"/>
          <a:ext cx="1433512" cy="414337"/>
        </p:xfrm>
        <a:graphic>
          <a:graphicData uri="http://schemas.openxmlformats.org/presentationml/2006/ole">
            <mc:AlternateContent xmlns:mc="http://schemas.openxmlformats.org/markup-compatibility/2006">
              <mc:Choice xmlns:v="urn:schemas-microsoft-com:vml" Requires="v">
                <p:oleObj spid="_x0000_s75008" name="Equation" r:id="rId7" imgW="838080" imgH="241200" progId="Equation.3">
                  <p:embed/>
                </p:oleObj>
              </mc:Choice>
              <mc:Fallback>
                <p:oleObj name="Equation" r:id="rId7" imgW="838080" imgH="2412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9090" y="4067653"/>
                        <a:ext cx="1433512" cy="414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42900" y="-323850"/>
            <a:ext cx="6172200" cy="1524000"/>
          </a:xfrm>
        </p:spPr>
        <p:txBody>
          <a:bodyPr/>
          <a:lstStyle/>
          <a:p>
            <a:r>
              <a:rPr lang="en-GB" smtClean="0"/>
              <a:t>The Wright-Fisher model</a:t>
            </a:r>
          </a:p>
        </p:txBody>
      </p:sp>
      <p:sp>
        <p:nvSpPr>
          <p:cNvPr id="35843" name="Content Placeholder 2"/>
          <p:cNvSpPr>
            <a:spLocks noGrp="1"/>
          </p:cNvSpPr>
          <p:nvPr>
            <p:ph idx="1"/>
          </p:nvPr>
        </p:nvSpPr>
        <p:spPr>
          <a:xfrm>
            <a:off x="342900" y="900113"/>
            <a:ext cx="6172200" cy="6034087"/>
          </a:xfrm>
        </p:spPr>
        <p:txBody>
          <a:bodyPr/>
          <a:lstStyle/>
          <a:p>
            <a:r>
              <a:rPr lang="en-GB" dirty="0" smtClean="0"/>
              <a:t>Suppose we are interested in a fragment of DNA, which might look like this:</a:t>
            </a:r>
          </a:p>
          <a:p>
            <a:pPr>
              <a:buFont typeface="Arial" charset="0"/>
              <a:buNone/>
            </a:pPr>
            <a:r>
              <a:rPr lang="en-GB" dirty="0" smtClean="0">
                <a:latin typeface="Courier New" pitchFamily="49" charset="0"/>
                <a:cs typeface="Courier New" pitchFamily="49" charset="0"/>
              </a:rPr>
              <a:t>AC..AAACGTTTAGCCGAT...GG</a:t>
            </a:r>
            <a:endParaRPr lang="en-GB" dirty="0" smtClean="0"/>
          </a:p>
          <a:p>
            <a:r>
              <a:rPr lang="en-GB" dirty="0" smtClean="0"/>
              <a:t>There are </a:t>
            </a:r>
            <a:r>
              <a:rPr lang="en-GB" i="1" dirty="0" smtClean="0"/>
              <a:t>M</a:t>
            </a:r>
            <a:r>
              <a:rPr lang="en-GB" dirty="0" smtClean="0"/>
              <a:t> (very similar) copies of this fragment in the whole population</a:t>
            </a:r>
          </a:p>
          <a:p>
            <a:r>
              <a:rPr lang="en-GB" i="1" dirty="0" smtClean="0"/>
              <a:t>M</a:t>
            </a:r>
            <a:r>
              <a:rPr lang="en-GB" dirty="0" smtClean="0"/>
              <a:t> is often very large (&gt;&gt;1000)</a:t>
            </a:r>
          </a:p>
          <a:p>
            <a:r>
              <a:rPr lang="en-GB" dirty="0" smtClean="0"/>
              <a:t>For now, we view each fragment as an “object”, called a </a:t>
            </a:r>
            <a:r>
              <a:rPr lang="en-GB" i="1" dirty="0" smtClean="0"/>
              <a:t>haplotype </a:t>
            </a:r>
            <a:r>
              <a:rPr lang="en-GB" dirty="0" smtClean="0"/>
              <a:t>or</a:t>
            </a:r>
            <a:r>
              <a:rPr lang="en-GB" i="1" dirty="0"/>
              <a:t> </a:t>
            </a:r>
            <a:r>
              <a:rPr lang="en-GB" i="1" dirty="0" smtClean="0"/>
              <a:t>sequence </a:t>
            </a:r>
            <a:r>
              <a:rPr lang="en-GB" dirty="0" smtClean="0"/>
              <a:t>or </a:t>
            </a:r>
            <a:r>
              <a:rPr lang="en-GB" i="1" dirty="0" smtClean="0"/>
              <a:t>gene</a:t>
            </a:r>
          </a:p>
          <a:p>
            <a:pPr lvl="1"/>
            <a:r>
              <a:rPr lang="en-GB" dirty="0" smtClean="0"/>
              <a:t>Could be a few positions as shown above, or the whole Y-chromosome of 58,000,000 letters (bases)</a:t>
            </a:r>
          </a:p>
          <a:p>
            <a:r>
              <a:rPr lang="en-GB" dirty="0" smtClean="0"/>
              <a:t>Our task: model the </a:t>
            </a:r>
            <a:r>
              <a:rPr lang="en-GB" i="1" dirty="0" smtClean="0"/>
              <a:t>history</a:t>
            </a:r>
            <a:r>
              <a:rPr lang="en-GB" dirty="0" smtClean="0"/>
              <a:t> of these fragments in the population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49238" y="881590"/>
            <a:ext cx="6357937" cy="7171194"/>
          </a:xfrm>
          <a:prstGeom prst="rect">
            <a:avLst/>
          </a:prstGeom>
        </p:spPr>
        <p:txBody>
          <a:bodyPr>
            <a:spAutoFit/>
          </a:bodyPr>
          <a:lstStyle/>
          <a:p>
            <a:pPr>
              <a:buFont typeface="Arial" pitchFamily="34" charset="0"/>
              <a:buChar char="•"/>
              <a:defRPr/>
            </a:pPr>
            <a:r>
              <a:rPr lang="en-GB" sz="2000" dirty="0" smtClean="0">
                <a:latin typeface="+mj-lt"/>
              </a:rPr>
              <a:t> Simulation under a variable size model can be accomplished simply, by the following:</a:t>
            </a:r>
          </a:p>
          <a:p>
            <a:pPr>
              <a:buFont typeface="Arial" pitchFamily="34" charset="0"/>
              <a:buChar char="•"/>
              <a:defRPr/>
            </a:pPr>
            <a:endParaRPr lang="en-GB" sz="2000" dirty="0" smtClean="0">
              <a:latin typeface="+mj-lt"/>
            </a:endParaRPr>
          </a:p>
          <a:p>
            <a:pPr marL="457200" indent="-457200">
              <a:buFont typeface="+mj-lt"/>
              <a:buAutoNum type="arabicPeriod"/>
              <a:defRPr/>
            </a:pPr>
            <a:r>
              <a:rPr lang="en-GB" sz="2000" dirty="0" smtClean="0">
                <a:latin typeface="+mj-lt"/>
              </a:rPr>
              <a:t> Simulate coalescence times </a:t>
            </a:r>
            <a:r>
              <a:rPr lang="en-GB" sz="2000" i="1" dirty="0" err="1" smtClean="0">
                <a:latin typeface="+mj-lt"/>
              </a:rPr>
              <a:t>S</a:t>
            </a:r>
            <a:r>
              <a:rPr lang="en-GB" sz="2000" i="1" baseline="-25000" dirty="0" err="1" smtClean="0">
                <a:latin typeface="+mj-lt"/>
              </a:rPr>
              <a:t>n</a:t>
            </a:r>
            <a:r>
              <a:rPr lang="en-GB" sz="2000" i="1" dirty="0" smtClean="0">
                <a:latin typeface="+mj-lt"/>
              </a:rPr>
              <a:t>’</a:t>
            </a:r>
            <a:r>
              <a:rPr lang="en-GB" sz="2000" dirty="0" smtClean="0">
                <a:latin typeface="+mj-lt"/>
              </a:rPr>
              <a:t>,</a:t>
            </a:r>
            <a:r>
              <a:rPr lang="en-GB" sz="2000" i="1" dirty="0" smtClean="0">
                <a:latin typeface="+mj-lt"/>
              </a:rPr>
              <a:t> S</a:t>
            </a:r>
            <a:r>
              <a:rPr lang="en-GB" sz="2000" i="1" baseline="-25000" dirty="0" smtClean="0">
                <a:latin typeface="+mj-lt"/>
              </a:rPr>
              <a:t>n-1</a:t>
            </a:r>
            <a:r>
              <a:rPr lang="en-GB" sz="2000" i="1" dirty="0" smtClean="0">
                <a:latin typeface="+mj-lt"/>
              </a:rPr>
              <a:t>’</a:t>
            </a:r>
            <a:r>
              <a:rPr lang="en-GB" sz="2000" dirty="0" smtClean="0">
                <a:latin typeface="+mj-lt"/>
              </a:rPr>
              <a:t>,...,</a:t>
            </a:r>
            <a:r>
              <a:rPr lang="en-GB" sz="2000" i="1" dirty="0" smtClean="0">
                <a:latin typeface="+mj-lt"/>
              </a:rPr>
              <a:t>S</a:t>
            </a:r>
            <a:r>
              <a:rPr lang="en-GB" sz="2000" i="1" baseline="-25000" dirty="0" smtClean="0">
                <a:latin typeface="+mj-lt"/>
              </a:rPr>
              <a:t>2</a:t>
            </a:r>
            <a:r>
              <a:rPr lang="en-GB" sz="2000" i="1" dirty="0" smtClean="0">
                <a:latin typeface="+mj-lt"/>
              </a:rPr>
              <a:t>’  </a:t>
            </a:r>
            <a:r>
              <a:rPr lang="en-GB" sz="2000" dirty="0" smtClean="0">
                <a:latin typeface="+mj-lt"/>
              </a:rPr>
              <a:t>under the neutral coalescent. Set </a:t>
            </a:r>
            <a:r>
              <a:rPr lang="en-GB" sz="2000" i="1" dirty="0" smtClean="0">
                <a:latin typeface="+mj-lt"/>
              </a:rPr>
              <a:t>S</a:t>
            </a:r>
            <a:r>
              <a:rPr lang="en-GB" sz="2000" i="1" baseline="-25000" dirty="0" smtClean="0">
                <a:latin typeface="+mj-lt"/>
              </a:rPr>
              <a:t>n+1</a:t>
            </a:r>
            <a:r>
              <a:rPr lang="en-GB" sz="2000" dirty="0" smtClean="0">
                <a:latin typeface="+mj-lt"/>
              </a:rPr>
              <a:t>’=0, and then:</a:t>
            </a:r>
          </a:p>
          <a:p>
            <a:pPr>
              <a:buFont typeface="Arial" pitchFamily="34" charset="0"/>
              <a:buChar char="•"/>
              <a:defRPr/>
            </a:pPr>
            <a:endParaRPr lang="en-GB" sz="2000" dirty="0" smtClean="0">
              <a:latin typeface="+mj-lt"/>
            </a:endParaRPr>
          </a:p>
          <a:p>
            <a:pPr>
              <a:buFont typeface="Arial" pitchFamily="34" charset="0"/>
              <a:buChar char="•"/>
              <a:defRPr/>
            </a:pPr>
            <a:endParaRPr lang="en-GB" sz="2000" dirty="0" smtClean="0">
              <a:latin typeface="+mj-lt"/>
            </a:endParaRPr>
          </a:p>
          <a:p>
            <a:pPr>
              <a:buFont typeface="Arial" pitchFamily="34" charset="0"/>
              <a:buChar char="•"/>
              <a:defRPr/>
            </a:pPr>
            <a:endParaRPr lang="en-GB" sz="2000" dirty="0" smtClean="0">
              <a:latin typeface="+mj-lt"/>
            </a:endParaRPr>
          </a:p>
          <a:p>
            <a:pPr>
              <a:defRPr/>
            </a:pPr>
            <a:r>
              <a:rPr lang="en-GB" sz="2000" dirty="0" smtClean="0">
                <a:latin typeface="+mj-lt"/>
              </a:rPr>
              <a:t>where the </a:t>
            </a:r>
            <a:r>
              <a:rPr lang="en-GB" sz="2000" i="1" dirty="0" err="1" smtClean="0">
                <a:latin typeface="+mj-lt"/>
              </a:rPr>
              <a:t>U</a:t>
            </a:r>
            <a:r>
              <a:rPr lang="en-GB" sz="2000" i="1" baseline="-25000" dirty="0" err="1" smtClean="0">
                <a:latin typeface="+mj-lt"/>
              </a:rPr>
              <a:t>j</a:t>
            </a:r>
            <a:r>
              <a:rPr lang="en-GB" sz="2000" i="1" dirty="0" err="1" smtClean="0">
                <a:latin typeface="+mj-lt"/>
              </a:rPr>
              <a:t>’</a:t>
            </a:r>
            <a:r>
              <a:rPr lang="en-GB" sz="2000" dirty="0" err="1" smtClean="0">
                <a:latin typeface="+mj-lt"/>
              </a:rPr>
              <a:t>s</a:t>
            </a:r>
            <a:r>
              <a:rPr lang="en-GB" sz="2000" dirty="0" smtClean="0">
                <a:latin typeface="+mj-lt"/>
              </a:rPr>
              <a:t> are </a:t>
            </a:r>
            <a:r>
              <a:rPr lang="en-GB" sz="2000" dirty="0" err="1" smtClean="0">
                <a:latin typeface="+mj-lt"/>
              </a:rPr>
              <a:t>i.i.d</a:t>
            </a:r>
            <a:r>
              <a:rPr lang="en-GB" sz="2000" dirty="0" smtClean="0">
                <a:latin typeface="+mj-lt"/>
              </a:rPr>
              <a:t> </a:t>
            </a:r>
            <a:r>
              <a:rPr lang="en-GB" sz="2000" i="1" dirty="0" smtClean="0">
                <a:latin typeface="+mj-lt"/>
              </a:rPr>
              <a:t>U</a:t>
            </a:r>
            <a:r>
              <a:rPr lang="en-GB" sz="2000" dirty="0" smtClean="0">
                <a:latin typeface="+mj-lt"/>
              </a:rPr>
              <a:t>(0,1) random variables.</a:t>
            </a:r>
          </a:p>
          <a:p>
            <a:pPr marL="457200" indent="-457200">
              <a:buFont typeface="+mj-lt"/>
              <a:buAutoNum type="arabicPeriod"/>
              <a:defRPr/>
            </a:pPr>
            <a:endParaRPr lang="en-GB" sz="2000" dirty="0" smtClean="0">
              <a:latin typeface="+mj-lt"/>
            </a:endParaRPr>
          </a:p>
          <a:p>
            <a:pPr marL="457200" indent="-457200">
              <a:buFont typeface="+mj-lt"/>
              <a:buAutoNum type="arabicPeriod" startAt="2"/>
              <a:defRPr/>
            </a:pPr>
            <a:r>
              <a:rPr lang="en-GB" sz="2000" dirty="0" smtClean="0">
                <a:latin typeface="+mj-lt"/>
              </a:rPr>
              <a:t> Convert these  back to </a:t>
            </a:r>
            <a:r>
              <a:rPr lang="en-GB" sz="2000" i="1" dirty="0" smtClean="0">
                <a:latin typeface="+mj-lt"/>
              </a:rPr>
              <a:t>untransformed </a:t>
            </a:r>
            <a:r>
              <a:rPr lang="en-GB" sz="2000" dirty="0" smtClean="0">
                <a:latin typeface="+mj-lt"/>
              </a:rPr>
              <a:t>times               </a:t>
            </a:r>
            <a:r>
              <a:rPr lang="en-GB" sz="2000" i="1" dirty="0" err="1" smtClean="0"/>
              <a:t>S</a:t>
            </a:r>
            <a:r>
              <a:rPr lang="en-GB" sz="2000" i="1" baseline="-25000" dirty="0" err="1" smtClean="0"/>
              <a:t>n</a:t>
            </a:r>
            <a:r>
              <a:rPr lang="en-GB" sz="2000" dirty="0" smtClean="0"/>
              <a:t>,</a:t>
            </a:r>
            <a:r>
              <a:rPr lang="en-GB" sz="2000" i="1" dirty="0" smtClean="0"/>
              <a:t> S</a:t>
            </a:r>
            <a:r>
              <a:rPr lang="en-GB" sz="2000" i="1" baseline="-25000" dirty="0" smtClean="0"/>
              <a:t>n-1</a:t>
            </a:r>
            <a:r>
              <a:rPr lang="en-GB" sz="2000" i="1" dirty="0" smtClean="0"/>
              <a:t>,</a:t>
            </a:r>
            <a:r>
              <a:rPr lang="en-GB" sz="2000" dirty="0" smtClean="0"/>
              <a:t>...,</a:t>
            </a:r>
            <a:r>
              <a:rPr lang="en-GB" sz="2000" i="1" dirty="0" smtClean="0"/>
              <a:t>S</a:t>
            </a:r>
            <a:r>
              <a:rPr lang="en-GB" sz="2000" i="1" baseline="-25000" dirty="0" smtClean="0"/>
              <a:t>2</a:t>
            </a:r>
            <a:r>
              <a:rPr lang="en-GB" sz="2000" dirty="0" smtClean="0"/>
              <a:t> </a:t>
            </a:r>
            <a:r>
              <a:rPr lang="en-GB" sz="2000" dirty="0" smtClean="0">
                <a:latin typeface="+mj-lt"/>
              </a:rPr>
              <a:t>using</a:t>
            </a:r>
          </a:p>
          <a:p>
            <a:pPr marL="457200" indent="-457200">
              <a:buFont typeface="+mj-lt"/>
              <a:buAutoNum type="arabicPeriod" startAt="2"/>
              <a:defRPr/>
            </a:pPr>
            <a:endParaRPr lang="en-GB" sz="2000" dirty="0" smtClean="0">
              <a:latin typeface="+mj-lt"/>
            </a:endParaRPr>
          </a:p>
          <a:p>
            <a:pPr marL="457200" indent="-457200">
              <a:buFont typeface="+mj-lt"/>
              <a:buAutoNum type="arabicPeriod" startAt="2"/>
              <a:defRPr/>
            </a:pPr>
            <a:endParaRPr lang="en-GB" sz="2000" dirty="0" smtClean="0">
              <a:latin typeface="+mj-lt"/>
            </a:endParaRPr>
          </a:p>
          <a:p>
            <a:pPr marL="457200" indent="-457200">
              <a:buFont typeface="+mj-lt"/>
              <a:buAutoNum type="arabicPeriod" startAt="2"/>
              <a:defRPr/>
            </a:pPr>
            <a:endParaRPr lang="en-GB" sz="2000" dirty="0" smtClean="0">
              <a:latin typeface="+mj-lt"/>
            </a:endParaRPr>
          </a:p>
          <a:p>
            <a:pPr marL="457200" indent="-457200">
              <a:buFont typeface="+mj-lt"/>
              <a:buAutoNum type="arabicPeriod" startAt="2"/>
              <a:defRPr/>
            </a:pPr>
            <a:r>
              <a:rPr lang="en-GB" sz="2000" dirty="0" smtClean="0">
                <a:latin typeface="+mj-lt"/>
              </a:rPr>
              <a:t>Given times, coalescence events are easy to sample, and </a:t>
            </a:r>
            <a:r>
              <a:rPr lang="en-GB" sz="2000" u="sng" dirty="0" smtClean="0">
                <a:latin typeface="+mj-lt"/>
              </a:rPr>
              <a:t>mutation event counts have the usual Poisson distribution given tree times </a:t>
            </a:r>
            <a:r>
              <a:rPr lang="en-GB" sz="2000" dirty="0" smtClean="0">
                <a:latin typeface="+mj-lt"/>
              </a:rPr>
              <a:t>(note the mutation process in each ancestral lineage is independent of the population size).</a:t>
            </a:r>
          </a:p>
          <a:p>
            <a:pPr marL="457200" indent="-457200">
              <a:defRPr/>
            </a:pPr>
            <a:endParaRPr lang="en-GB" sz="2000" dirty="0" smtClean="0">
              <a:latin typeface="+mj-lt"/>
            </a:endParaRPr>
          </a:p>
          <a:p>
            <a:pPr marL="457200" indent="-457200">
              <a:defRPr/>
            </a:pPr>
            <a:r>
              <a:rPr lang="en-GB" sz="2000" dirty="0" smtClean="0">
                <a:latin typeface="+mj-lt"/>
              </a:rPr>
              <a:t>In </a:t>
            </a:r>
            <a:r>
              <a:rPr lang="en-GB" sz="2000" i="1" dirty="0" smtClean="0">
                <a:latin typeface="+mj-lt"/>
              </a:rPr>
              <a:t>exponential expansion </a:t>
            </a:r>
            <a:r>
              <a:rPr lang="el-GR" sz="2000" i="1" dirty="0" smtClean="0">
                <a:latin typeface="+mj-lt"/>
              </a:rPr>
              <a:t>ν</a:t>
            </a:r>
            <a:r>
              <a:rPr lang="en-GB" sz="2000" dirty="0" smtClean="0">
                <a:latin typeface="+mj-lt"/>
              </a:rPr>
              <a:t>(</a:t>
            </a:r>
            <a:r>
              <a:rPr lang="en-GB" sz="2000" i="1" dirty="0" smtClean="0">
                <a:latin typeface="+mj-lt"/>
              </a:rPr>
              <a:t>t</a:t>
            </a:r>
            <a:r>
              <a:rPr lang="en-GB" sz="2000" dirty="0" smtClean="0">
                <a:latin typeface="+mj-lt"/>
              </a:rPr>
              <a:t>)=exp(-</a:t>
            </a:r>
            <a:r>
              <a:rPr lang="en-GB" sz="2000" i="1" dirty="0" err="1" smtClean="0">
                <a:latin typeface="Symbol" pitchFamily="18" charset="2"/>
              </a:rPr>
              <a:t>b</a:t>
            </a:r>
            <a:r>
              <a:rPr lang="en-GB" sz="2000" i="1" dirty="0" err="1" smtClean="0">
                <a:latin typeface="+mj-lt"/>
              </a:rPr>
              <a:t>t</a:t>
            </a:r>
            <a:r>
              <a:rPr lang="en-GB" sz="2000" dirty="0" smtClean="0">
                <a:latin typeface="+mj-lt"/>
              </a:rPr>
              <a:t>), so</a:t>
            </a:r>
          </a:p>
          <a:p>
            <a:pPr marL="457200" indent="-457200">
              <a:defRPr/>
            </a:pPr>
            <a:endParaRPr lang="en-GB" sz="2000" dirty="0" smtClean="0">
              <a:latin typeface="+mj-lt"/>
            </a:endParaRPr>
          </a:p>
        </p:txBody>
      </p:sp>
      <p:sp>
        <p:nvSpPr>
          <p:cNvPr id="2" name="Title 1"/>
          <p:cNvSpPr>
            <a:spLocks noGrp="1"/>
          </p:cNvSpPr>
          <p:nvPr>
            <p:ph type="title"/>
          </p:nvPr>
        </p:nvSpPr>
        <p:spPr>
          <a:xfrm>
            <a:off x="342900" y="-282370"/>
            <a:ext cx="6172200" cy="1524000"/>
          </a:xfrm>
        </p:spPr>
        <p:txBody>
          <a:bodyPr/>
          <a:lstStyle/>
          <a:p>
            <a:r>
              <a:rPr lang="en-GB" dirty="0" smtClean="0"/>
              <a:t>Simulation</a:t>
            </a:r>
            <a:endParaRPr lang="en-US" dirty="0"/>
          </a:p>
        </p:txBody>
      </p:sp>
      <p:graphicFrame>
        <p:nvGraphicFramePr>
          <p:cNvPr id="4" name="Object 3"/>
          <p:cNvGraphicFramePr>
            <a:graphicFrameLocks noChangeAspect="1"/>
          </p:cNvGraphicFramePr>
          <p:nvPr/>
        </p:nvGraphicFramePr>
        <p:xfrm>
          <a:off x="2391754" y="4453222"/>
          <a:ext cx="2074492" cy="1108888"/>
        </p:xfrm>
        <a:graphic>
          <a:graphicData uri="http://schemas.openxmlformats.org/presentationml/2006/ole">
            <mc:AlternateContent xmlns:mc="http://schemas.openxmlformats.org/markup-compatibility/2006">
              <mc:Choice xmlns:v="urn:schemas-microsoft-com:vml" Requires="v">
                <p:oleObj spid="_x0000_s73984" name="Equation" r:id="rId3" imgW="927000" imgH="495000" progId="Equation.3">
                  <p:embed/>
                </p:oleObj>
              </mc:Choice>
              <mc:Fallback>
                <p:oleObj name="Equation" r:id="rId3" imgW="927000" imgH="4950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754" y="4453222"/>
                        <a:ext cx="2074492" cy="110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08" name="Object 4"/>
          <p:cNvGraphicFramePr>
            <a:graphicFrameLocks noChangeAspect="1"/>
          </p:cNvGraphicFramePr>
          <p:nvPr>
            <p:extLst>
              <p:ext uri="{D42A27DB-BD31-4B8C-83A1-F6EECF244321}">
                <p14:modId xmlns:p14="http://schemas.microsoft.com/office/powerpoint/2010/main" val="1612798203"/>
              </p:ext>
            </p:extLst>
          </p:nvPr>
        </p:nvGraphicFramePr>
        <p:xfrm>
          <a:off x="735013" y="2414588"/>
          <a:ext cx="5387975" cy="887412"/>
        </p:xfrm>
        <a:graphic>
          <a:graphicData uri="http://schemas.openxmlformats.org/presentationml/2006/ole">
            <mc:AlternateContent xmlns:mc="http://schemas.openxmlformats.org/markup-compatibility/2006">
              <mc:Choice xmlns:v="urn:schemas-microsoft-com:vml" Requires="v">
                <p:oleObj spid="_x0000_s73985" name="Equation" r:id="rId5" imgW="3009600" imgH="495000" progId="Equation.3">
                  <p:embed/>
                </p:oleObj>
              </mc:Choice>
              <mc:Fallback>
                <p:oleObj name="Equation" r:id="rId5" imgW="3009600" imgH="495000" progId="Equation.3">
                  <p:embed/>
                  <p:pic>
                    <p:nvPicPr>
                      <p:cNvPr id="0" name="Picture 3"/>
                      <p:cNvPicPr>
                        <a:picLocks noChangeAspect="1" noChangeArrowheads="1"/>
                      </p:cNvPicPr>
                      <p:nvPr/>
                    </p:nvPicPr>
                    <p:blipFill>
                      <a:blip r:embed="rId6"/>
                      <a:srcRect/>
                      <a:stretch>
                        <a:fillRect/>
                      </a:stretch>
                    </p:blipFill>
                    <p:spPr bwMode="auto">
                      <a:xfrm>
                        <a:off x="735013" y="2414588"/>
                        <a:ext cx="5387975" cy="887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3734" name="Object 6"/>
          <p:cNvGraphicFramePr>
            <a:graphicFrameLocks noChangeAspect="1"/>
          </p:cNvGraphicFramePr>
          <p:nvPr/>
        </p:nvGraphicFramePr>
        <p:xfrm>
          <a:off x="120650" y="7677345"/>
          <a:ext cx="6616700" cy="1109663"/>
        </p:xfrm>
        <a:graphic>
          <a:graphicData uri="http://schemas.openxmlformats.org/presentationml/2006/ole">
            <mc:AlternateContent xmlns:mc="http://schemas.openxmlformats.org/markup-compatibility/2006">
              <mc:Choice xmlns:v="urn:schemas-microsoft-com:vml" Requires="v">
                <p:oleObj spid="_x0000_s73986" name="Equation" r:id="rId7" imgW="2958840" imgH="495000" progId="Equation.3">
                  <p:embed/>
                </p:oleObj>
              </mc:Choice>
              <mc:Fallback>
                <p:oleObj name="Equation" r:id="rId7" imgW="2958840" imgH="49500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650" y="7677345"/>
                        <a:ext cx="6616700" cy="1109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242560" y="8692352"/>
            <a:ext cx="1013804" cy="369332"/>
          </a:xfrm>
          <a:prstGeom prst="rect">
            <a:avLst/>
          </a:prstGeom>
          <a:noFill/>
        </p:spPr>
        <p:txBody>
          <a:bodyPr wrap="none" rtlCol="0">
            <a:spAutoFit/>
          </a:bodyPr>
          <a:lstStyle/>
          <a:p>
            <a:r>
              <a:rPr lang="en-GB" dirty="0" smtClean="0">
                <a:latin typeface="+mn-lt"/>
              </a:rPr>
              <a:t>(sheet 2)</a:t>
            </a:r>
            <a:endParaRPr lang="en-GB" dirty="0">
              <a:latin typeface="+mn-lt"/>
            </a:endParaRPr>
          </a:p>
        </p:txBody>
      </p:sp>
      <p:sp>
        <p:nvSpPr>
          <p:cNvPr id="10" name="TextBox 9"/>
          <p:cNvSpPr txBox="1"/>
          <p:nvPr/>
        </p:nvSpPr>
        <p:spPr>
          <a:xfrm>
            <a:off x="8620" y="7037983"/>
            <a:ext cx="1133644" cy="369332"/>
          </a:xfrm>
          <a:prstGeom prst="rect">
            <a:avLst/>
          </a:prstGeom>
          <a:noFill/>
        </p:spPr>
        <p:txBody>
          <a:bodyPr wrap="none" rtlCol="0">
            <a:spAutoFit/>
          </a:bodyPr>
          <a:lstStyle/>
          <a:p>
            <a:r>
              <a:rPr lang="en-GB" b="1" dirty="0" smtClean="0"/>
              <a:t>Example</a:t>
            </a:r>
            <a:endParaRPr lang="en-GB" b="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0"/>
            <a:ext cx="6172200" cy="1524000"/>
          </a:xfrm>
        </p:spPr>
        <p:txBody>
          <a:bodyPr/>
          <a:lstStyle/>
          <a:p>
            <a:r>
              <a:rPr lang="en-GB" dirty="0" smtClean="0"/>
              <a:t>“Star-like” genealogies</a:t>
            </a:r>
            <a:endParaRPr lang="en-GB" dirty="0"/>
          </a:p>
        </p:txBody>
      </p:sp>
      <p:pic>
        <p:nvPicPr>
          <p:cNvPr id="75778" name="Picture 2"/>
          <p:cNvPicPr>
            <a:picLocks noChangeAspect="1" noChangeArrowheads="1"/>
          </p:cNvPicPr>
          <p:nvPr/>
        </p:nvPicPr>
        <p:blipFill>
          <a:blip r:embed="rId2" cstate="print"/>
          <a:srcRect/>
          <a:stretch>
            <a:fillRect/>
          </a:stretch>
        </p:blipFill>
        <p:spPr bwMode="auto">
          <a:xfrm>
            <a:off x="809625" y="1114425"/>
            <a:ext cx="5238750" cy="3457575"/>
          </a:xfrm>
          <a:prstGeom prst="rect">
            <a:avLst/>
          </a:prstGeom>
          <a:noFill/>
          <a:ln w="9525">
            <a:noFill/>
            <a:miter lim="800000"/>
            <a:headEnd/>
            <a:tailEnd/>
          </a:ln>
        </p:spPr>
      </p:pic>
      <p:sp>
        <p:nvSpPr>
          <p:cNvPr id="5" name="TextBox 4"/>
          <p:cNvSpPr txBox="1"/>
          <p:nvPr/>
        </p:nvSpPr>
        <p:spPr>
          <a:xfrm>
            <a:off x="143635" y="4932040"/>
            <a:ext cx="6515100" cy="3693319"/>
          </a:xfrm>
          <a:prstGeom prst="rect">
            <a:avLst/>
          </a:prstGeom>
          <a:noFill/>
        </p:spPr>
        <p:txBody>
          <a:bodyPr wrap="square" rtlCol="0">
            <a:spAutoFit/>
          </a:bodyPr>
          <a:lstStyle/>
          <a:p>
            <a:r>
              <a:rPr lang="en-GB" dirty="0" smtClean="0"/>
              <a:t>Exponential expansion (or expansion generally) makes times relatively shorter in the top parts of the tree</a:t>
            </a:r>
          </a:p>
          <a:p>
            <a:endParaRPr lang="en-GB" dirty="0" smtClean="0"/>
          </a:p>
          <a:p>
            <a:r>
              <a:rPr lang="en-GB" dirty="0" smtClean="0"/>
              <a:t>Question: What is the effect of variation in population size on genetic variation data?</a:t>
            </a:r>
          </a:p>
          <a:p>
            <a:endParaRPr lang="en-GB" dirty="0" smtClean="0"/>
          </a:p>
          <a:p>
            <a:r>
              <a:rPr lang="en-GB" dirty="0" smtClean="0"/>
              <a:t>This could offer us a way to learn about population sizes in the distant past</a:t>
            </a:r>
          </a:p>
          <a:p>
            <a:endParaRPr lang="en-GB" dirty="0" smtClean="0"/>
          </a:p>
          <a:p>
            <a:r>
              <a:rPr lang="en-GB" dirty="0" smtClean="0"/>
              <a:t>To do that, we need to think about the </a:t>
            </a:r>
            <a:r>
              <a:rPr lang="en-GB" i="1" dirty="0" smtClean="0"/>
              <a:t>frequency spectrum </a:t>
            </a:r>
            <a:r>
              <a:rPr lang="en-GB" dirty="0" smtClean="0"/>
              <a:t>of mutations</a:t>
            </a:r>
          </a:p>
          <a:p>
            <a:endParaRPr lang="en-GB" i="1" dirty="0" smtClean="0"/>
          </a:p>
          <a:p>
            <a:r>
              <a:rPr lang="en-GB" dirty="0" smtClean="0"/>
              <a:t>We start by thinking about single mutations</a:t>
            </a:r>
            <a:endParaRPr lang="en-GB" dirty="0"/>
          </a:p>
        </p:txBody>
      </p:sp>
      <p:sp>
        <p:nvSpPr>
          <p:cNvPr id="6" name="Oval 5"/>
          <p:cNvSpPr/>
          <p:nvPr/>
        </p:nvSpPr>
        <p:spPr>
          <a:xfrm>
            <a:off x="882000" y="3762543"/>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 name="Oval 6"/>
          <p:cNvSpPr/>
          <p:nvPr/>
        </p:nvSpPr>
        <p:spPr>
          <a:xfrm>
            <a:off x="2124487" y="3897313"/>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Oval 7"/>
          <p:cNvSpPr/>
          <p:nvPr/>
        </p:nvSpPr>
        <p:spPr>
          <a:xfrm>
            <a:off x="2124487" y="2726795"/>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Oval 8"/>
          <p:cNvSpPr/>
          <p:nvPr/>
        </p:nvSpPr>
        <p:spPr>
          <a:xfrm>
            <a:off x="882000" y="2006715"/>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Oval 9"/>
          <p:cNvSpPr/>
          <p:nvPr/>
        </p:nvSpPr>
        <p:spPr>
          <a:xfrm>
            <a:off x="3366000" y="3041830"/>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p>
        </p:txBody>
      </p:sp>
      <p:sp>
        <p:nvSpPr>
          <p:cNvPr id="11" name="Oval 10"/>
          <p:cNvSpPr/>
          <p:nvPr/>
        </p:nvSpPr>
        <p:spPr>
          <a:xfrm>
            <a:off x="3985200" y="1557298"/>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2" name="Oval 11"/>
          <p:cNvSpPr/>
          <p:nvPr/>
        </p:nvSpPr>
        <p:spPr>
          <a:xfrm>
            <a:off x="3985200" y="3311860"/>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5850000" y="3222166"/>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Oval 13"/>
          <p:cNvSpPr/>
          <p:nvPr/>
        </p:nvSpPr>
        <p:spPr>
          <a:xfrm>
            <a:off x="5229832" y="1781690"/>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Oval 14"/>
          <p:cNvSpPr/>
          <p:nvPr/>
        </p:nvSpPr>
        <p:spPr>
          <a:xfrm>
            <a:off x="2123855" y="4122583"/>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58000" cy="1524000"/>
          </a:xfrm>
        </p:spPr>
        <p:txBody>
          <a:bodyPr/>
          <a:lstStyle/>
          <a:p>
            <a:r>
              <a:rPr lang="en-GB" dirty="0" smtClean="0"/>
              <a:t>3.0 The spread of diversity</a:t>
            </a:r>
            <a:endParaRPr lang="en-GB" dirty="0"/>
          </a:p>
        </p:txBody>
      </p:sp>
      <p:sp>
        <p:nvSpPr>
          <p:cNvPr id="5" name="TextBox 4"/>
          <p:cNvSpPr txBox="1"/>
          <p:nvPr/>
        </p:nvSpPr>
        <p:spPr>
          <a:xfrm>
            <a:off x="143635" y="4932040"/>
            <a:ext cx="6515100" cy="2862322"/>
          </a:xfrm>
          <a:prstGeom prst="rect">
            <a:avLst/>
          </a:prstGeom>
          <a:noFill/>
        </p:spPr>
        <p:txBody>
          <a:bodyPr wrap="square" rtlCol="0">
            <a:spAutoFit/>
          </a:bodyPr>
          <a:lstStyle/>
          <a:p>
            <a:r>
              <a:rPr lang="en-GB" dirty="0" smtClean="0"/>
              <a:t>The red mutation happens while there are </a:t>
            </a:r>
            <a:r>
              <a:rPr lang="en-GB" i="1" dirty="0" smtClean="0"/>
              <a:t>k</a:t>
            </a:r>
            <a:r>
              <a:rPr lang="en-GB" dirty="0" smtClean="0"/>
              <a:t>=4 lineages remaining. </a:t>
            </a:r>
          </a:p>
          <a:p>
            <a:endParaRPr lang="en-GB" dirty="0" smtClean="0"/>
          </a:p>
          <a:p>
            <a:r>
              <a:rPr lang="en-GB" dirty="0" smtClean="0"/>
              <a:t>It spreads and is seen in 3 of 6 sample members – the descendants of the lineage on which it occurs</a:t>
            </a:r>
          </a:p>
          <a:p>
            <a:endParaRPr lang="en-GB" dirty="0" smtClean="0"/>
          </a:p>
          <a:p>
            <a:r>
              <a:rPr lang="en-GB" dirty="0" smtClean="0"/>
              <a:t>More generally, the shape of the coalescence tree (Proposition 1.4 corollary) tells us that for any mutation that occurs while </a:t>
            </a:r>
            <a:r>
              <a:rPr lang="en-GB" i="1" dirty="0" smtClean="0"/>
              <a:t>k</a:t>
            </a:r>
            <a:r>
              <a:rPr lang="en-GB" dirty="0" smtClean="0"/>
              <a:t> ancestors remain from an initial sample size of </a:t>
            </a:r>
            <a:r>
              <a:rPr lang="en-GB" i="1" dirty="0" smtClean="0"/>
              <a:t>n</a:t>
            </a:r>
            <a:r>
              <a:rPr lang="en-GB" dirty="0" smtClean="0"/>
              <a:t>, the probability of </a:t>
            </a:r>
            <a:r>
              <a:rPr lang="en-GB" i="1" dirty="0" smtClean="0"/>
              <a:t>b</a:t>
            </a:r>
            <a:r>
              <a:rPr lang="en-GB" dirty="0" smtClean="0"/>
              <a:t> descendants is in general:</a:t>
            </a:r>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pSp>
        <p:nvGrpSpPr>
          <p:cNvPr id="17" name="Group 5"/>
          <p:cNvGrpSpPr>
            <a:grpSpLocks/>
          </p:cNvGrpSpPr>
          <p:nvPr/>
        </p:nvGrpSpPr>
        <p:grpSpPr bwMode="auto">
          <a:xfrm>
            <a:off x="1658938" y="1106565"/>
            <a:ext cx="2971800" cy="3600450"/>
            <a:chOff x="1763816" y="5382086"/>
            <a:chExt cx="2972661" cy="3600404"/>
          </a:xfrm>
        </p:grpSpPr>
        <p:cxnSp>
          <p:nvCxnSpPr>
            <p:cNvPr id="18" name="Straight Arrow Connector 17"/>
            <p:cNvCxnSpPr/>
            <p:nvPr/>
          </p:nvCxnSpPr>
          <p:spPr bwMode="auto">
            <a:xfrm rot="16200000" flipV="1">
              <a:off x="2067168" y="8807868"/>
              <a:ext cx="34607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rot="16200000" flipV="1">
              <a:off x="2537204" y="8807868"/>
              <a:ext cx="3460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rot="10800000">
              <a:off x="2240204" y="8634832"/>
              <a:ext cx="4700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rot="5400000" flipH="1" flipV="1">
              <a:off x="2387912" y="8542759"/>
              <a:ext cx="1841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rot="16200000" flipV="1">
              <a:off x="2934222" y="8714206"/>
              <a:ext cx="530218"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rot="10800000" flipV="1">
              <a:off x="2479985" y="8447510"/>
              <a:ext cx="717758"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rot="16200000" flipV="1">
              <a:off x="2971667" y="8291142"/>
              <a:ext cx="1366820"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rot="16200000" flipV="1">
              <a:off x="2422947" y="8030002"/>
              <a:ext cx="838189"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10800000" flipV="1">
              <a:off x="2840453" y="7609321"/>
              <a:ext cx="816211"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16200000" flipV="1">
              <a:off x="958170" y="8176844"/>
              <a:ext cx="16112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rot="5400000" flipH="1" flipV="1">
              <a:off x="3143789" y="7491847"/>
              <a:ext cx="241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rot="10800000" flipV="1">
              <a:off x="1763816" y="7369611"/>
              <a:ext cx="150062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rot="5400000" flipH="1" flipV="1">
              <a:off x="3021999" y="7268012"/>
              <a:ext cx="3428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rot="16200000" flipV="1">
              <a:off x="1601325" y="6460778"/>
              <a:ext cx="1817665"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rot="10800000" flipV="1">
              <a:off x="2511745" y="5553534"/>
              <a:ext cx="22247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16200000" flipV="1">
              <a:off x="3538387" y="5467016"/>
              <a:ext cx="17144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Oval 33"/>
          <p:cNvSpPr/>
          <p:nvPr/>
        </p:nvSpPr>
        <p:spPr>
          <a:xfrm>
            <a:off x="2316163" y="202414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Oval 34"/>
          <p:cNvSpPr/>
          <p:nvPr/>
        </p:nvSpPr>
        <p:spPr>
          <a:xfrm>
            <a:off x="2663825" y="3554490"/>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Oval 35"/>
          <p:cNvSpPr/>
          <p:nvPr/>
        </p:nvSpPr>
        <p:spPr>
          <a:xfrm>
            <a:off x="1584325" y="4140278"/>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Oval 36"/>
          <p:cNvSpPr/>
          <p:nvPr/>
        </p:nvSpPr>
        <p:spPr>
          <a:xfrm>
            <a:off x="1584325" y="3465590"/>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Oval 37"/>
          <p:cNvSpPr/>
          <p:nvPr/>
        </p:nvSpPr>
        <p:spPr>
          <a:xfrm>
            <a:off x="2528888" y="4454603"/>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Oval 38"/>
          <p:cNvSpPr/>
          <p:nvPr/>
        </p:nvSpPr>
        <p:spPr>
          <a:xfrm>
            <a:off x="3473450" y="3914853"/>
            <a:ext cx="180975"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Oval 39"/>
          <p:cNvSpPr/>
          <p:nvPr/>
        </p:nvSpPr>
        <p:spPr>
          <a:xfrm>
            <a:off x="4554538" y="217654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 name="Oval 40"/>
          <p:cNvSpPr/>
          <p:nvPr/>
        </p:nvSpPr>
        <p:spPr>
          <a:xfrm>
            <a:off x="4554538" y="2609928"/>
            <a:ext cx="179387"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2" name="Oval 41"/>
          <p:cNvSpPr/>
          <p:nvPr/>
        </p:nvSpPr>
        <p:spPr>
          <a:xfrm>
            <a:off x="4554538" y="3779915"/>
            <a:ext cx="179387"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aphicFrame>
        <p:nvGraphicFramePr>
          <p:cNvPr id="46" name="Object 45"/>
          <p:cNvGraphicFramePr>
            <a:graphicFrameLocks noChangeAspect="1"/>
          </p:cNvGraphicFramePr>
          <p:nvPr/>
        </p:nvGraphicFramePr>
        <p:xfrm>
          <a:off x="908720" y="7670260"/>
          <a:ext cx="5016500" cy="1492250"/>
        </p:xfrm>
        <a:graphic>
          <a:graphicData uri="http://schemas.openxmlformats.org/presentationml/2006/ole">
            <mc:AlternateContent xmlns:mc="http://schemas.openxmlformats.org/markup-compatibility/2006">
              <mc:Choice xmlns:v="urn:schemas-microsoft-com:vml" Requires="v">
                <p:oleObj spid="_x0000_s76886" name="Equation" r:id="rId3" imgW="3073320" imgH="914400" progId="Equation.3">
                  <p:embed/>
                </p:oleObj>
              </mc:Choice>
              <mc:Fallback>
                <p:oleObj name="Equation" r:id="rId3" imgW="3073320" imgH="914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720" y="7670260"/>
                        <a:ext cx="5016500" cy="1492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58000" cy="1524000"/>
          </a:xfrm>
        </p:spPr>
        <p:txBody>
          <a:bodyPr/>
          <a:lstStyle/>
          <a:p>
            <a:r>
              <a:rPr lang="en-GB" dirty="0" smtClean="0"/>
              <a:t>3.0 The spread of diversity</a:t>
            </a:r>
            <a:endParaRPr lang="en-GB" dirty="0"/>
          </a:p>
        </p:txBody>
      </p:sp>
      <p:sp>
        <p:nvSpPr>
          <p:cNvPr id="5" name="TextBox 4"/>
          <p:cNvSpPr txBox="1"/>
          <p:nvPr/>
        </p:nvSpPr>
        <p:spPr>
          <a:xfrm>
            <a:off x="143635" y="4797025"/>
            <a:ext cx="6515100" cy="4247317"/>
          </a:xfrm>
          <a:prstGeom prst="rect">
            <a:avLst/>
          </a:prstGeom>
          <a:noFill/>
        </p:spPr>
        <p:txBody>
          <a:bodyPr wrap="square" rtlCol="0">
            <a:spAutoFit/>
          </a:bodyPr>
          <a:lstStyle/>
          <a:p>
            <a:r>
              <a:rPr lang="en-GB" dirty="0" smtClean="0"/>
              <a:t>Almost always in practice, we only see diversity patterns.</a:t>
            </a:r>
          </a:p>
          <a:p>
            <a:endParaRPr lang="en-GB" dirty="0" smtClean="0"/>
          </a:p>
          <a:p>
            <a:r>
              <a:rPr lang="en-GB" dirty="0" smtClean="0"/>
              <a:t>We know </a:t>
            </a:r>
            <a:r>
              <a:rPr lang="en-GB" i="1" dirty="0" smtClean="0"/>
              <a:t>n</a:t>
            </a:r>
            <a:r>
              <a:rPr lang="en-GB" dirty="0" smtClean="0"/>
              <a:t>=6, </a:t>
            </a:r>
            <a:r>
              <a:rPr lang="en-GB" i="1" dirty="0" smtClean="0"/>
              <a:t>b</a:t>
            </a:r>
            <a:r>
              <a:rPr lang="en-GB" dirty="0" smtClean="0"/>
              <a:t>=3 but we do </a:t>
            </a:r>
            <a:r>
              <a:rPr lang="en-GB" u="sng" dirty="0" smtClean="0"/>
              <a:t>not</a:t>
            </a:r>
            <a:r>
              <a:rPr lang="en-GB" dirty="0" smtClean="0"/>
              <a:t> know the number of lineages when the mutation occurred</a:t>
            </a:r>
          </a:p>
          <a:p>
            <a:endParaRPr lang="en-GB" dirty="0" smtClean="0"/>
          </a:p>
          <a:p>
            <a:r>
              <a:rPr lang="en-GB" dirty="0" smtClean="0"/>
              <a:t>What is the </a:t>
            </a:r>
            <a:r>
              <a:rPr lang="en-GB" i="1" dirty="0" smtClean="0"/>
              <a:t>unconditional</a:t>
            </a:r>
            <a:r>
              <a:rPr lang="en-GB" dirty="0" smtClean="0"/>
              <a:t> probability, </a:t>
            </a:r>
            <a:r>
              <a:rPr lang="en-GB" i="1" dirty="0" err="1" smtClean="0"/>
              <a:t>q</a:t>
            </a:r>
            <a:r>
              <a:rPr lang="en-GB" i="1" baseline="-25000" dirty="0" err="1" smtClean="0"/>
              <a:t>nb</a:t>
            </a:r>
            <a:r>
              <a:rPr lang="en-GB" dirty="0" smtClean="0"/>
              <a:t>, for a site which varies, that we observe </a:t>
            </a:r>
            <a:r>
              <a:rPr lang="en-GB" i="1" dirty="0" smtClean="0"/>
              <a:t>b</a:t>
            </a:r>
            <a:r>
              <a:rPr lang="en-GB" dirty="0" smtClean="0"/>
              <a:t> mutant copies in a sample of size </a:t>
            </a:r>
            <a:r>
              <a:rPr lang="en-GB" i="1" dirty="0" smtClean="0"/>
              <a:t>n</a:t>
            </a:r>
            <a:r>
              <a:rPr lang="en-GB" dirty="0" smtClean="0"/>
              <a:t>?</a:t>
            </a:r>
          </a:p>
          <a:p>
            <a:r>
              <a:rPr lang="en-GB" dirty="0" smtClean="0"/>
              <a:t>This is called the (expected) </a:t>
            </a:r>
            <a:r>
              <a:rPr lang="en-GB" i="1" dirty="0" smtClean="0"/>
              <a:t>frequency spectrum</a:t>
            </a:r>
            <a:r>
              <a:rPr lang="en-GB" dirty="0" smtClean="0"/>
              <a:t> of mutations</a:t>
            </a:r>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We can also ask, how </a:t>
            </a:r>
            <a:r>
              <a:rPr lang="en-GB" u="sng" dirty="0" smtClean="0"/>
              <a:t>old</a:t>
            </a:r>
            <a:r>
              <a:rPr lang="en-GB" dirty="0" smtClean="0"/>
              <a:t> is a mutation seen in </a:t>
            </a:r>
            <a:r>
              <a:rPr lang="en-GB" i="1" dirty="0" smtClean="0"/>
              <a:t>b</a:t>
            </a:r>
            <a:r>
              <a:rPr lang="en-GB" dirty="0" smtClean="0"/>
              <a:t> of </a:t>
            </a:r>
            <a:r>
              <a:rPr lang="en-GB" i="1" dirty="0" smtClean="0"/>
              <a:t>n</a:t>
            </a:r>
            <a:r>
              <a:rPr lang="en-GB" dirty="0" smtClean="0"/>
              <a:t> copies?</a:t>
            </a:r>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pSp>
        <p:nvGrpSpPr>
          <p:cNvPr id="3" name="Group 5"/>
          <p:cNvGrpSpPr>
            <a:grpSpLocks/>
          </p:cNvGrpSpPr>
          <p:nvPr/>
        </p:nvGrpSpPr>
        <p:grpSpPr bwMode="auto">
          <a:xfrm>
            <a:off x="1658938" y="1106565"/>
            <a:ext cx="2971800" cy="3600450"/>
            <a:chOff x="1763816" y="5382086"/>
            <a:chExt cx="2972661" cy="3600404"/>
          </a:xfrm>
        </p:grpSpPr>
        <p:cxnSp>
          <p:nvCxnSpPr>
            <p:cNvPr id="18" name="Straight Arrow Connector 17"/>
            <p:cNvCxnSpPr/>
            <p:nvPr/>
          </p:nvCxnSpPr>
          <p:spPr bwMode="auto">
            <a:xfrm rot="16200000" flipV="1">
              <a:off x="2067168" y="8807868"/>
              <a:ext cx="34607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rot="16200000" flipV="1">
              <a:off x="2537204" y="8807868"/>
              <a:ext cx="3460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rot="10800000">
              <a:off x="2240204" y="8634832"/>
              <a:ext cx="4700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rot="5400000" flipH="1" flipV="1">
              <a:off x="2387912" y="8542759"/>
              <a:ext cx="1841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rot="16200000" flipV="1">
              <a:off x="2934222" y="8714206"/>
              <a:ext cx="530218"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rot="10800000" flipV="1">
              <a:off x="2479985" y="8447510"/>
              <a:ext cx="717758"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rot="16200000" flipV="1">
              <a:off x="2971667" y="8291142"/>
              <a:ext cx="1366820"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rot="16200000" flipV="1">
              <a:off x="2422947" y="8030002"/>
              <a:ext cx="838189"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10800000" flipV="1">
              <a:off x="2840453" y="7609321"/>
              <a:ext cx="816211"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16200000" flipV="1">
              <a:off x="958170" y="8176844"/>
              <a:ext cx="16112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rot="5400000" flipH="1" flipV="1">
              <a:off x="3143789" y="7491847"/>
              <a:ext cx="241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rot="10800000" flipV="1">
              <a:off x="1763816" y="7369611"/>
              <a:ext cx="150062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rot="5400000" flipH="1" flipV="1">
              <a:off x="3021999" y="7268012"/>
              <a:ext cx="3428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rot="16200000" flipV="1">
              <a:off x="1601325" y="6460778"/>
              <a:ext cx="1817665"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rot="10800000" flipV="1">
              <a:off x="2511745" y="5553534"/>
              <a:ext cx="22247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16200000" flipV="1">
              <a:off x="3538387" y="5467016"/>
              <a:ext cx="17144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Oval 33"/>
          <p:cNvSpPr/>
          <p:nvPr/>
        </p:nvSpPr>
        <p:spPr>
          <a:xfrm>
            <a:off x="2316163" y="202414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Oval 34"/>
          <p:cNvSpPr/>
          <p:nvPr/>
        </p:nvSpPr>
        <p:spPr>
          <a:xfrm>
            <a:off x="2663825" y="3554490"/>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Oval 35"/>
          <p:cNvSpPr/>
          <p:nvPr/>
        </p:nvSpPr>
        <p:spPr>
          <a:xfrm>
            <a:off x="1584325" y="4140278"/>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Oval 36"/>
          <p:cNvSpPr/>
          <p:nvPr/>
        </p:nvSpPr>
        <p:spPr>
          <a:xfrm>
            <a:off x="1584325" y="3465590"/>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Oval 37"/>
          <p:cNvSpPr/>
          <p:nvPr/>
        </p:nvSpPr>
        <p:spPr>
          <a:xfrm>
            <a:off x="2528888" y="4454603"/>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Oval 38"/>
          <p:cNvSpPr/>
          <p:nvPr/>
        </p:nvSpPr>
        <p:spPr>
          <a:xfrm>
            <a:off x="3473450" y="3914853"/>
            <a:ext cx="180975"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Oval 39"/>
          <p:cNvSpPr/>
          <p:nvPr/>
        </p:nvSpPr>
        <p:spPr>
          <a:xfrm>
            <a:off x="4554538" y="217654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 name="Oval 40"/>
          <p:cNvSpPr/>
          <p:nvPr/>
        </p:nvSpPr>
        <p:spPr>
          <a:xfrm>
            <a:off x="4554538" y="2609928"/>
            <a:ext cx="179387"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aphicFrame>
        <p:nvGraphicFramePr>
          <p:cNvPr id="46" name="Object 45"/>
          <p:cNvGraphicFramePr>
            <a:graphicFrameLocks noChangeAspect="1"/>
          </p:cNvGraphicFramePr>
          <p:nvPr/>
        </p:nvGraphicFramePr>
        <p:xfrm>
          <a:off x="479465" y="7126470"/>
          <a:ext cx="5784850" cy="1450975"/>
        </p:xfrm>
        <a:graphic>
          <a:graphicData uri="http://schemas.openxmlformats.org/presentationml/2006/ole">
            <mc:AlternateContent xmlns:mc="http://schemas.openxmlformats.org/markup-compatibility/2006">
              <mc:Choice xmlns:v="urn:schemas-microsoft-com:vml" Requires="v">
                <p:oleObj spid="_x0000_s77910" name="Equation" r:id="rId3" imgW="3543120" imgH="888840" progId="Equation.3">
                  <p:embed/>
                </p:oleObj>
              </mc:Choice>
              <mc:Fallback>
                <p:oleObj name="Equation" r:id="rId3" imgW="3543120" imgH="8888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65" y="7126470"/>
                        <a:ext cx="5784850" cy="145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58000" cy="1524000"/>
          </a:xfrm>
        </p:spPr>
        <p:txBody>
          <a:bodyPr/>
          <a:lstStyle/>
          <a:p>
            <a:r>
              <a:rPr lang="en-GB" dirty="0" smtClean="0"/>
              <a:t>The infinite-sites model</a:t>
            </a:r>
            <a:endParaRPr lang="en-GB" dirty="0"/>
          </a:p>
        </p:txBody>
      </p:sp>
      <p:sp>
        <p:nvSpPr>
          <p:cNvPr id="5" name="TextBox 4"/>
          <p:cNvSpPr txBox="1"/>
          <p:nvPr/>
        </p:nvSpPr>
        <p:spPr>
          <a:xfrm>
            <a:off x="143635" y="4932040"/>
            <a:ext cx="6515100" cy="3970318"/>
          </a:xfrm>
          <a:prstGeom prst="rect">
            <a:avLst/>
          </a:prstGeom>
          <a:noFill/>
        </p:spPr>
        <p:txBody>
          <a:bodyPr wrap="square" rtlCol="0">
            <a:spAutoFit/>
          </a:bodyPr>
          <a:lstStyle/>
          <a:p>
            <a:r>
              <a:rPr lang="en-GB" dirty="0" smtClean="0"/>
              <a:t>Strictly, we need to make an assumption here.</a:t>
            </a:r>
          </a:p>
          <a:p>
            <a:endParaRPr lang="en-GB" dirty="0" smtClean="0"/>
          </a:p>
          <a:p>
            <a:r>
              <a:rPr lang="en-GB" dirty="0" smtClean="0"/>
              <a:t>If we see a mutation in some sample members but not others, we assume it is the result of one historical event, not e.g. two identical independent mutation events in different ancestors</a:t>
            </a:r>
          </a:p>
          <a:p>
            <a:endParaRPr lang="en-GB" dirty="0" smtClean="0"/>
          </a:p>
          <a:p>
            <a:r>
              <a:rPr lang="en-GB" dirty="0" smtClean="0"/>
              <a:t>Specifically – </a:t>
            </a:r>
            <a:r>
              <a:rPr lang="en-GB" i="1" dirty="0" smtClean="0"/>
              <a:t>mutations always occur at a position never before mutant. </a:t>
            </a:r>
            <a:r>
              <a:rPr lang="en-GB" dirty="0" smtClean="0"/>
              <a:t>This is called the </a:t>
            </a:r>
            <a:r>
              <a:rPr lang="en-GB" u="sng" dirty="0" smtClean="0"/>
              <a:t>infinitely-many-sites model</a:t>
            </a:r>
          </a:p>
          <a:p>
            <a:endParaRPr lang="en-GB" i="1" dirty="0" smtClean="0"/>
          </a:p>
          <a:p>
            <a:r>
              <a:rPr lang="en-GB" dirty="0" smtClean="0"/>
              <a:t>In this model, each individual site has a vanishingly small probability of mutating (but a region has a non-zero rate)</a:t>
            </a:r>
          </a:p>
          <a:p>
            <a:endParaRPr lang="en-GB" dirty="0" smtClean="0"/>
          </a:p>
          <a:p>
            <a:r>
              <a:rPr lang="en-GB" dirty="0" smtClean="0"/>
              <a:t>Without loss of generality, label mutations using independent uniform random variables in [0,1] (i.e. labels always unique)</a:t>
            </a:r>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pSp>
        <p:nvGrpSpPr>
          <p:cNvPr id="3" name="Group 5"/>
          <p:cNvGrpSpPr>
            <a:grpSpLocks/>
          </p:cNvGrpSpPr>
          <p:nvPr/>
        </p:nvGrpSpPr>
        <p:grpSpPr bwMode="auto">
          <a:xfrm>
            <a:off x="1658938" y="1106565"/>
            <a:ext cx="2971800" cy="3600450"/>
            <a:chOff x="1763816" y="5382086"/>
            <a:chExt cx="2972661" cy="3600404"/>
          </a:xfrm>
        </p:grpSpPr>
        <p:cxnSp>
          <p:nvCxnSpPr>
            <p:cNvPr id="18" name="Straight Arrow Connector 17"/>
            <p:cNvCxnSpPr/>
            <p:nvPr/>
          </p:nvCxnSpPr>
          <p:spPr bwMode="auto">
            <a:xfrm rot="16200000" flipV="1">
              <a:off x="2067168" y="8807868"/>
              <a:ext cx="34607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rot="16200000" flipV="1">
              <a:off x="2537204" y="8807868"/>
              <a:ext cx="3460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rot="10800000">
              <a:off x="2240204" y="8634832"/>
              <a:ext cx="4700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rot="5400000" flipH="1" flipV="1">
              <a:off x="2387912" y="8542759"/>
              <a:ext cx="1841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rot="16200000" flipV="1">
              <a:off x="2934222" y="8714206"/>
              <a:ext cx="530218"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rot="10800000" flipV="1">
              <a:off x="2479985" y="8447510"/>
              <a:ext cx="717758"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rot="16200000" flipV="1">
              <a:off x="2971667" y="8291142"/>
              <a:ext cx="1366820"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rot="16200000" flipV="1">
              <a:off x="2422947" y="8030002"/>
              <a:ext cx="838189"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10800000" flipV="1">
              <a:off x="2840453" y="7609321"/>
              <a:ext cx="816211"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16200000" flipV="1">
              <a:off x="958170" y="8176844"/>
              <a:ext cx="16112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rot="5400000" flipH="1" flipV="1">
              <a:off x="3143789" y="7491847"/>
              <a:ext cx="241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rot="10800000" flipV="1">
              <a:off x="1763816" y="7369611"/>
              <a:ext cx="150062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rot="5400000" flipH="1" flipV="1">
              <a:off x="3021999" y="7268012"/>
              <a:ext cx="3428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rot="16200000" flipV="1">
              <a:off x="1601325" y="6460778"/>
              <a:ext cx="1817665"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rot="10800000" flipV="1">
              <a:off x="2511745" y="5553534"/>
              <a:ext cx="22247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16200000" flipV="1">
              <a:off x="3538387" y="5467016"/>
              <a:ext cx="17144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Oval 33"/>
          <p:cNvSpPr/>
          <p:nvPr/>
        </p:nvSpPr>
        <p:spPr>
          <a:xfrm>
            <a:off x="2316163" y="202414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Oval 34"/>
          <p:cNvSpPr/>
          <p:nvPr/>
        </p:nvSpPr>
        <p:spPr>
          <a:xfrm>
            <a:off x="2663825" y="3554490"/>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Oval 35"/>
          <p:cNvSpPr/>
          <p:nvPr/>
        </p:nvSpPr>
        <p:spPr>
          <a:xfrm>
            <a:off x="1584325" y="4140278"/>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Oval 36"/>
          <p:cNvSpPr/>
          <p:nvPr/>
        </p:nvSpPr>
        <p:spPr>
          <a:xfrm>
            <a:off x="1584325" y="3465590"/>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Oval 37"/>
          <p:cNvSpPr/>
          <p:nvPr/>
        </p:nvSpPr>
        <p:spPr>
          <a:xfrm>
            <a:off x="2528888" y="4454603"/>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Oval 38"/>
          <p:cNvSpPr/>
          <p:nvPr/>
        </p:nvSpPr>
        <p:spPr>
          <a:xfrm>
            <a:off x="3473450" y="3914853"/>
            <a:ext cx="180975"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Oval 39"/>
          <p:cNvSpPr/>
          <p:nvPr/>
        </p:nvSpPr>
        <p:spPr>
          <a:xfrm>
            <a:off x="4554538" y="217654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 name="Oval 40"/>
          <p:cNvSpPr/>
          <p:nvPr/>
        </p:nvSpPr>
        <p:spPr>
          <a:xfrm>
            <a:off x="4554538" y="2609928"/>
            <a:ext cx="179387"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 name="TextBox 43"/>
          <p:cNvSpPr txBox="1"/>
          <p:nvPr/>
        </p:nvSpPr>
        <p:spPr>
          <a:xfrm>
            <a:off x="5094185" y="3536885"/>
            <a:ext cx="1454244" cy="369332"/>
          </a:xfrm>
          <a:prstGeom prst="rect">
            <a:avLst/>
          </a:prstGeom>
          <a:noFill/>
        </p:spPr>
        <p:txBody>
          <a:bodyPr wrap="none" rtlCol="0">
            <a:spAutoFit/>
          </a:bodyPr>
          <a:lstStyle/>
          <a:p>
            <a:r>
              <a:rPr lang="en-GB" dirty="0" smtClean="0"/>
              <a:t>Not allowed!</a:t>
            </a:r>
            <a:endParaRPr lang="en-GB" dirty="0"/>
          </a:p>
        </p:txBody>
      </p:sp>
      <p:sp>
        <p:nvSpPr>
          <p:cNvPr id="45" name="TextBox 44"/>
          <p:cNvSpPr txBox="1"/>
          <p:nvPr/>
        </p:nvSpPr>
        <p:spPr>
          <a:xfrm>
            <a:off x="2438890" y="1961710"/>
            <a:ext cx="761747" cy="369332"/>
          </a:xfrm>
          <a:prstGeom prst="rect">
            <a:avLst/>
          </a:prstGeom>
          <a:noFill/>
        </p:spPr>
        <p:txBody>
          <a:bodyPr wrap="none" rtlCol="0">
            <a:spAutoFit/>
          </a:bodyPr>
          <a:lstStyle/>
          <a:p>
            <a:r>
              <a:rPr lang="en-GB" dirty="0" smtClean="0"/>
              <a:t>0.224</a:t>
            </a:r>
            <a:endParaRPr lang="en-GB" dirty="0"/>
          </a:p>
        </p:txBody>
      </p:sp>
      <p:sp>
        <p:nvSpPr>
          <p:cNvPr id="47" name="TextBox 46"/>
          <p:cNvSpPr txBox="1"/>
          <p:nvPr/>
        </p:nvSpPr>
        <p:spPr>
          <a:xfrm>
            <a:off x="1718810" y="3437583"/>
            <a:ext cx="761747" cy="369332"/>
          </a:xfrm>
          <a:prstGeom prst="rect">
            <a:avLst/>
          </a:prstGeom>
          <a:noFill/>
        </p:spPr>
        <p:txBody>
          <a:bodyPr wrap="none" rtlCol="0">
            <a:spAutoFit/>
          </a:bodyPr>
          <a:lstStyle/>
          <a:p>
            <a:r>
              <a:rPr lang="en-GB" dirty="0" smtClean="0"/>
              <a:t>0.676</a:t>
            </a:r>
            <a:endParaRPr lang="en-GB" dirty="0"/>
          </a:p>
        </p:txBody>
      </p:sp>
      <p:sp>
        <p:nvSpPr>
          <p:cNvPr id="48" name="TextBox 47"/>
          <p:cNvSpPr txBox="1"/>
          <p:nvPr/>
        </p:nvSpPr>
        <p:spPr>
          <a:xfrm>
            <a:off x="2757263" y="3446875"/>
            <a:ext cx="633507" cy="369332"/>
          </a:xfrm>
          <a:prstGeom prst="rect">
            <a:avLst/>
          </a:prstGeom>
          <a:noFill/>
        </p:spPr>
        <p:txBody>
          <a:bodyPr wrap="none" rtlCol="0">
            <a:spAutoFit/>
          </a:bodyPr>
          <a:lstStyle/>
          <a:p>
            <a:r>
              <a:rPr lang="en-GB" dirty="0" smtClean="0"/>
              <a:t>0.83</a:t>
            </a:r>
            <a:endParaRPr lang="en-GB" dirty="0"/>
          </a:p>
        </p:txBody>
      </p:sp>
      <p:sp>
        <p:nvSpPr>
          <p:cNvPr id="49" name="TextBox 48"/>
          <p:cNvSpPr txBox="1"/>
          <p:nvPr/>
        </p:nvSpPr>
        <p:spPr>
          <a:xfrm>
            <a:off x="822578" y="3990538"/>
            <a:ext cx="761747" cy="369332"/>
          </a:xfrm>
          <a:prstGeom prst="rect">
            <a:avLst/>
          </a:prstGeom>
          <a:noFill/>
        </p:spPr>
        <p:txBody>
          <a:bodyPr wrap="none" rtlCol="0">
            <a:spAutoFit/>
          </a:bodyPr>
          <a:lstStyle/>
          <a:p>
            <a:r>
              <a:rPr lang="en-GB" dirty="0" smtClean="0"/>
              <a:t>0.543</a:t>
            </a:r>
            <a:endParaRPr lang="en-GB" dirty="0"/>
          </a:p>
        </p:txBody>
      </p:sp>
      <p:sp>
        <p:nvSpPr>
          <p:cNvPr id="50" name="TextBox 49"/>
          <p:cNvSpPr txBox="1"/>
          <p:nvPr/>
        </p:nvSpPr>
        <p:spPr>
          <a:xfrm>
            <a:off x="2663825" y="4387334"/>
            <a:ext cx="633507" cy="369332"/>
          </a:xfrm>
          <a:prstGeom prst="rect">
            <a:avLst/>
          </a:prstGeom>
          <a:noFill/>
        </p:spPr>
        <p:txBody>
          <a:bodyPr wrap="none" rtlCol="0">
            <a:spAutoFit/>
          </a:bodyPr>
          <a:lstStyle/>
          <a:p>
            <a:r>
              <a:rPr lang="en-GB" dirty="0" smtClean="0"/>
              <a:t>0.02</a:t>
            </a:r>
            <a:endParaRPr lang="en-GB" dirty="0"/>
          </a:p>
        </p:txBody>
      </p:sp>
      <p:sp>
        <p:nvSpPr>
          <p:cNvPr id="51" name="TextBox 50"/>
          <p:cNvSpPr txBox="1"/>
          <p:nvPr/>
        </p:nvSpPr>
        <p:spPr>
          <a:xfrm>
            <a:off x="3551238" y="3770946"/>
            <a:ext cx="761747" cy="369332"/>
          </a:xfrm>
          <a:prstGeom prst="rect">
            <a:avLst/>
          </a:prstGeom>
          <a:noFill/>
        </p:spPr>
        <p:txBody>
          <a:bodyPr wrap="none" rtlCol="0">
            <a:spAutoFit/>
          </a:bodyPr>
          <a:lstStyle/>
          <a:p>
            <a:r>
              <a:rPr lang="en-GB" dirty="0" smtClean="0"/>
              <a:t>0.965</a:t>
            </a:r>
            <a:endParaRPr lang="en-GB" dirty="0"/>
          </a:p>
        </p:txBody>
      </p:sp>
      <p:sp>
        <p:nvSpPr>
          <p:cNvPr id="52" name="TextBox 51"/>
          <p:cNvSpPr txBox="1"/>
          <p:nvPr/>
        </p:nvSpPr>
        <p:spPr>
          <a:xfrm>
            <a:off x="4713311" y="2114110"/>
            <a:ext cx="761747" cy="369332"/>
          </a:xfrm>
          <a:prstGeom prst="rect">
            <a:avLst/>
          </a:prstGeom>
          <a:noFill/>
        </p:spPr>
        <p:txBody>
          <a:bodyPr wrap="none" rtlCol="0">
            <a:spAutoFit/>
          </a:bodyPr>
          <a:lstStyle/>
          <a:p>
            <a:r>
              <a:rPr lang="en-GB" dirty="0" smtClean="0"/>
              <a:t>0.339</a:t>
            </a:r>
            <a:endParaRPr lang="en-GB" dirty="0"/>
          </a:p>
        </p:txBody>
      </p:sp>
      <p:sp>
        <p:nvSpPr>
          <p:cNvPr id="53" name="TextBox 52"/>
          <p:cNvSpPr txBox="1"/>
          <p:nvPr/>
        </p:nvSpPr>
        <p:spPr>
          <a:xfrm>
            <a:off x="4692478" y="2501770"/>
            <a:ext cx="761747" cy="369332"/>
          </a:xfrm>
          <a:prstGeom prst="rect">
            <a:avLst/>
          </a:prstGeom>
          <a:noFill/>
        </p:spPr>
        <p:txBody>
          <a:bodyPr wrap="none" rtlCol="0">
            <a:spAutoFit/>
          </a:bodyPr>
          <a:lstStyle/>
          <a:p>
            <a:r>
              <a:rPr lang="en-GB" dirty="0" smtClean="0"/>
              <a:t>0.802</a:t>
            </a:r>
            <a:endParaRPr lang="en-GB" dirty="0"/>
          </a:p>
        </p:txBody>
      </p:sp>
      <p:sp>
        <p:nvSpPr>
          <p:cNvPr id="54" name="TextBox 53"/>
          <p:cNvSpPr txBox="1"/>
          <p:nvPr/>
        </p:nvSpPr>
        <p:spPr>
          <a:xfrm>
            <a:off x="4713311" y="3262209"/>
            <a:ext cx="633507" cy="369332"/>
          </a:xfrm>
          <a:prstGeom prst="rect">
            <a:avLst/>
          </a:prstGeom>
          <a:noFill/>
        </p:spPr>
        <p:txBody>
          <a:bodyPr wrap="none" rtlCol="0">
            <a:spAutoFit/>
          </a:bodyPr>
          <a:lstStyle/>
          <a:p>
            <a:r>
              <a:rPr lang="en-GB" dirty="0" smtClean="0">
                <a:solidFill>
                  <a:schemeClr val="bg1">
                    <a:lumMod val="50000"/>
                  </a:schemeClr>
                </a:solidFill>
              </a:rPr>
              <a:t>0.83</a:t>
            </a:r>
            <a:endParaRPr lang="en-GB" dirty="0">
              <a:solidFill>
                <a:schemeClr val="bg1">
                  <a:lumMod val="50000"/>
                </a:schemeClr>
              </a:solidFill>
            </a:endParaRPr>
          </a:p>
        </p:txBody>
      </p:sp>
      <p:cxnSp>
        <p:nvCxnSpPr>
          <p:cNvPr id="56" name="Straight Arrow Connector 55"/>
          <p:cNvCxnSpPr>
            <a:stCxn id="44" idx="1"/>
          </p:cNvCxnSpPr>
          <p:nvPr/>
        </p:nvCxnSpPr>
        <p:spPr>
          <a:xfrm rot="10800000">
            <a:off x="4733925" y="3547441"/>
            <a:ext cx="360260" cy="1741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541044" y="3375102"/>
            <a:ext cx="179388" cy="180975"/>
          </a:xfrm>
          <a:prstGeom prst="ellipse">
            <a:avLst/>
          </a:pr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58000" cy="1524000"/>
          </a:xfrm>
        </p:spPr>
        <p:txBody>
          <a:bodyPr/>
          <a:lstStyle/>
          <a:p>
            <a:r>
              <a:rPr lang="en-GB" dirty="0" smtClean="0"/>
              <a:t>The infinite-sites model</a:t>
            </a:r>
            <a:endParaRPr lang="en-GB" dirty="0"/>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pSp>
        <p:nvGrpSpPr>
          <p:cNvPr id="3" name="Group 5"/>
          <p:cNvGrpSpPr>
            <a:grpSpLocks/>
          </p:cNvGrpSpPr>
          <p:nvPr/>
        </p:nvGrpSpPr>
        <p:grpSpPr bwMode="auto">
          <a:xfrm>
            <a:off x="1658938" y="1106565"/>
            <a:ext cx="2971800" cy="3600450"/>
            <a:chOff x="1763816" y="5382086"/>
            <a:chExt cx="2972661" cy="3600404"/>
          </a:xfrm>
        </p:grpSpPr>
        <p:cxnSp>
          <p:nvCxnSpPr>
            <p:cNvPr id="18" name="Straight Arrow Connector 17"/>
            <p:cNvCxnSpPr/>
            <p:nvPr/>
          </p:nvCxnSpPr>
          <p:spPr bwMode="auto">
            <a:xfrm rot="16200000" flipV="1">
              <a:off x="2067168" y="8807868"/>
              <a:ext cx="34607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rot="16200000" flipV="1">
              <a:off x="2537204" y="8807868"/>
              <a:ext cx="3460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rot="10800000">
              <a:off x="2240204" y="8634832"/>
              <a:ext cx="4700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rot="5400000" flipH="1" flipV="1">
              <a:off x="2387912" y="8542759"/>
              <a:ext cx="18414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rot="16200000" flipV="1">
              <a:off x="2934222" y="8714206"/>
              <a:ext cx="530218"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rot="10800000" flipV="1">
              <a:off x="2479985" y="8447510"/>
              <a:ext cx="717758"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rot="16200000" flipV="1">
              <a:off x="2971667" y="8291142"/>
              <a:ext cx="1366820"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rot="16200000" flipV="1">
              <a:off x="2422947" y="8030002"/>
              <a:ext cx="838189"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10800000" flipV="1">
              <a:off x="2840453" y="7609321"/>
              <a:ext cx="816211"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16200000" flipV="1">
              <a:off x="958170" y="8176844"/>
              <a:ext cx="16112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rot="5400000" flipH="1" flipV="1">
              <a:off x="3143789" y="7491847"/>
              <a:ext cx="2412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rot="10800000" flipV="1">
              <a:off x="1763816" y="7369611"/>
              <a:ext cx="1500622"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rot="5400000" flipH="1" flipV="1">
              <a:off x="3021999" y="7268012"/>
              <a:ext cx="34289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rot="16200000" flipV="1">
              <a:off x="1601325" y="6460778"/>
              <a:ext cx="1817665" cy="31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rot="10800000" flipV="1">
              <a:off x="2511745" y="5553534"/>
              <a:ext cx="22247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16200000" flipV="1">
              <a:off x="3538387" y="5467016"/>
              <a:ext cx="17144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Oval 33"/>
          <p:cNvSpPr/>
          <p:nvPr/>
        </p:nvSpPr>
        <p:spPr>
          <a:xfrm>
            <a:off x="2316163" y="202414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Oval 34"/>
          <p:cNvSpPr/>
          <p:nvPr/>
        </p:nvSpPr>
        <p:spPr>
          <a:xfrm>
            <a:off x="2663825" y="3554490"/>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Oval 35"/>
          <p:cNvSpPr/>
          <p:nvPr/>
        </p:nvSpPr>
        <p:spPr>
          <a:xfrm>
            <a:off x="1584325" y="4140278"/>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Oval 36"/>
          <p:cNvSpPr/>
          <p:nvPr/>
        </p:nvSpPr>
        <p:spPr>
          <a:xfrm>
            <a:off x="1584325" y="3465590"/>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Oval 37"/>
          <p:cNvSpPr/>
          <p:nvPr/>
        </p:nvSpPr>
        <p:spPr>
          <a:xfrm>
            <a:off x="2528888" y="4454603"/>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Oval 38"/>
          <p:cNvSpPr/>
          <p:nvPr/>
        </p:nvSpPr>
        <p:spPr>
          <a:xfrm>
            <a:off x="3473450" y="3914853"/>
            <a:ext cx="180975"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Oval 39"/>
          <p:cNvSpPr/>
          <p:nvPr/>
        </p:nvSpPr>
        <p:spPr>
          <a:xfrm>
            <a:off x="4554538" y="217654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 name="Oval 40"/>
          <p:cNvSpPr/>
          <p:nvPr/>
        </p:nvSpPr>
        <p:spPr>
          <a:xfrm>
            <a:off x="4554538" y="2609928"/>
            <a:ext cx="179387"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 name="TextBox 43"/>
          <p:cNvSpPr txBox="1"/>
          <p:nvPr/>
        </p:nvSpPr>
        <p:spPr>
          <a:xfrm>
            <a:off x="5094185" y="3536885"/>
            <a:ext cx="1454244" cy="369332"/>
          </a:xfrm>
          <a:prstGeom prst="rect">
            <a:avLst/>
          </a:prstGeom>
          <a:noFill/>
        </p:spPr>
        <p:txBody>
          <a:bodyPr wrap="none" rtlCol="0">
            <a:spAutoFit/>
          </a:bodyPr>
          <a:lstStyle/>
          <a:p>
            <a:r>
              <a:rPr lang="en-GB" dirty="0" smtClean="0"/>
              <a:t>Not allowed!</a:t>
            </a:r>
            <a:endParaRPr lang="en-GB" dirty="0"/>
          </a:p>
        </p:txBody>
      </p:sp>
      <p:sp>
        <p:nvSpPr>
          <p:cNvPr id="45" name="TextBox 44"/>
          <p:cNvSpPr txBox="1"/>
          <p:nvPr/>
        </p:nvSpPr>
        <p:spPr>
          <a:xfrm>
            <a:off x="2438890" y="1961710"/>
            <a:ext cx="761747" cy="369332"/>
          </a:xfrm>
          <a:prstGeom prst="rect">
            <a:avLst/>
          </a:prstGeom>
          <a:noFill/>
        </p:spPr>
        <p:txBody>
          <a:bodyPr wrap="none" rtlCol="0">
            <a:spAutoFit/>
          </a:bodyPr>
          <a:lstStyle/>
          <a:p>
            <a:r>
              <a:rPr lang="en-GB" dirty="0" smtClean="0"/>
              <a:t>0.224</a:t>
            </a:r>
            <a:endParaRPr lang="en-GB" dirty="0"/>
          </a:p>
        </p:txBody>
      </p:sp>
      <p:sp>
        <p:nvSpPr>
          <p:cNvPr id="47" name="TextBox 46"/>
          <p:cNvSpPr txBox="1"/>
          <p:nvPr/>
        </p:nvSpPr>
        <p:spPr>
          <a:xfrm>
            <a:off x="1718810" y="3437583"/>
            <a:ext cx="761747" cy="369332"/>
          </a:xfrm>
          <a:prstGeom prst="rect">
            <a:avLst/>
          </a:prstGeom>
          <a:noFill/>
        </p:spPr>
        <p:txBody>
          <a:bodyPr wrap="none" rtlCol="0">
            <a:spAutoFit/>
          </a:bodyPr>
          <a:lstStyle/>
          <a:p>
            <a:r>
              <a:rPr lang="en-GB" dirty="0" smtClean="0"/>
              <a:t>0.676</a:t>
            </a:r>
            <a:endParaRPr lang="en-GB" dirty="0"/>
          </a:p>
        </p:txBody>
      </p:sp>
      <p:sp>
        <p:nvSpPr>
          <p:cNvPr id="48" name="TextBox 47"/>
          <p:cNvSpPr txBox="1"/>
          <p:nvPr/>
        </p:nvSpPr>
        <p:spPr>
          <a:xfrm>
            <a:off x="2757263" y="3446875"/>
            <a:ext cx="633507" cy="369332"/>
          </a:xfrm>
          <a:prstGeom prst="rect">
            <a:avLst/>
          </a:prstGeom>
          <a:noFill/>
        </p:spPr>
        <p:txBody>
          <a:bodyPr wrap="none" rtlCol="0">
            <a:spAutoFit/>
          </a:bodyPr>
          <a:lstStyle/>
          <a:p>
            <a:r>
              <a:rPr lang="en-GB" dirty="0" smtClean="0"/>
              <a:t>0.83</a:t>
            </a:r>
            <a:endParaRPr lang="en-GB" dirty="0"/>
          </a:p>
        </p:txBody>
      </p:sp>
      <p:sp>
        <p:nvSpPr>
          <p:cNvPr id="49" name="TextBox 48"/>
          <p:cNvSpPr txBox="1"/>
          <p:nvPr/>
        </p:nvSpPr>
        <p:spPr>
          <a:xfrm>
            <a:off x="822578" y="3990538"/>
            <a:ext cx="761747" cy="369332"/>
          </a:xfrm>
          <a:prstGeom prst="rect">
            <a:avLst/>
          </a:prstGeom>
          <a:noFill/>
        </p:spPr>
        <p:txBody>
          <a:bodyPr wrap="none" rtlCol="0">
            <a:spAutoFit/>
          </a:bodyPr>
          <a:lstStyle/>
          <a:p>
            <a:r>
              <a:rPr lang="en-GB" dirty="0" smtClean="0"/>
              <a:t>0.543</a:t>
            </a:r>
            <a:endParaRPr lang="en-GB" dirty="0"/>
          </a:p>
        </p:txBody>
      </p:sp>
      <p:sp>
        <p:nvSpPr>
          <p:cNvPr id="51" name="TextBox 50"/>
          <p:cNvSpPr txBox="1"/>
          <p:nvPr/>
        </p:nvSpPr>
        <p:spPr>
          <a:xfrm>
            <a:off x="3551238" y="3770946"/>
            <a:ext cx="761747" cy="369332"/>
          </a:xfrm>
          <a:prstGeom prst="rect">
            <a:avLst/>
          </a:prstGeom>
          <a:noFill/>
        </p:spPr>
        <p:txBody>
          <a:bodyPr wrap="none" rtlCol="0">
            <a:spAutoFit/>
          </a:bodyPr>
          <a:lstStyle/>
          <a:p>
            <a:r>
              <a:rPr lang="en-GB" dirty="0" smtClean="0"/>
              <a:t>0.965</a:t>
            </a:r>
            <a:endParaRPr lang="en-GB" dirty="0"/>
          </a:p>
        </p:txBody>
      </p:sp>
      <p:sp>
        <p:nvSpPr>
          <p:cNvPr id="52" name="TextBox 51"/>
          <p:cNvSpPr txBox="1"/>
          <p:nvPr/>
        </p:nvSpPr>
        <p:spPr>
          <a:xfrm>
            <a:off x="4713311" y="2114110"/>
            <a:ext cx="761747" cy="369332"/>
          </a:xfrm>
          <a:prstGeom prst="rect">
            <a:avLst/>
          </a:prstGeom>
          <a:noFill/>
        </p:spPr>
        <p:txBody>
          <a:bodyPr wrap="none" rtlCol="0">
            <a:spAutoFit/>
          </a:bodyPr>
          <a:lstStyle/>
          <a:p>
            <a:r>
              <a:rPr lang="en-GB" dirty="0" smtClean="0"/>
              <a:t>0.339</a:t>
            </a:r>
            <a:endParaRPr lang="en-GB" dirty="0"/>
          </a:p>
        </p:txBody>
      </p:sp>
      <p:sp>
        <p:nvSpPr>
          <p:cNvPr id="53" name="TextBox 52"/>
          <p:cNvSpPr txBox="1"/>
          <p:nvPr/>
        </p:nvSpPr>
        <p:spPr>
          <a:xfrm>
            <a:off x="4692478" y="2501770"/>
            <a:ext cx="761747" cy="369332"/>
          </a:xfrm>
          <a:prstGeom prst="rect">
            <a:avLst/>
          </a:prstGeom>
          <a:noFill/>
        </p:spPr>
        <p:txBody>
          <a:bodyPr wrap="none" rtlCol="0">
            <a:spAutoFit/>
          </a:bodyPr>
          <a:lstStyle/>
          <a:p>
            <a:r>
              <a:rPr lang="en-GB" dirty="0" smtClean="0"/>
              <a:t>0.802</a:t>
            </a:r>
            <a:endParaRPr lang="en-GB" dirty="0"/>
          </a:p>
        </p:txBody>
      </p:sp>
      <p:sp>
        <p:nvSpPr>
          <p:cNvPr id="54" name="TextBox 53"/>
          <p:cNvSpPr txBox="1"/>
          <p:nvPr/>
        </p:nvSpPr>
        <p:spPr>
          <a:xfrm>
            <a:off x="4713311" y="3262209"/>
            <a:ext cx="633507" cy="369332"/>
          </a:xfrm>
          <a:prstGeom prst="rect">
            <a:avLst/>
          </a:prstGeom>
          <a:noFill/>
        </p:spPr>
        <p:txBody>
          <a:bodyPr wrap="none" rtlCol="0">
            <a:spAutoFit/>
          </a:bodyPr>
          <a:lstStyle/>
          <a:p>
            <a:r>
              <a:rPr lang="en-GB" dirty="0" smtClean="0">
                <a:solidFill>
                  <a:schemeClr val="bg1">
                    <a:lumMod val="50000"/>
                  </a:schemeClr>
                </a:solidFill>
              </a:rPr>
              <a:t>0.83</a:t>
            </a:r>
            <a:endParaRPr lang="en-GB" dirty="0">
              <a:solidFill>
                <a:schemeClr val="bg1">
                  <a:lumMod val="50000"/>
                </a:schemeClr>
              </a:solidFill>
            </a:endParaRPr>
          </a:p>
        </p:txBody>
      </p:sp>
      <p:cxnSp>
        <p:nvCxnSpPr>
          <p:cNvPr id="56" name="Straight Arrow Connector 55"/>
          <p:cNvCxnSpPr>
            <a:stCxn id="44" idx="1"/>
          </p:cNvCxnSpPr>
          <p:nvPr/>
        </p:nvCxnSpPr>
        <p:spPr>
          <a:xfrm rot="10800000">
            <a:off x="4733925" y="3547441"/>
            <a:ext cx="360260" cy="1741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a:off x="4541044" y="3375102"/>
            <a:ext cx="179388" cy="180975"/>
          </a:xfrm>
          <a:prstGeom prst="ellipse">
            <a:avLst/>
          </a:prstGeom>
          <a:solidFill>
            <a:srgbClr val="FF0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9" name="TextBox 78"/>
          <p:cNvSpPr txBox="1"/>
          <p:nvPr/>
        </p:nvSpPr>
        <p:spPr>
          <a:xfrm>
            <a:off x="1493785" y="4756666"/>
            <a:ext cx="312906" cy="369332"/>
          </a:xfrm>
          <a:prstGeom prst="rect">
            <a:avLst/>
          </a:prstGeom>
          <a:noFill/>
        </p:spPr>
        <p:txBody>
          <a:bodyPr wrap="none" rtlCol="0">
            <a:spAutoFit/>
          </a:bodyPr>
          <a:lstStyle/>
          <a:p>
            <a:r>
              <a:rPr lang="en-GB" dirty="0" smtClean="0"/>
              <a:t>1</a:t>
            </a:r>
            <a:endParaRPr lang="en-GB" dirty="0"/>
          </a:p>
        </p:txBody>
      </p:sp>
      <p:sp>
        <p:nvSpPr>
          <p:cNvPr id="80" name="TextBox 79"/>
          <p:cNvSpPr txBox="1"/>
          <p:nvPr/>
        </p:nvSpPr>
        <p:spPr>
          <a:xfrm>
            <a:off x="1988840" y="4752020"/>
            <a:ext cx="312906" cy="369332"/>
          </a:xfrm>
          <a:prstGeom prst="rect">
            <a:avLst/>
          </a:prstGeom>
          <a:noFill/>
        </p:spPr>
        <p:txBody>
          <a:bodyPr wrap="none" rtlCol="0">
            <a:spAutoFit/>
          </a:bodyPr>
          <a:lstStyle/>
          <a:p>
            <a:r>
              <a:rPr lang="en-GB" dirty="0" smtClean="0"/>
              <a:t>2</a:t>
            </a:r>
            <a:endParaRPr lang="en-GB" dirty="0"/>
          </a:p>
        </p:txBody>
      </p:sp>
      <p:sp>
        <p:nvSpPr>
          <p:cNvPr id="82" name="TextBox 81"/>
          <p:cNvSpPr txBox="1"/>
          <p:nvPr/>
        </p:nvSpPr>
        <p:spPr>
          <a:xfrm>
            <a:off x="2438890" y="4752020"/>
            <a:ext cx="312906" cy="369332"/>
          </a:xfrm>
          <a:prstGeom prst="rect">
            <a:avLst/>
          </a:prstGeom>
          <a:noFill/>
        </p:spPr>
        <p:txBody>
          <a:bodyPr wrap="none" rtlCol="0">
            <a:spAutoFit/>
          </a:bodyPr>
          <a:lstStyle/>
          <a:p>
            <a:r>
              <a:rPr lang="en-GB" dirty="0" smtClean="0"/>
              <a:t>3</a:t>
            </a:r>
            <a:endParaRPr lang="en-GB" dirty="0"/>
          </a:p>
        </p:txBody>
      </p:sp>
      <p:sp>
        <p:nvSpPr>
          <p:cNvPr id="83" name="TextBox 82"/>
          <p:cNvSpPr txBox="1"/>
          <p:nvPr/>
        </p:nvSpPr>
        <p:spPr>
          <a:xfrm>
            <a:off x="2936074" y="4742728"/>
            <a:ext cx="312906" cy="369332"/>
          </a:xfrm>
          <a:prstGeom prst="rect">
            <a:avLst/>
          </a:prstGeom>
          <a:noFill/>
        </p:spPr>
        <p:txBody>
          <a:bodyPr wrap="none" rtlCol="0">
            <a:spAutoFit/>
          </a:bodyPr>
          <a:lstStyle/>
          <a:p>
            <a:r>
              <a:rPr lang="en-GB" dirty="0" smtClean="0"/>
              <a:t>4</a:t>
            </a:r>
            <a:endParaRPr lang="en-GB" dirty="0"/>
          </a:p>
        </p:txBody>
      </p:sp>
      <p:sp>
        <p:nvSpPr>
          <p:cNvPr id="84" name="TextBox 83"/>
          <p:cNvSpPr txBox="1"/>
          <p:nvPr/>
        </p:nvSpPr>
        <p:spPr>
          <a:xfrm>
            <a:off x="3383995" y="4742728"/>
            <a:ext cx="312906" cy="369332"/>
          </a:xfrm>
          <a:prstGeom prst="rect">
            <a:avLst/>
          </a:prstGeom>
          <a:noFill/>
        </p:spPr>
        <p:txBody>
          <a:bodyPr wrap="none" rtlCol="0">
            <a:spAutoFit/>
          </a:bodyPr>
          <a:lstStyle/>
          <a:p>
            <a:r>
              <a:rPr lang="en-GB" dirty="0" smtClean="0"/>
              <a:t>5</a:t>
            </a:r>
            <a:endParaRPr lang="en-GB" dirty="0"/>
          </a:p>
        </p:txBody>
      </p:sp>
      <p:sp>
        <p:nvSpPr>
          <p:cNvPr id="86" name="TextBox 85"/>
          <p:cNvSpPr txBox="1"/>
          <p:nvPr/>
        </p:nvSpPr>
        <p:spPr>
          <a:xfrm>
            <a:off x="4466244" y="4752020"/>
            <a:ext cx="312906" cy="369332"/>
          </a:xfrm>
          <a:prstGeom prst="rect">
            <a:avLst/>
          </a:prstGeom>
          <a:noFill/>
        </p:spPr>
        <p:txBody>
          <a:bodyPr wrap="none" rtlCol="0">
            <a:spAutoFit/>
          </a:bodyPr>
          <a:lstStyle/>
          <a:p>
            <a:r>
              <a:rPr lang="en-GB" dirty="0" smtClean="0"/>
              <a:t>6</a:t>
            </a:r>
            <a:endParaRPr lang="en-GB" dirty="0"/>
          </a:p>
        </p:txBody>
      </p:sp>
      <p:sp>
        <p:nvSpPr>
          <p:cNvPr id="87" name="TextBox 86"/>
          <p:cNvSpPr txBox="1"/>
          <p:nvPr/>
        </p:nvSpPr>
        <p:spPr>
          <a:xfrm>
            <a:off x="2660478" y="4391980"/>
            <a:ext cx="633507" cy="369332"/>
          </a:xfrm>
          <a:prstGeom prst="rect">
            <a:avLst/>
          </a:prstGeom>
          <a:noFill/>
        </p:spPr>
        <p:txBody>
          <a:bodyPr wrap="none" rtlCol="0">
            <a:spAutoFit/>
          </a:bodyPr>
          <a:lstStyle/>
          <a:p>
            <a:r>
              <a:rPr lang="en-GB" dirty="0" smtClean="0"/>
              <a:t>0.02</a:t>
            </a:r>
            <a:endParaRPr lang="en-GB" dirty="0"/>
          </a:p>
        </p:txBody>
      </p:sp>
      <p:grpSp>
        <p:nvGrpSpPr>
          <p:cNvPr id="105" name="Group 104"/>
          <p:cNvGrpSpPr/>
          <p:nvPr/>
        </p:nvGrpSpPr>
        <p:grpSpPr>
          <a:xfrm>
            <a:off x="548680" y="5588000"/>
            <a:ext cx="5400600" cy="3259475"/>
            <a:chOff x="368660" y="5317970"/>
            <a:chExt cx="5400600" cy="3259475"/>
          </a:xfrm>
        </p:grpSpPr>
        <p:sp>
          <p:nvSpPr>
            <p:cNvPr id="50" name="TextBox 49"/>
            <p:cNvSpPr txBox="1"/>
            <p:nvPr/>
          </p:nvSpPr>
          <p:spPr>
            <a:xfrm rot="5400000">
              <a:off x="677330" y="5559183"/>
              <a:ext cx="633507" cy="369332"/>
            </a:xfrm>
            <a:prstGeom prst="rect">
              <a:avLst/>
            </a:prstGeom>
            <a:noFill/>
          </p:spPr>
          <p:txBody>
            <a:bodyPr wrap="none" rtlCol="0">
              <a:spAutoFit/>
            </a:bodyPr>
            <a:lstStyle/>
            <a:p>
              <a:r>
                <a:rPr lang="en-GB" dirty="0" smtClean="0"/>
                <a:t>0.02</a:t>
              </a:r>
              <a:endParaRPr lang="en-GB" dirty="0"/>
            </a:p>
          </p:txBody>
        </p:sp>
        <p:grpSp>
          <p:nvGrpSpPr>
            <p:cNvPr id="64" name="Group 63"/>
            <p:cNvGrpSpPr/>
            <p:nvPr/>
          </p:nvGrpSpPr>
          <p:grpSpPr>
            <a:xfrm>
              <a:off x="818710" y="6147175"/>
              <a:ext cx="4950550" cy="2250250"/>
              <a:chOff x="818710" y="5562110"/>
              <a:chExt cx="4950550" cy="2250250"/>
            </a:xfrm>
          </p:grpSpPr>
          <p:cxnSp>
            <p:nvCxnSpPr>
              <p:cNvPr id="46" name="Straight Connector 45"/>
              <p:cNvCxnSpPr/>
              <p:nvPr/>
            </p:nvCxnSpPr>
            <p:spPr>
              <a:xfrm>
                <a:off x="822578" y="5562110"/>
                <a:ext cx="494668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22578" y="6012160"/>
                <a:ext cx="494668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18710" y="6462210"/>
                <a:ext cx="494668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22578" y="6912260"/>
                <a:ext cx="494668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18710" y="7362310"/>
                <a:ext cx="494668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18710" y="7812360"/>
                <a:ext cx="494668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Oval 64"/>
            <p:cNvSpPr/>
            <p:nvPr/>
          </p:nvSpPr>
          <p:spPr>
            <a:xfrm>
              <a:off x="4464747" y="6507215"/>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6" name="Oval 65"/>
            <p:cNvSpPr/>
            <p:nvPr/>
          </p:nvSpPr>
          <p:spPr>
            <a:xfrm>
              <a:off x="4464747" y="6956310"/>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7" name="Oval 66"/>
            <p:cNvSpPr/>
            <p:nvPr/>
          </p:nvSpPr>
          <p:spPr>
            <a:xfrm>
              <a:off x="4464747" y="7406360"/>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8" name="Oval 67"/>
            <p:cNvSpPr/>
            <p:nvPr/>
          </p:nvSpPr>
          <p:spPr>
            <a:xfrm>
              <a:off x="908720" y="695631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9" name="Oval 68"/>
            <p:cNvSpPr/>
            <p:nvPr/>
          </p:nvSpPr>
          <p:spPr>
            <a:xfrm>
              <a:off x="3114597" y="6057165"/>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0" name="Oval 69"/>
            <p:cNvSpPr/>
            <p:nvPr/>
          </p:nvSpPr>
          <p:spPr>
            <a:xfrm>
              <a:off x="3564015" y="6057165"/>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 name="Oval 70"/>
            <p:cNvSpPr/>
            <p:nvPr/>
          </p:nvSpPr>
          <p:spPr>
            <a:xfrm>
              <a:off x="1448780" y="6057165"/>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2" name="Oval 71"/>
            <p:cNvSpPr/>
            <p:nvPr/>
          </p:nvSpPr>
          <p:spPr>
            <a:xfrm>
              <a:off x="1448780" y="650626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3" name="Oval 72"/>
            <p:cNvSpPr/>
            <p:nvPr/>
          </p:nvSpPr>
          <p:spPr>
            <a:xfrm>
              <a:off x="1448780" y="695631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4" name="Oval 73"/>
            <p:cNvSpPr/>
            <p:nvPr/>
          </p:nvSpPr>
          <p:spPr>
            <a:xfrm>
              <a:off x="1448780" y="740636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5" name="Oval 74"/>
            <p:cNvSpPr/>
            <p:nvPr/>
          </p:nvSpPr>
          <p:spPr>
            <a:xfrm>
              <a:off x="1448780" y="785641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6" name="Oval 75"/>
            <p:cNvSpPr/>
            <p:nvPr/>
          </p:nvSpPr>
          <p:spPr>
            <a:xfrm>
              <a:off x="5364215" y="7857998"/>
              <a:ext cx="180975"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7" name="Oval 76"/>
            <p:cNvSpPr/>
            <p:nvPr/>
          </p:nvSpPr>
          <p:spPr>
            <a:xfrm>
              <a:off x="2348880" y="830646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8" name="Oval 77"/>
            <p:cNvSpPr/>
            <p:nvPr/>
          </p:nvSpPr>
          <p:spPr>
            <a:xfrm>
              <a:off x="4329733" y="8308048"/>
              <a:ext cx="179387"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8" name="TextBox 87"/>
            <p:cNvSpPr txBox="1"/>
            <p:nvPr/>
          </p:nvSpPr>
          <p:spPr>
            <a:xfrm rot="5400000">
              <a:off x="1153270" y="5514178"/>
              <a:ext cx="761747" cy="369332"/>
            </a:xfrm>
            <a:prstGeom prst="rect">
              <a:avLst/>
            </a:prstGeom>
            <a:noFill/>
          </p:spPr>
          <p:txBody>
            <a:bodyPr wrap="none" rtlCol="0">
              <a:spAutoFit/>
            </a:bodyPr>
            <a:lstStyle/>
            <a:p>
              <a:r>
                <a:rPr lang="en-GB" dirty="0" smtClean="0"/>
                <a:t>0.224</a:t>
              </a:r>
              <a:endParaRPr lang="en-GB" dirty="0"/>
            </a:p>
          </p:txBody>
        </p:sp>
        <p:sp>
          <p:nvSpPr>
            <p:cNvPr id="89" name="TextBox 88"/>
            <p:cNvSpPr txBox="1"/>
            <p:nvPr/>
          </p:nvSpPr>
          <p:spPr>
            <a:xfrm rot="5400000">
              <a:off x="1963360" y="5514178"/>
              <a:ext cx="761747" cy="369332"/>
            </a:xfrm>
            <a:prstGeom prst="rect">
              <a:avLst/>
            </a:prstGeom>
            <a:noFill/>
          </p:spPr>
          <p:txBody>
            <a:bodyPr wrap="none" rtlCol="0">
              <a:spAutoFit/>
            </a:bodyPr>
            <a:lstStyle/>
            <a:p>
              <a:r>
                <a:rPr lang="en-GB" dirty="0" smtClean="0"/>
                <a:t>0.339</a:t>
              </a:r>
              <a:endParaRPr lang="en-GB" dirty="0"/>
            </a:p>
          </p:txBody>
        </p:sp>
        <p:sp>
          <p:nvSpPr>
            <p:cNvPr id="90" name="TextBox 89"/>
            <p:cNvSpPr txBox="1"/>
            <p:nvPr/>
          </p:nvSpPr>
          <p:spPr>
            <a:xfrm rot="5400000">
              <a:off x="2818455" y="5514178"/>
              <a:ext cx="761747" cy="369332"/>
            </a:xfrm>
            <a:prstGeom prst="rect">
              <a:avLst/>
            </a:prstGeom>
            <a:noFill/>
          </p:spPr>
          <p:txBody>
            <a:bodyPr wrap="none" rtlCol="0">
              <a:spAutoFit/>
            </a:bodyPr>
            <a:lstStyle/>
            <a:p>
              <a:r>
                <a:rPr lang="en-GB" dirty="0" smtClean="0"/>
                <a:t>0.543</a:t>
              </a:r>
              <a:endParaRPr lang="en-GB" dirty="0"/>
            </a:p>
          </p:txBody>
        </p:sp>
        <p:sp>
          <p:nvSpPr>
            <p:cNvPr id="91" name="TextBox 90"/>
            <p:cNvSpPr txBox="1"/>
            <p:nvPr/>
          </p:nvSpPr>
          <p:spPr>
            <a:xfrm rot="5400000">
              <a:off x="3268505" y="5514178"/>
              <a:ext cx="761747" cy="369332"/>
            </a:xfrm>
            <a:prstGeom prst="rect">
              <a:avLst/>
            </a:prstGeom>
            <a:noFill/>
          </p:spPr>
          <p:txBody>
            <a:bodyPr wrap="none" rtlCol="0">
              <a:spAutoFit/>
            </a:bodyPr>
            <a:lstStyle/>
            <a:p>
              <a:r>
                <a:rPr lang="en-GB" dirty="0" smtClean="0"/>
                <a:t>0.676</a:t>
              </a:r>
              <a:endParaRPr lang="en-GB" dirty="0"/>
            </a:p>
          </p:txBody>
        </p:sp>
        <p:sp>
          <p:nvSpPr>
            <p:cNvPr id="92" name="TextBox 91"/>
            <p:cNvSpPr txBox="1"/>
            <p:nvPr/>
          </p:nvSpPr>
          <p:spPr>
            <a:xfrm rot="5400000">
              <a:off x="3898575" y="5514178"/>
              <a:ext cx="761747" cy="369332"/>
            </a:xfrm>
            <a:prstGeom prst="rect">
              <a:avLst/>
            </a:prstGeom>
            <a:noFill/>
          </p:spPr>
          <p:txBody>
            <a:bodyPr wrap="none" rtlCol="0">
              <a:spAutoFit/>
            </a:bodyPr>
            <a:lstStyle/>
            <a:p>
              <a:r>
                <a:rPr lang="en-GB" dirty="0" smtClean="0"/>
                <a:t>0.802</a:t>
              </a:r>
              <a:endParaRPr lang="en-GB" dirty="0"/>
            </a:p>
          </p:txBody>
        </p:sp>
        <p:sp>
          <p:nvSpPr>
            <p:cNvPr id="93" name="TextBox 92"/>
            <p:cNvSpPr txBox="1"/>
            <p:nvPr/>
          </p:nvSpPr>
          <p:spPr>
            <a:xfrm rot="5400000">
              <a:off x="4242018" y="5559183"/>
              <a:ext cx="633507" cy="369332"/>
            </a:xfrm>
            <a:prstGeom prst="rect">
              <a:avLst/>
            </a:prstGeom>
            <a:noFill/>
          </p:spPr>
          <p:txBody>
            <a:bodyPr wrap="none" rtlCol="0">
              <a:spAutoFit/>
            </a:bodyPr>
            <a:lstStyle/>
            <a:p>
              <a:r>
                <a:rPr lang="en-GB" dirty="0" smtClean="0"/>
                <a:t>0.83</a:t>
              </a:r>
              <a:endParaRPr lang="en-GB" dirty="0"/>
            </a:p>
          </p:txBody>
        </p:sp>
        <p:sp>
          <p:nvSpPr>
            <p:cNvPr id="94" name="TextBox 93"/>
            <p:cNvSpPr txBox="1"/>
            <p:nvPr/>
          </p:nvSpPr>
          <p:spPr>
            <a:xfrm rot="5400000">
              <a:off x="5068705" y="5514178"/>
              <a:ext cx="761747" cy="369332"/>
            </a:xfrm>
            <a:prstGeom prst="rect">
              <a:avLst/>
            </a:prstGeom>
            <a:noFill/>
          </p:spPr>
          <p:txBody>
            <a:bodyPr wrap="none" rtlCol="0">
              <a:spAutoFit/>
            </a:bodyPr>
            <a:lstStyle/>
            <a:p>
              <a:r>
                <a:rPr lang="en-GB" dirty="0" smtClean="0"/>
                <a:t>0.965</a:t>
              </a:r>
              <a:endParaRPr lang="en-GB" dirty="0"/>
            </a:p>
          </p:txBody>
        </p:sp>
        <p:sp>
          <p:nvSpPr>
            <p:cNvPr id="95" name="TextBox 94"/>
            <p:cNvSpPr txBox="1"/>
            <p:nvPr/>
          </p:nvSpPr>
          <p:spPr>
            <a:xfrm>
              <a:off x="370789" y="5962509"/>
              <a:ext cx="312906" cy="369332"/>
            </a:xfrm>
            <a:prstGeom prst="rect">
              <a:avLst/>
            </a:prstGeom>
            <a:noFill/>
          </p:spPr>
          <p:txBody>
            <a:bodyPr wrap="none" rtlCol="0">
              <a:spAutoFit/>
            </a:bodyPr>
            <a:lstStyle/>
            <a:p>
              <a:r>
                <a:rPr lang="en-GB" dirty="0" smtClean="0"/>
                <a:t>1</a:t>
              </a:r>
              <a:endParaRPr lang="en-GB" dirty="0"/>
            </a:p>
          </p:txBody>
        </p:sp>
        <p:sp>
          <p:nvSpPr>
            <p:cNvPr id="96" name="TextBox 95"/>
            <p:cNvSpPr txBox="1"/>
            <p:nvPr/>
          </p:nvSpPr>
          <p:spPr>
            <a:xfrm>
              <a:off x="368660" y="6407913"/>
              <a:ext cx="312906" cy="369332"/>
            </a:xfrm>
            <a:prstGeom prst="rect">
              <a:avLst/>
            </a:prstGeom>
            <a:noFill/>
          </p:spPr>
          <p:txBody>
            <a:bodyPr wrap="none" rtlCol="0">
              <a:spAutoFit/>
            </a:bodyPr>
            <a:lstStyle/>
            <a:p>
              <a:r>
                <a:rPr lang="en-GB" dirty="0" smtClean="0"/>
                <a:t>2</a:t>
              </a:r>
              <a:endParaRPr lang="en-GB" dirty="0"/>
            </a:p>
          </p:txBody>
        </p:sp>
        <p:sp>
          <p:nvSpPr>
            <p:cNvPr id="98" name="TextBox 97"/>
            <p:cNvSpPr txBox="1"/>
            <p:nvPr/>
          </p:nvSpPr>
          <p:spPr>
            <a:xfrm>
              <a:off x="368660" y="6862609"/>
              <a:ext cx="312906" cy="369332"/>
            </a:xfrm>
            <a:prstGeom prst="rect">
              <a:avLst/>
            </a:prstGeom>
            <a:noFill/>
          </p:spPr>
          <p:txBody>
            <a:bodyPr wrap="none" rtlCol="0">
              <a:spAutoFit/>
            </a:bodyPr>
            <a:lstStyle/>
            <a:p>
              <a:r>
                <a:rPr lang="en-GB" dirty="0" smtClean="0"/>
                <a:t>3</a:t>
              </a:r>
              <a:endParaRPr lang="en-GB" dirty="0"/>
            </a:p>
          </p:txBody>
        </p:sp>
        <p:sp>
          <p:nvSpPr>
            <p:cNvPr id="100" name="TextBox 99"/>
            <p:cNvSpPr txBox="1"/>
            <p:nvPr/>
          </p:nvSpPr>
          <p:spPr>
            <a:xfrm>
              <a:off x="368660" y="7312659"/>
              <a:ext cx="312906" cy="369332"/>
            </a:xfrm>
            <a:prstGeom prst="rect">
              <a:avLst/>
            </a:prstGeom>
            <a:noFill/>
          </p:spPr>
          <p:txBody>
            <a:bodyPr wrap="none" rtlCol="0">
              <a:spAutoFit/>
            </a:bodyPr>
            <a:lstStyle/>
            <a:p>
              <a:r>
                <a:rPr lang="en-GB" dirty="0" smtClean="0"/>
                <a:t>4</a:t>
              </a:r>
              <a:endParaRPr lang="en-GB" dirty="0"/>
            </a:p>
          </p:txBody>
        </p:sp>
        <p:sp>
          <p:nvSpPr>
            <p:cNvPr id="102" name="TextBox 101"/>
            <p:cNvSpPr txBox="1"/>
            <p:nvPr/>
          </p:nvSpPr>
          <p:spPr>
            <a:xfrm>
              <a:off x="368660" y="7758063"/>
              <a:ext cx="312906" cy="369332"/>
            </a:xfrm>
            <a:prstGeom prst="rect">
              <a:avLst/>
            </a:prstGeom>
            <a:noFill/>
          </p:spPr>
          <p:txBody>
            <a:bodyPr wrap="none" rtlCol="0">
              <a:spAutoFit/>
            </a:bodyPr>
            <a:lstStyle/>
            <a:p>
              <a:r>
                <a:rPr lang="en-GB" dirty="0" smtClean="0"/>
                <a:t>5</a:t>
              </a:r>
              <a:endParaRPr lang="en-GB" dirty="0"/>
            </a:p>
          </p:txBody>
        </p:sp>
        <p:sp>
          <p:nvSpPr>
            <p:cNvPr id="104" name="TextBox 103"/>
            <p:cNvSpPr txBox="1"/>
            <p:nvPr/>
          </p:nvSpPr>
          <p:spPr>
            <a:xfrm>
              <a:off x="368660" y="8208113"/>
              <a:ext cx="312906" cy="369332"/>
            </a:xfrm>
            <a:prstGeom prst="rect">
              <a:avLst/>
            </a:prstGeom>
            <a:noFill/>
          </p:spPr>
          <p:txBody>
            <a:bodyPr wrap="none" rtlCol="0">
              <a:spAutoFit/>
            </a:bodyPr>
            <a:lstStyle/>
            <a:p>
              <a:r>
                <a:rPr lang="en-GB" dirty="0" smtClean="0"/>
                <a:t>6</a:t>
              </a:r>
              <a:endParaRPr lang="en-GB" dirty="0"/>
            </a:p>
          </p:txBody>
        </p:sp>
      </p:gr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58000" cy="1524000"/>
          </a:xfrm>
        </p:spPr>
        <p:txBody>
          <a:bodyPr/>
          <a:lstStyle/>
          <a:p>
            <a:r>
              <a:rPr lang="en-GB" dirty="0" smtClean="0"/>
              <a:t>3.0 The spread of diversity</a:t>
            </a:r>
            <a:endParaRPr lang="en-GB" dirty="0"/>
          </a:p>
        </p:txBody>
      </p:sp>
      <p:sp>
        <p:nvSpPr>
          <p:cNvPr id="5" name="TextBox 4"/>
          <p:cNvSpPr txBox="1"/>
          <p:nvPr/>
        </p:nvSpPr>
        <p:spPr>
          <a:xfrm>
            <a:off x="143635" y="2557590"/>
            <a:ext cx="6515100" cy="5909310"/>
          </a:xfrm>
          <a:prstGeom prst="rect">
            <a:avLst/>
          </a:prstGeom>
          <a:noFill/>
        </p:spPr>
        <p:txBody>
          <a:bodyPr wrap="square" rtlCol="0">
            <a:spAutoFit/>
          </a:bodyPr>
          <a:lstStyle/>
          <a:p>
            <a:r>
              <a:rPr lang="en-GB" dirty="0" smtClean="0"/>
              <a:t>The only thing we must work out is the probability a mutation observed in a sample occurs while </a:t>
            </a:r>
            <a:r>
              <a:rPr lang="en-GB" i="1" dirty="0" smtClean="0"/>
              <a:t>k</a:t>
            </a:r>
            <a:r>
              <a:rPr lang="en-GB" dirty="0" smtClean="0"/>
              <a:t> lineages, given only that the mutation segregates in the sample. Suppose the mutation occurs at </a:t>
            </a:r>
            <a:r>
              <a:rPr lang="en-GB" i="1" dirty="0" smtClean="0"/>
              <a:t>x</a:t>
            </a:r>
            <a:r>
              <a:rPr lang="en-GB" dirty="0" smtClean="0"/>
              <a:t> in [0,1]. </a:t>
            </a:r>
          </a:p>
          <a:p>
            <a:endParaRPr lang="en-GB" dirty="0" smtClean="0"/>
          </a:p>
          <a:p>
            <a:r>
              <a:rPr lang="en-GB" dirty="0" smtClean="0"/>
              <a:t>We will not (for now) make any assumptions about times in the coalescent tree – so we are in the setting of the coalescent with variable population size</a:t>
            </a:r>
          </a:p>
          <a:p>
            <a:endParaRPr lang="en-GB" dirty="0" smtClean="0"/>
          </a:p>
          <a:p>
            <a:r>
              <a:rPr lang="en-GB" dirty="0" smtClean="0"/>
              <a:t>It helps to write the following</a:t>
            </a:r>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where </a:t>
            </a:r>
            <a:r>
              <a:rPr lang="en-GB" i="1" dirty="0" err="1" smtClean="0"/>
              <a:t>I</a:t>
            </a:r>
            <a:r>
              <a:rPr lang="en-GB" i="1" baseline="-25000" dirty="0" err="1" smtClean="0"/>
              <a:t>k</a:t>
            </a:r>
            <a:r>
              <a:rPr lang="en-GB" dirty="0" smtClean="0"/>
              <a:t>=1 if a mutation occurs in [</a:t>
            </a:r>
            <a:r>
              <a:rPr lang="en-GB" i="1" dirty="0" err="1" smtClean="0"/>
              <a:t>x</a:t>
            </a:r>
            <a:r>
              <a:rPr lang="en-GB" dirty="0" err="1" smtClean="0"/>
              <a:t>,</a:t>
            </a:r>
            <a:r>
              <a:rPr lang="en-GB" i="1" dirty="0" err="1" smtClean="0"/>
              <a:t>x</a:t>
            </a:r>
            <a:r>
              <a:rPr lang="en-GB" dirty="0" err="1" smtClean="0"/>
              <a:t>+</a:t>
            </a:r>
            <a:r>
              <a:rPr lang="en-GB" i="1" dirty="0" err="1" smtClean="0">
                <a:latin typeface="Symbol" pitchFamily="18" charset="2"/>
              </a:rPr>
              <a:t>d</a:t>
            </a:r>
            <a:r>
              <a:rPr lang="en-GB" dirty="0" err="1" smtClean="0"/>
              <a:t>x</a:t>
            </a:r>
            <a:r>
              <a:rPr lang="en-GB" dirty="0" smtClean="0"/>
              <a:t>) while </a:t>
            </a:r>
            <a:r>
              <a:rPr lang="en-GB" i="1" dirty="0" smtClean="0"/>
              <a:t>k</a:t>
            </a:r>
            <a:r>
              <a:rPr lang="en-GB" dirty="0" smtClean="0"/>
              <a:t> ancestors</a:t>
            </a:r>
          </a:p>
          <a:p>
            <a:endParaRPr lang="en-GB" dirty="0" smtClean="0"/>
          </a:p>
          <a:p>
            <a:r>
              <a:rPr lang="en-GB" dirty="0" smtClean="0"/>
              <a:t>That is, we consider the probability of exactly one mutation occurring, in a region containing </a:t>
            </a:r>
            <a:r>
              <a:rPr lang="en-GB" i="1" dirty="0" smtClean="0"/>
              <a:t>x. </a:t>
            </a:r>
            <a:r>
              <a:rPr lang="en-GB" dirty="0" smtClean="0"/>
              <a:t>The number of mutations in [</a:t>
            </a:r>
            <a:r>
              <a:rPr lang="en-GB" i="1" dirty="0" err="1" smtClean="0"/>
              <a:t>x</a:t>
            </a:r>
            <a:r>
              <a:rPr lang="en-GB" dirty="0" err="1" smtClean="0"/>
              <a:t>,</a:t>
            </a:r>
            <a:r>
              <a:rPr lang="en-GB" i="1" dirty="0" err="1" smtClean="0"/>
              <a:t>x</a:t>
            </a:r>
            <a:r>
              <a:rPr lang="en-GB" dirty="0" err="1" smtClean="0"/>
              <a:t>+</a:t>
            </a:r>
            <a:r>
              <a:rPr lang="en-GB" i="1" dirty="0" err="1" smtClean="0">
                <a:latin typeface="Symbol" pitchFamily="18" charset="2"/>
              </a:rPr>
              <a:t>d</a:t>
            </a:r>
            <a:r>
              <a:rPr lang="en-GB" dirty="0" err="1" smtClean="0"/>
              <a:t>x</a:t>
            </a:r>
            <a:r>
              <a:rPr lang="en-GB" dirty="0" smtClean="0"/>
              <a:t>) while </a:t>
            </a:r>
            <a:r>
              <a:rPr lang="en-GB" i="1" dirty="0" smtClean="0"/>
              <a:t>k</a:t>
            </a:r>
            <a:r>
              <a:rPr lang="en-GB" dirty="0" smtClean="0"/>
              <a:t> ancestors is Poisson with mean </a:t>
            </a:r>
            <a:r>
              <a:rPr lang="en-GB" i="1" dirty="0" err="1" smtClean="0"/>
              <a:t>kT</a:t>
            </a:r>
            <a:r>
              <a:rPr lang="en-GB" i="1" baseline="-25000" dirty="0" err="1" smtClean="0"/>
              <a:t>k</a:t>
            </a:r>
            <a:r>
              <a:rPr lang="en-GB" i="1" dirty="0" err="1" smtClean="0">
                <a:latin typeface="Symbol" pitchFamily="18" charset="2"/>
              </a:rPr>
              <a:t>qd</a:t>
            </a:r>
            <a:r>
              <a:rPr lang="en-GB" i="1" dirty="0" err="1" smtClean="0"/>
              <a:t>x</a:t>
            </a:r>
            <a:r>
              <a:rPr lang="en-GB" dirty="0" smtClean="0"/>
              <a:t>/2, so</a:t>
            </a:r>
            <a:endParaRPr lang="en-GB" i="1" dirty="0" smtClean="0"/>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46" name="Object 45"/>
          <p:cNvGraphicFramePr>
            <a:graphicFrameLocks noChangeAspect="1"/>
          </p:cNvGraphicFramePr>
          <p:nvPr/>
        </p:nvGraphicFramePr>
        <p:xfrm>
          <a:off x="536575" y="1106615"/>
          <a:ext cx="5784850" cy="1450975"/>
        </p:xfrm>
        <a:graphic>
          <a:graphicData uri="http://schemas.openxmlformats.org/presentationml/2006/ole">
            <mc:AlternateContent xmlns:mc="http://schemas.openxmlformats.org/markup-compatibility/2006">
              <mc:Choice xmlns:v="urn:schemas-microsoft-com:vml" Requires="v">
                <p:oleObj spid="_x0000_s80126" name="Equation" r:id="rId3" imgW="3543120" imgH="888840" progId="Equation.3">
                  <p:embed/>
                </p:oleObj>
              </mc:Choice>
              <mc:Fallback>
                <p:oleObj name="Equation" r:id="rId3" imgW="3543120" imgH="8888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 y="1106615"/>
                        <a:ext cx="5784850" cy="145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875" name="Object 3"/>
          <p:cNvGraphicFramePr>
            <a:graphicFrameLocks noChangeAspect="1"/>
          </p:cNvGraphicFramePr>
          <p:nvPr>
            <p:extLst>
              <p:ext uri="{D42A27DB-BD31-4B8C-83A1-F6EECF244321}">
                <p14:modId xmlns:p14="http://schemas.microsoft.com/office/powerpoint/2010/main" val="3311620656"/>
              </p:ext>
            </p:extLst>
          </p:nvPr>
        </p:nvGraphicFramePr>
        <p:xfrm>
          <a:off x="9525" y="5407025"/>
          <a:ext cx="6900863" cy="1504950"/>
        </p:xfrm>
        <a:graphic>
          <a:graphicData uri="http://schemas.openxmlformats.org/presentationml/2006/ole">
            <mc:AlternateContent xmlns:mc="http://schemas.openxmlformats.org/markup-compatibility/2006">
              <mc:Choice xmlns:v="urn:schemas-microsoft-com:vml" Requires="v">
                <p:oleObj spid="_x0000_s80127" name="Equation" r:id="rId5" imgW="4305240" imgH="939600" progId="Equation.3">
                  <p:embed/>
                </p:oleObj>
              </mc:Choice>
              <mc:Fallback>
                <p:oleObj name="Equation" r:id="rId5" imgW="4305240" imgH="939600" progId="Equation.3">
                  <p:embed/>
                  <p:pic>
                    <p:nvPicPr>
                      <p:cNvPr id="0" name="Picture 3"/>
                      <p:cNvPicPr>
                        <a:picLocks noChangeAspect="1" noChangeArrowheads="1"/>
                      </p:cNvPicPr>
                      <p:nvPr/>
                    </p:nvPicPr>
                    <p:blipFill>
                      <a:blip r:embed="rId6"/>
                      <a:srcRect/>
                      <a:stretch>
                        <a:fillRect/>
                      </a:stretch>
                    </p:blipFill>
                    <p:spPr bwMode="auto">
                      <a:xfrm>
                        <a:off x="9525" y="5407025"/>
                        <a:ext cx="6900863" cy="1504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876" name="Object 4"/>
          <p:cNvGraphicFramePr>
            <a:graphicFrameLocks noChangeAspect="1"/>
          </p:cNvGraphicFramePr>
          <p:nvPr>
            <p:extLst>
              <p:ext uri="{D42A27DB-BD31-4B8C-83A1-F6EECF244321}">
                <p14:modId xmlns:p14="http://schemas.microsoft.com/office/powerpoint/2010/main" val="480026997"/>
              </p:ext>
            </p:extLst>
          </p:nvPr>
        </p:nvGraphicFramePr>
        <p:xfrm>
          <a:off x="1316038" y="8397875"/>
          <a:ext cx="4173537" cy="733425"/>
        </p:xfrm>
        <a:graphic>
          <a:graphicData uri="http://schemas.openxmlformats.org/presentationml/2006/ole">
            <mc:AlternateContent xmlns:mc="http://schemas.openxmlformats.org/markup-compatibility/2006">
              <mc:Choice xmlns:v="urn:schemas-microsoft-com:vml" Requires="v">
                <p:oleObj spid="_x0000_s80128" name="Equation" r:id="rId7" imgW="2603160" imgH="457200" progId="Equation.3">
                  <p:embed/>
                </p:oleObj>
              </mc:Choice>
              <mc:Fallback>
                <p:oleObj name="Equation" r:id="rId7" imgW="2603160" imgH="457200" progId="Equation.3">
                  <p:embed/>
                  <p:pic>
                    <p:nvPicPr>
                      <p:cNvPr id="0" name="Picture 4"/>
                      <p:cNvPicPr>
                        <a:picLocks noChangeAspect="1" noChangeArrowheads="1"/>
                      </p:cNvPicPr>
                      <p:nvPr/>
                    </p:nvPicPr>
                    <p:blipFill>
                      <a:blip r:embed="rId8"/>
                      <a:srcRect/>
                      <a:stretch>
                        <a:fillRect/>
                      </a:stretch>
                    </p:blipFill>
                    <p:spPr bwMode="auto">
                      <a:xfrm>
                        <a:off x="1316038" y="8397875"/>
                        <a:ext cx="4173537"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58000" cy="1524000"/>
          </a:xfrm>
        </p:spPr>
        <p:txBody>
          <a:bodyPr/>
          <a:lstStyle/>
          <a:p>
            <a:r>
              <a:rPr lang="en-GB" dirty="0" smtClean="0"/>
              <a:t>3.0 The spread of diversity</a:t>
            </a:r>
            <a:endParaRPr lang="en-GB" dirty="0"/>
          </a:p>
        </p:txBody>
      </p:sp>
      <p:sp>
        <p:nvSpPr>
          <p:cNvPr id="5" name="TextBox 4"/>
          <p:cNvSpPr txBox="1"/>
          <p:nvPr/>
        </p:nvSpPr>
        <p:spPr>
          <a:xfrm>
            <a:off x="171450" y="2557590"/>
            <a:ext cx="6515100" cy="4247317"/>
          </a:xfrm>
          <a:prstGeom prst="rect">
            <a:avLst/>
          </a:prstGeom>
          <a:noFill/>
        </p:spPr>
        <p:txBody>
          <a:bodyPr wrap="square" rtlCol="0">
            <a:spAutoFit/>
          </a:bodyPr>
          <a:lstStyle/>
          <a:p>
            <a:r>
              <a:rPr lang="en-GB" dirty="0" smtClean="0">
                <a:latin typeface="+mj-lt"/>
              </a:rPr>
              <a:t>We can then sum over the distribution of </a:t>
            </a:r>
            <a:r>
              <a:rPr lang="en-GB" i="1" dirty="0" err="1" smtClean="0">
                <a:latin typeface="+mj-lt"/>
              </a:rPr>
              <a:t>T</a:t>
            </a:r>
            <a:r>
              <a:rPr lang="en-GB" i="1" baseline="-25000" dirty="0" err="1" smtClean="0">
                <a:latin typeface="+mj-lt"/>
              </a:rPr>
              <a:t>k</a:t>
            </a:r>
            <a:r>
              <a:rPr lang="en-GB" dirty="0" smtClean="0">
                <a:latin typeface="+mj-lt"/>
              </a:rPr>
              <a:t> to give unconditionally:</a:t>
            </a:r>
          </a:p>
          <a:p>
            <a:endParaRPr lang="en-GB" i="1" dirty="0" smtClean="0">
              <a:latin typeface="+mj-lt"/>
            </a:endParaRPr>
          </a:p>
          <a:p>
            <a:endParaRPr lang="en-GB" dirty="0" smtClean="0">
              <a:latin typeface="+mj-lt"/>
            </a:endParaRPr>
          </a:p>
          <a:p>
            <a:endParaRPr lang="en-GB" dirty="0" smtClean="0">
              <a:latin typeface="+mj-lt"/>
            </a:endParaRPr>
          </a:p>
          <a:p>
            <a:r>
              <a:rPr lang="en-GB" dirty="0" smtClean="0">
                <a:latin typeface="+mj-lt"/>
              </a:rPr>
              <a:t>As </a:t>
            </a:r>
            <a:r>
              <a:rPr lang="en-GB" i="1" dirty="0" smtClean="0">
                <a:latin typeface="Symbol" pitchFamily="18" charset="2"/>
              </a:rPr>
              <a:t>d</a:t>
            </a:r>
            <a:r>
              <a:rPr lang="en-GB" i="1" dirty="0" smtClean="0"/>
              <a:t>x→</a:t>
            </a:r>
            <a:r>
              <a:rPr lang="en-GB" dirty="0" smtClean="0"/>
              <a:t>0, at most one mutation occurs, so</a:t>
            </a:r>
          </a:p>
          <a:p>
            <a:endParaRPr lang="en-GB" i="1" dirty="0" smtClean="0"/>
          </a:p>
          <a:p>
            <a:endParaRPr lang="en-GB" i="1" dirty="0" smtClean="0"/>
          </a:p>
          <a:p>
            <a:endParaRPr lang="en-GB" i="1" dirty="0" smtClean="0"/>
          </a:p>
          <a:p>
            <a:endParaRPr lang="en-GB" i="1" dirty="0" smtClean="0"/>
          </a:p>
          <a:p>
            <a:endParaRPr lang="en-GB" i="1" dirty="0" smtClean="0"/>
          </a:p>
          <a:p>
            <a:endParaRPr lang="en-GB" i="1" dirty="0" smtClean="0"/>
          </a:p>
          <a:p>
            <a:endParaRPr lang="en-GB" i="1" dirty="0" smtClean="0"/>
          </a:p>
          <a:p>
            <a:endParaRPr lang="en-GB" i="1" dirty="0" smtClean="0"/>
          </a:p>
          <a:p>
            <a:endParaRPr lang="en-GB" i="1" dirty="0" smtClean="0"/>
          </a:p>
          <a:p>
            <a:r>
              <a:rPr lang="en-GB" dirty="0" smtClean="0"/>
              <a:t>and finally:</a:t>
            </a:r>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46" name="Object 45"/>
          <p:cNvGraphicFramePr>
            <a:graphicFrameLocks noChangeAspect="1"/>
          </p:cNvGraphicFramePr>
          <p:nvPr/>
        </p:nvGraphicFramePr>
        <p:xfrm>
          <a:off x="536575" y="1106615"/>
          <a:ext cx="5784850" cy="1450975"/>
        </p:xfrm>
        <a:graphic>
          <a:graphicData uri="http://schemas.openxmlformats.org/presentationml/2006/ole">
            <mc:AlternateContent xmlns:mc="http://schemas.openxmlformats.org/markup-compatibility/2006">
              <mc:Choice xmlns:v="urn:schemas-microsoft-com:vml" Requires="v">
                <p:oleObj spid="_x0000_s81235" name="Equation" r:id="rId4" imgW="3543120" imgH="888840" progId="Equation.3">
                  <p:embed/>
                </p:oleObj>
              </mc:Choice>
              <mc:Fallback>
                <p:oleObj name="Equation" r:id="rId4" imgW="3543120" imgH="8888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575" y="1106615"/>
                        <a:ext cx="5784850" cy="145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875" name="Object 3"/>
          <p:cNvGraphicFramePr>
            <a:graphicFrameLocks noChangeAspect="1"/>
          </p:cNvGraphicFramePr>
          <p:nvPr>
            <p:extLst>
              <p:ext uri="{D42A27DB-BD31-4B8C-83A1-F6EECF244321}">
                <p14:modId xmlns:p14="http://schemas.microsoft.com/office/powerpoint/2010/main" val="1132720567"/>
              </p:ext>
            </p:extLst>
          </p:nvPr>
        </p:nvGraphicFramePr>
        <p:xfrm>
          <a:off x="1982788" y="4037013"/>
          <a:ext cx="2951162" cy="2459037"/>
        </p:xfrm>
        <a:graphic>
          <a:graphicData uri="http://schemas.openxmlformats.org/presentationml/2006/ole">
            <mc:AlternateContent xmlns:mc="http://schemas.openxmlformats.org/markup-compatibility/2006">
              <mc:Choice xmlns:v="urn:schemas-microsoft-com:vml" Requires="v">
                <p:oleObj spid="_x0000_s81236" name="Equation" r:id="rId6" imgW="1841400" imgH="1536480" progId="Equation.3">
                  <p:embed/>
                </p:oleObj>
              </mc:Choice>
              <mc:Fallback>
                <p:oleObj name="Equation" r:id="rId6" imgW="1841400" imgH="1536480" progId="Equation.3">
                  <p:embed/>
                  <p:pic>
                    <p:nvPicPr>
                      <p:cNvPr id="0" name="Picture 3"/>
                      <p:cNvPicPr>
                        <a:picLocks noChangeAspect="1" noChangeArrowheads="1"/>
                      </p:cNvPicPr>
                      <p:nvPr/>
                    </p:nvPicPr>
                    <p:blipFill>
                      <a:blip r:embed="rId7"/>
                      <a:srcRect/>
                      <a:stretch>
                        <a:fillRect/>
                      </a:stretch>
                    </p:blipFill>
                    <p:spPr bwMode="auto">
                      <a:xfrm>
                        <a:off x="1982788" y="4037013"/>
                        <a:ext cx="2951162" cy="2459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901" name="Object 5"/>
          <p:cNvGraphicFramePr>
            <a:graphicFrameLocks noChangeAspect="1"/>
          </p:cNvGraphicFramePr>
          <p:nvPr/>
        </p:nvGraphicFramePr>
        <p:xfrm>
          <a:off x="1912938" y="3159125"/>
          <a:ext cx="3154362" cy="365125"/>
        </p:xfrm>
        <a:graphic>
          <a:graphicData uri="http://schemas.openxmlformats.org/presentationml/2006/ole">
            <mc:AlternateContent xmlns:mc="http://schemas.openxmlformats.org/markup-compatibility/2006">
              <mc:Choice xmlns:v="urn:schemas-microsoft-com:vml" Requires="v">
                <p:oleObj spid="_x0000_s81237" name="Equation" r:id="rId8" imgW="1968480" imgH="228600" progId="Equation.3">
                  <p:embed/>
                </p:oleObj>
              </mc:Choice>
              <mc:Fallback>
                <p:oleObj name="Equation" r:id="rId8" imgW="1968480" imgH="22860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2938" y="3159125"/>
                        <a:ext cx="3154362"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902" name="Object 6"/>
          <p:cNvGraphicFramePr>
            <a:graphicFrameLocks noChangeAspect="1"/>
          </p:cNvGraphicFramePr>
          <p:nvPr/>
        </p:nvGraphicFramePr>
        <p:xfrm>
          <a:off x="1484313" y="6777245"/>
          <a:ext cx="3317875" cy="2238375"/>
        </p:xfrm>
        <a:graphic>
          <a:graphicData uri="http://schemas.openxmlformats.org/presentationml/2006/ole">
            <mc:AlternateContent xmlns:mc="http://schemas.openxmlformats.org/markup-compatibility/2006">
              <mc:Choice xmlns:v="urn:schemas-microsoft-com:vml" Requires="v">
                <p:oleObj spid="_x0000_s81238" name="Equation" r:id="rId10" imgW="2031840" imgH="1371600" progId="Equation.3">
                  <p:embed/>
                </p:oleObj>
              </mc:Choice>
              <mc:Fallback>
                <p:oleObj name="Equation" r:id="rId10" imgW="2031840" imgH="1371600" progId="Equation.3">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4313" y="6777245"/>
                        <a:ext cx="3317875" cy="223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858000" cy="1524000"/>
          </a:xfrm>
        </p:spPr>
        <p:txBody>
          <a:bodyPr/>
          <a:lstStyle/>
          <a:p>
            <a:r>
              <a:rPr lang="en-GB" dirty="0" smtClean="0"/>
              <a:t>Example: constant size population</a:t>
            </a:r>
            <a:endParaRPr lang="en-GB" dirty="0"/>
          </a:p>
        </p:txBody>
      </p:sp>
      <p:sp>
        <p:nvSpPr>
          <p:cNvPr id="5" name="TextBox 4"/>
          <p:cNvSpPr txBox="1"/>
          <p:nvPr/>
        </p:nvSpPr>
        <p:spPr>
          <a:xfrm>
            <a:off x="171450" y="1524000"/>
            <a:ext cx="6515100" cy="461665"/>
          </a:xfrm>
          <a:prstGeom prst="rect">
            <a:avLst/>
          </a:prstGeom>
          <a:noFill/>
        </p:spPr>
        <p:txBody>
          <a:bodyPr wrap="square" rtlCol="0">
            <a:spAutoFit/>
          </a:bodyPr>
          <a:lstStyle/>
          <a:p>
            <a:r>
              <a:rPr lang="en-GB" sz="2400" dirty="0" smtClean="0">
                <a:latin typeface="+mj-lt"/>
              </a:rPr>
              <a:t>For a constant size population, recall:</a:t>
            </a:r>
            <a:endParaRPr lang="en-GB" sz="2400" dirty="0" smtClean="0"/>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80902" name="Object 6"/>
          <p:cNvGraphicFramePr>
            <a:graphicFrameLocks noChangeAspect="1"/>
          </p:cNvGraphicFramePr>
          <p:nvPr/>
        </p:nvGraphicFramePr>
        <p:xfrm>
          <a:off x="479425" y="1905493"/>
          <a:ext cx="6116638" cy="7212012"/>
        </p:xfrm>
        <a:graphic>
          <a:graphicData uri="http://schemas.openxmlformats.org/presentationml/2006/ole">
            <mc:AlternateContent xmlns:mc="http://schemas.openxmlformats.org/markup-compatibility/2006">
              <mc:Choice xmlns:v="urn:schemas-microsoft-com:vml" Requires="v">
                <p:oleObj spid="_x0000_s82009" name="Equation" r:id="rId4" imgW="3746160" imgH="4419360" progId="Equation.3">
                  <p:embed/>
                </p:oleObj>
              </mc:Choice>
              <mc:Fallback>
                <p:oleObj name="Equation" r:id="rId4" imgW="3746160" imgH="441936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425" y="1905493"/>
                        <a:ext cx="6116638" cy="7212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4"/>
          <p:cNvPicPr>
            <a:picLocks noChangeAspect="1" noChangeArrowheads="1"/>
          </p:cNvPicPr>
          <p:nvPr/>
        </p:nvPicPr>
        <p:blipFill>
          <a:blip r:embed="rId3" cstate="print"/>
          <a:srcRect/>
          <a:stretch>
            <a:fillRect/>
          </a:stretch>
        </p:blipFill>
        <p:spPr bwMode="auto">
          <a:xfrm>
            <a:off x="4239090" y="5472100"/>
            <a:ext cx="2562225" cy="962025"/>
          </a:xfrm>
          <a:prstGeom prst="rect">
            <a:avLst/>
          </a:prstGeom>
          <a:noFill/>
          <a:ln w="9525">
            <a:noFill/>
            <a:miter lim="800000"/>
            <a:headEnd/>
            <a:tailEnd/>
          </a:ln>
        </p:spPr>
      </p:pic>
      <p:sp>
        <p:nvSpPr>
          <p:cNvPr id="5" name="TextBox 4"/>
          <p:cNvSpPr txBox="1"/>
          <p:nvPr/>
        </p:nvSpPr>
        <p:spPr>
          <a:xfrm>
            <a:off x="271463" y="1106615"/>
            <a:ext cx="6515100" cy="4524315"/>
          </a:xfrm>
          <a:prstGeom prst="rect">
            <a:avLst/>
          </a:prstGeom>
          <a:noFill/>
        </p:spPr>
        <p:txBody>
          <a:bodyPr wrap="square" rtlCol="0">
            <a:spAutoFit/>
          </a:bodyPr>
          <a:lstStyle/>
          <a:p>
            <a:r>
              <a:rPr lang="en-GB" dirty="0" smtClean="0">
                <a:latin typeface="+mj-lt"/>
              </a:rPr>
              <a:t>Our constant size model predicts there are more rare than common mutations:</a:t>
            </a:r>
          </a:p>
          <a:p>
            <a:endParaRPr lang="en-GB" dirty="0" smtClean="0">
              <a:latin typeface="+mj-lt"/>
            </a:endParaRPr>
          </a:p>
          <a:p>
            <a:endParaRPr lang="en-GB" dirty="0" smtClean="0">
              <a:latin typeface="+mj-lt"/>
            </a:endParaRPr>
          </a:p>
          <a:p>
            <a:endParaRPr lang="en-GB" dirty="0" smtClean="0">
              <a:latin typeface="+mj-lt"/>
            </a:endParaRPr>
          </a:p>
          <a:p>
            <a:endParaRPr lang="en-GB" dirty="0" smtClean="0">
              <a:latin typeface="+mj-lt"/>
            </a:endParaRPr>
          </a:p>
          <a:p>
            <a:endParaRPr lang="en-GB" dirty="0" smtClean="0">
              <a:latin typeface="+mj-lt"/>
            </a:endParaRPr>
          </a:p>
          <a:p>
            <a:endParaRPr lang="en-GB" dirty="0" smtClean="0">
              <a:latin typeface="+mj-lt"/>
            </a:endParaRPr>
          </a:p>
          <a:p>
            <a:endParaRPr lang="en-GB" dirty="0" smtClean="0">
              <a:latin typeface="+mj-lt"/>
            </a:endParaRPr>
          </a:p>
          <a:p>
            <a:endParaRPr lang="en-GB" dirty="0" smtClean="0">
              <a:latin typeface="+mj-lt"/>
            </a:endParaRPr>
          </a:p>
          <a:p>
            <a:endParaRPr lang="en-GB" dirty="0" smtClean="0">
              <a:latin typeface="+mj-lt"/>
            </a:endParaRPr>
          </a:p>
          <a:p>
            <a:endParaRPr lang="en-GB" dirty="0" smtClean="0">
              <a:latin typeface="+mj-lt"/>
            </a:endParaRPr>
          </a:p>
          <a:p>
            <a:endParaRPr lang="en-GB" dirty="0" smtClean="0">
              <a:latin typeface="+mj-lt"/>
            </a:endParaRPr>
          </a:p>
          <a:p>
            <a:endParaRPr lang="en-GB" dirty="0" smtClean="0">
              <a:latin typeface="+mj-lt"/>
            </a:endParaRPr>
          </a:p>
          <a:p>
            <a:r>
              <a:rPr lang="en-GB" dirty="0" smtClean="0">
                <a:latin typeface="+mj-lt"/>
              </a:rPr>
              <a:t>What do we see for real populations? A remarkable match for a worldwide dataset with 6.5 million mutations:</a:t>
            </a:r>
            <a:endParaRPr lang="en-GB" dirty="0" smtClean="0"/>
          </a:p>
        </p:txBody>
      </p:sp>
      <p:pic>
        <p:nvPicPr>
          <p:cNvPr id="6" name="Picture 5" descr="samplefreq.eps"/>
          <p:cNvPicPr>
            <a:picLocks noChangeAspect="1"/>
          </p:cNvPicPr>
          <p:nvPr/>
        </p:nvPicPr>
        <p:blipFill>
          <a:blip r:embed="rId4" cstate="print"/>
          <a:stretch>
            <a:fillRect/>
          </a:stretch>
        </p:blipFill>
        <p:spPr>
          <a:xfrm>
            <a:off x="593685" y="1162416"/>
            <a:ext cx="5491743" cy="3814629"/>
          </a:xfrm>
          <a:prstGeom prst="rect">
            <a:avLst/>
          </a:prstGeom>
        </p:spPr>
      </p:pic>
      <p:sp>
        <p:nvSpPr>
          <p:cNvPr id="2" name="Title 1"/>
          <p:cNvSpPr>
            <a:spLocks noGrp="1"/>
          </p:cNvSpPr>
          <p:nvPr>
            <p:ph type="title"/>
          </p:nvPr>
        </p:nvSpPr>
        <p:spPr>
          <a:xfrm>
            <a:off x="0" y="0"/>
            <a:ext cx="6858000" cy="1524000"/>
          </a:xfrm>
        </p:spPr>
        <p:txBody>
          <a:bodyPr/>
          <a:lstStyle/>
          <a:p>
            <a:r>
              <a:rPr lang="en-GB" dirty="0" smtClean="0"/>
              <a:t>Real data vs. predictions</a:t>
            </a:r>
            <a:endParaRPr lang="en-GB" dirty="0"/>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pic>
        <p:nvPicPr>
          <p:cNvPr id="82947" name="Picture 3"/>
          <p:cNvPicPr>
            <a:picLocks noChangeAspect="1" noChangeArrowheads="1"/>
          </p:cNvPicPr>
          <p:nvPr/>
        </p:nvPicPr>
        <p:blipFill>
          <a:blip r:embed="rId5" cstate="print"/>
          <a:srcRect/>
          <a:stretch>
            <a:fillRect/>
          </a:stretch>
        </p:blipFill>
        <p:spPr bwMode="auto">
          <a:xfrm>
            <a:off x="413665" y="5517105"/>
            <a:ext cx="3825425" cy="3415558"/>
          </a:xfrm>
          <a:prstGeom prst="rect">
            <a:avLst/>
          </a:prstGeom>
          <a:noFill/>
          <a:ln w="9525">
            <a:noFill/>
            <a:miter lim="800000"/>
            <a:headEnd/>
            <a:tailEnd/>
          </a:ln>
        </p:spPr>
      </p:pic>
      <p:sp>
        <p:nvSpPr>
          <p:cNvPr id="9" name="TextBox 8"/>
          <p:cNvSpPr txBox="1"/>
          <p:nvPr/>
        </p:nvSpPr>
        <p:spPr>
          <a:xfrm>
            <a:off x="4463487" y="6462574"/>
            <a:ext cx="2172435" cy="954107"/>
          </a:xfrm>
          <a:prstGeom prst="rect">
            <a:avLst/>
          </a:prstGeom>
          <a:noFill/>
        </p:spPr>
        <p:txBody>
          <a:bodyPr wrap="square" rtlCol="0">
            <a:spAutoFit/>
          </a:bodyPr>
          <a:lstStyle/>
          <a:p>
            <a:r>
              <a:rPr lang="en-GB" sz="1400" dirty="0" smtClean="0"/>
              <a:t>“A map of human genetic variation from population level sequencing”</a:t>
            </a:r>
          </a:p>
          <a:p>
            <a:r>
              <a:rPr lang="en-GB" sz="1400" b="1" i="1" dirty="0" smtClean="0"/>
              <a:t>Nature</a:t>
            </a:r>
            <a:r>
              <a:rPr lang="en-GB" sz="1400" dirty="0" smtClean="0"/>
              <a:t> Oct. 2010</a:t>
            </a:r>
            <a:endParaRPr lang="en-GB" sz="1400" dirty="0"/>
          </a:p>
        </p:txBody>
      </p:sp>
      <p:sp>
        <p:nvSpPr>
          <p:cNvPr id="10" name="TextBox 9"/>
          <p:cNvSpPr txBox="1"/>
          <p:nvPr/>
        </p:nvSpPr>
        <p:spPr>
          <a:xfrm>
            <a:off x="4463487" y="7537684"/>
            <a:ext cx="2394513" cy="1200329"/>
          </a:xfrm>
          <a:prstGeom prst="rect">
            <a:avLst/>
          </a:prstGeom>
          <a:noFill/>
        </p:spPr>
        <p:txBody>
          <a:bodyPr wrap="square" rtlCol="0">
            <a:spAutoFit/>
          </a:bodyPr>
          <a:lstStyle/>
          <a:p>
            <a:r>
              <a:rPr lang="en-GB" dirty="0" smtClean="0"/>
              <a:t>Errors cluster at extreme frequencies</a:t>
            </a:r>
          </a:p>
          <a:p>
            <a:endParaRPr lang="en-GB" dirty="0" smtClean="0"/>
          </a:p>
          <a:p>
            <a:endParaRPr lang="en-GB"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42900" y="-407988"/>
            <a:ext cx="6172200" cy="1524001"/>
          </a:xfrm>
        </p:spPr>
        <p:txBody>
          <a:bodyPr/>
          <a:lstStyle/>
          <a:p>
            <a:r>
              <a:rPr lang="en-GB" smtClean="0"/>
              <a:t>The Wright-Fisher model</a:t>
            </a:r>
          </a:p>
        </p:txBody>
      </p:sp>
      <p:sp>
        <p:nvSpPr>
          <p:cNvPr id="36867" name="Content Placeholder 2"/>
          <p:cNvSpPr>
            <a:spLocks noGrp="1"/>
          </p:cNvSpPr>
          <p:nvPr>
            <p:ph idx="1"/>
          </p:nvPr>
        </p:nvSpPr>
        <p:spPr>
          <a:xfrm>
            <a:off x="142875" y="1130300"/>
            <a:ext cx="6572250" cy="6034088"/>
          </a:xfrm>
        </p:spPr>
        <p:txBody>
          <a:bodyPr/>
          <a:lstStyle/>
          <a:p>
            <a:r>
              <a:rPr lang="en-GB" sz="2800" dirty="0" smtClean="0"/>
              <a:t>Fisher, Wright (1930-31)</a:t>
            </a:r>
          </a:p>
          <a:p>
            <a:r>
              <a:rPr lang="en-GB" sz="2800" dirty="0" smtClean="0"/>
              <a:t>“The simplest imaginable inheritance model”</a:t>
            </a:r>
          </a:p>
          <a:p>
            <a:r>
              <a:rPr lang="en-GB" sz="2800" dirty="0" smtClean="0"/>
              <a:t>Models the evolution of a population </a:t>
            </a:r>
            <a:r>
              <a:rPr lang="en-GB" sz="2800" i="1" dirty="0" smtClean="0"/>
              <a:t>forward in time </a:t>
            </a:r>
            <a:r>
              <a:rPr lang="en-GB" sz="2800" dirty="0" smtClean="0"/>
              <a:t>from one generation to the next</a:t>
            </a:r>
          </a:p>
          <a:p>
            <a:r>
              <a:rPr lang="en-GB" sz="2800" dirty="0" smtClean="0"/>
              <a:t>We then (approximately) go back in time </a:t>
            </a:r>
          </a:p>
          <a:p>
            <a:r>
              <a:rPr lang="en-GB" sz="2800" dirty="0" smtClean="0"/>
              <a:t>Constant size population of </a:t>
            </a:r>
            <a:r>
              <a:rPr lang="en-GB" sz="2800" i="1" dirty="0" smtClean="0"/>
              <a:t>M </a:t>
            </a:r>
            <a:r>
              <a:rPr lang="en-GB" sz="2800" dirty="0" smtClean="0"/>
              <a:t>haplotypes</a:t>
            </a:r>
          </a:p>
          <a:p>
            <a:r>
              <a:rPr lang="en-GB" sz="2800" dirty="0" smtClean="0"/>
              <a:t>Generations are </a:t>
            </a:r>
            <a:r>
              <a:rPr lang="en-GB" sz="2800" i="1" dirty="0" smtClean="0"/>
              <a:t>discrete, </a:t>
            </a:r>
            <a:r>
              <a:rPr lang="en-GB" sz="2800" dirty="0" smtClean="0"/>
              <a:t>and </a:t>
            </a:r>
            <a:r>
              <a:rPr lang="en-GB" sz="2800" i="1" dirty="0" smtClean="0"/>
              <a:t>independent</a:t>
            </a:r>
            <a:r>
              <a:rPr lang="en-GB" sz="2800" dirty="0" smtClean="0"/>
              <a:t>: in a generation, a complete new set of </a:t>
            </a:r>
            <a:r>
              <a:rPr lang="en-GB" sz="2800" i="1" dirty="0" smtClean="0"/>
              <a:t>M</a:t>
            </a:r>
            <a:r>
              <a:rPr lang="en-GB" sz="2800" dirty="0" smtClean="0"/>
              <a:t> haplotypes is created, and all </a:t>
            </a:r>
            <a:r>
              <a:rPr lang="en-GB" sz="2800" i="1" dirty="0" smtClean="0"/>
              <a:t>M</a:t>
            </a:r>
            <a:r>
              <a:rPr lang="en-GB" sz="2800" dirty="0" smtClean="0"/>
              <a:t> existing haplotypes die</a:t>
            </a:r>
          </a:p>
          <a:p>
            <a:r>
              <a:rPr lang="en-GB" sz="2800" dirty="0" smtClean="0"/>
              <a:t>Each of the </a:t>
            </a:r>
            <a:r>
              <a:rPr lang="en-GB" sz="2800" i="1" dirty="0" smtClean="0"/>
              <a:t>M</a:t>
            </a:r>
            <a:r>
              <a:rPr lang="en-GB" sz="2800" dirty="0" smtClean="0"/>
              <a:t> new haplotypes </a:t>
            </a:r>
            <a:r>
              <a:rPr lang="en-GB" sz="2800" b="1" dirty="0" smtClean="0"/>
              <a:t>inherits</a:t>
            </a:r>
            <a:r>
              <a:rPr lang="en-GB" sz="2800" dirty="0" smtClean="0"/>
              <a:t> their genetic material from the previous generation, choosing their “parent” </a:t>
            </a:r>
            <a:r>
              <a:rPr lang="en-GB" sz="2800" i="1" dirty="0" smtClean="0"/>
              <a:t>independently</a:t>
            </a:r>
            <a:r>
              <a:rPr lang="en-GB" sz="2800" dirty="0" smtClean="0"/>
              <a:t> and </a:t>
            </a:r>
            <a:r>
              <a:rPr lang="en-GB" sz="2800" i="1" dirty="0" smtClean="0"/>
              <a:t>uniformly at random</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350"/>
            <a:ext cx="6858000" cy="1524000"/>
          </a:xfrm>
        </p:spPr>
        <p:txBody>
          <a:bodyPr/>
          <a:lstStyle/>
          <a:p>
            <a:r>
              <a:rPr lang="en-GB" dirty="0" smtClean="0"/>
              <a:t>Supplement: how old is my mutation?</a:t>
            </a:r>
            <a:endParaRPr lang="en-GB" dirty="0"/>
          </a:p>
        </p:txBody>
      </p:sp>
      <p:sp>
        <p:nvSpPr>
          <p:cNvPr id="5" name="TextBox 4"/>
          <p:cNvSpPr txBox="1"/>
          <p:nvPr/>
        </p:nvSpPr>
        <p:spPr>
          <a:xfrm>
            <a:off x="171450" y="1321177"/>
            <a:ext cx="6515100" cy="6555641"/>
          </a:xfrm>
          <a:prstGeom prst="rect">
            <a:avLst/>
          </a:prstGeom>
          <a:noFill/>
        </p:spPr>
        <p:txBody>
          <a:bodyPr wrap="square" rtlCol="0">
            <a:spAutoFit/>
          </a:bodyPr>
          <a:lstStyle/>
          <a:p>
            <a:pPr>
              <a:buFont typeface="Arial" pitchFamily="34" charset="0"/>
              <a:buChar char="•"/>
            </a:pPr>
            <a:r>
              <a:rPr lang="en-GB" sz="2000" dirty="0" smtClean="0">
                <a:latin typeface="+mj-lt"/>
              </a:rPr>
              <a:t> What is the expected </a:t>
            </a:r>
            <a:r>
              <a:rPr lang="en-GB" sz="2000" u="sng" dirty="0" smtClean="0">
                <a:latin typeface="+mj-lt"/>
              </a:rPr>
              <a:t>age</a:t>
            </a:r>
            <a:r>
              <a:rPr lang="en-GB" sz="2000" dirty="0" smtClean="0">
                <a:latin typeface="+mj-lt"/>
              </a:rPr>
              <a:t> of a mutation if it is seen in </a:t>
            </a:r>
            <a:r>
              <a:rPr lang="en-GB" sz="2000" i="1" dirty="0" smtClean="0">
                <a:latin typeface="+mj-lt"/>
              </a:rPr>
              <a:t>b</a:t>
            </a:r>
            <a:r>
              <a:rPr lang="en-GB" sz="2000" dirty="0" smtClean="0">
                <a:latin typeface="+mj-lt"/>
              </a:rPr>
              <a:t> copies out of </a:t>
            </a:r>
            <a:r>
              <a:rPr lang="en-GB" sz="2000" i="1" dirty="0" smtClean="0">
                <a:latin typeface="+mj-lt"/>
              </a:rPr>
              <a:t>n</a:t>
            </a:r>
            <a:r>
              <a:rPr lang="en-GB" sz="2000" dirty="0" smtClean="0">
                <a:latin typeface="+mj-lt"/>
              </a:rPr>
              <a:t>?</a:t>
            </a:r>
          </a:p>
          <a:p>
            <a:pPr>
              <a:buFont typeface="Arial" pitchFamily="34" charset="0"/>
              <a:buChar char="•"/>
            </a:pPr>
            <a:endParaRPr lang="en-GB" sz="2000" dirty="0">
              <a:latin typeface="+mj-lt"/>
            </a:endParaRPr>
          </a:p>
          <a:p>
            <a:pPr>
              <a:buFont typeface="Arial" pitchFamily="34" charset="0"/>
              <a:buChar char="•"/>
            </a:pPr>
            <a:r>
              <a:rPr lang="en-GB" sz="2000" dirty="0" smtClean="0">
                <a:latin typeface="+mj-lt"/>
              </a:rPr>
              <a:t> Similarly to before, define an indicator variable       equal to 1 if and only if a </a:t>
            </a:r>
            <a:r>
              <a:rPr lang="en-GB" sz="2000" dirty="0">
                <a:latin typeface="+mj-lt"/>
              </a:rPr>
              <a:t>mutation in </a:t>
            </a:r>
            <a:r>
              <a:rPr lang="en-GB" sz="2000" i="1" dirty="0">
                <a:latin typeface="+mj-lt"/>
              </a:rPr>
              <a:t>b</a:t>
            </a:r>
            <a:r>
              <a:rPr lang="en-GB" sz="2000" dirty="0">
                <a:latin typeface="+mj-lt"/>
              </a:rPr>
              <a:t> copies of </a:t>
            </a:r>
            <a:r>
              <a:rPr lang="en-GB" sz="2000" i="1" dirty="0">
                <a:latin typeface="+mj-lt"/>
              </a:rPr>
              <a:t>n</a:t>
            </a:r>
            <a:r>
              <a:rPr lang="en-GB" sz="2000" dirty="0">
                <a:latin typeface="+mj-lt"/>
              </a:rPr>
              <a:t> occurs in a small interval [</a:t>
            </a:r>
            <a:r>
              <a:rPr lang="en-GB" sz="2000" i="1" dirty="0" err="1">
                <a:latin typeface="+mj-lt"/>
              </a:rPr>
              <a:t>x</a:t>
            </a:r>
            <a:r>
              <a:rPr lang="en-GB" sz="2000" dirty="0" err="1">
                <a:latin typeface="+mj-lt"/>
              </a:rPr>
              <a:t>,</a:t>
            </a:r>
            <a:r>
              <a:rPr lang="en-GB" sz="2000" i="1" dirty="0" err="1">
                <a:latin typeface="+mj-lt"/>
              </a:rPr>
              <a:t>x</a:t>
            </a:r>
            <a:r>
              <a:rPr lang="en-GB" sz="2000" dirty="0" err="1">
                <a:latin typeface="+mj-lt"/>
              </a:rPr>
              <a:t>+</a:t>
            </a:r>
            <a:r>
              <a:rPr lang="en-GB" sz="2000" i="1" dirty="0" err="1">
                <a:latin typeface="Symbol" panose="05050102010706020507" pitchFamily="18" charset="2"/>
              </a:rPr>
              <a:t>d</a:t>
            </a:r>
            <a:r>
              <a:rPr lang="en-GB" sz="2000" i="1" dirty="0" err="1">
                <a:latin typeface="+mj-lt"/>
              </a:rPr>
              <a:t>x</a:t>
            </a:r>
            <a:r>
              <a:rPr lang="en-GB" sz="2000" dirty="0">
                <a:latin typeface="+mj-lt"/>
              </a:rPr>
              <a:t>) containing </a:t>
            </a:r>
            <a:r>
              <a:rPr lang="en-GB" sz="2000" i="1" dirty="0">
                <a:latin typeface="+mj-lt"/>
              </a:rPr>
              <a:t>x</a:t>
            </a:r>
          </a:p>
          <a:p>
            <a:pPr>
              <a:buFont typeface="Arial" pitchFamily="34" charset="0"/>
              <a:buChar char="•"/>
            </a:pPr>
            <a:endParaRPr lang="en-GB" sz="2000" dirty="0">
              <a:latin typeface="+mj-lt"/>
            </a:endParaRPr>
          </a:p>
          <a:p>
            <a:pPr>
              <a:buFont typeface="Arial" pitchFamily="34" charset="0"/>
              <a:buChar char="•"/>
            </a:pPr>
            <a:r>
              <a:rPr lang="en-GB" sz="2000" dirty="0" smtClean="0">
                <a:latin typeface="+mj-lt"/>
              </a:rPr>
              <a:t> Define </a:t>
            </a:r>
            <a:r>
              <a:rPr lang="el-GR" sz="2000" i="1" dirty="0"/>
              <a:t>ξ</a:t>
            </a:r>
            <a:r>
              <a:rPr lang="en-GB" sz="2000" i="1" baseline="-25000" dirty="0" err="1" smtClean="0"/>
              <a:t>nb</a:t>
            </a:r>
            <a:r>
              <a:rPr lang="en-GB" sz="2000" dirty="0" smtClean="0"/>
              <a:t> </a:t>
            </a:r>
            <a:r>
              <a:rPr lang="en-GB" sz="2000" dirty="0">
                <a:latin typeface="+mj-lt"/>
              </a:rPr>
              <a:t>as the age of such a mutation if it exists:</a:t>
            </a:r>
          </a:p>
          <a:p>
            <a:pPr>
              <a:buFont typeface="Arial" pitchFamily="34" charset="0"/>
              <a:buChar char="•"/>
            </a:pPr>
            <a:endParaRPr lang="en-GB" sz="2000" dirty="0">
              <a:latin typeface="+mj-lt"/>
            </a:endParaRPr>
          </a:p>
          <a:p>
            <a:pPr>
              <a:buFont typeface="Arial" pitchFamily="34" charset="0"/>
              <a:buChar char="•"/>
            </a:pPr>
            <a:endParaRPr lang="en-GB" sz="2000" dirty="0" smtClean="0">
              <a:latin typeface="+mj-lt"/>
            </a:endParaRPr>
          </a:p>
          <a:p>
            <a:pPr>
              <a:buFont typeface="Arial" pitchFamily="34" charset="0"/>
              <a:buChar char="•"/>
            </a:pPr>
            <a:endParaRPr lang="en-GB" sz="2000" dirty="0">
              <a:latin typeface="+mj-lt"/>
            </a:endParaRPr>
          </a:p>
          <a:p>
            <a:endParaRPr lang="en-GB" sz="2000" dirty="0" smtClean="0">
              <a:latin typeface="+mj-lt"/>
            </a:endParaRPr>
          </a:p>
          <a:p>
            <a:pPr>
              <a:buFont typeface="Arial" pitchFamily="34" charset="0"/>
              <a:buChar char="•"/>
            </a:pPr>
            <a:r>
              <a:rPr lang="en-GB" sz="2000" dirty="0" smtClean="0">
                <a:latin typeface="+mj-lt"/>
              </a:rPr>
              <a:t> Note that the partition theorem for expectations yields:</a:t>
            </a:r>
          </a:p>
          <a:p>
            <a:pPr>
              <a:buFont typeface="Arial" pitchFamily="34" charset="0"/>
              <a:buChar char="•"/>
            </a:pPr>
            <a:endParaRPr lang="en-GB" sz="2000" dirty="0">
              <a:latin typeface="+mj-lt"/>
            </a:endParaRPr>
          </a:p>
          <a:p>
            <a:pPr>
              <a:buFont typeface="Arial" pitchFamily="34" charset="0"/>
              <a:buChar char="•"/>
            </a:pPr>
            <a:endParaRPr lang="en-GB" sz="2000" dirty="0" smtClean="0">
              <a:latin typeface="+mj-lt"/>
            </a:endParaRPr>
          </a:p>
          <a:p>
            <a:pPr>
              <a:buFont typeface="Arial" pitchFamily="34" charset="0"/>
              <a:buChar char="•"/>
            </a:pPr>
            <a:endParaRPr lang="en-GB" sz="2000" dirty="0">
              <a:latin typeface="+mj-lt"/>
            </a:endParaRPr>
          </a:p>
          <a:p>
            <a:endParaRPr lang="en-GB" sz="2000" dirty="0">
              <a:latin typeface="+mj-lt"/>
            </a:endParaRPr>
          </a:p>
          <a:p>
            <a:pPr>
              <a:buFont typeface="Arial" pitchFamily="34" charset="0"/>
              <a:buChar char="•"/>
            </a:pPr>
            <a:endParaRPr lang="en-GB" sz="2000" dirty="0" smtClean="0">
              <a:latin typeface="+mj-lt"/>
            </a:endParaRPr>
          </a:p>
          <a:p>
            <a:pPr>
              <a:buFont typeface="Arial" pitchFamily="34" charset="0"/>
              <a:buChar char="•"/>
            </a:pPr>
            <a:r>
              <a:rPr lang="en-GB" sz="2000" dirty="0" smtClean="0">
                <a:latin typeface="+mj-lt"/>
              </a:rPr>
              <a:t> Rearranging yields a formula for the required expectation, as </a:t>
            </a:r>
            <a:r>
              <a:rPr lang="en-GB" sz="2000" i="1" dirty="0" smtClean="0">
                <a:latin typeface="Symbol" panose="05050102010706020507" pitchFamily="18" charset="2"/>
              </a:rPr>
              <a:t>d</a:t>
            </a:r>
            <a:r>
              <a:rPr lang="en-GB" sz="2000" i="1" dirty="0" smtClean="0">
                <a:latin typeface="+mj-lt"/>
              </a:rPr>
              <a:t>x</a:t>
            </a:r>
            <a:r>
              <a:rPr lang="en-GB" sz="2000" dirty="0" smtClean="0">
                <a:latin typeface="+mj-lt"/>
              </a:rPr>
              <a:t> becomes small:</a:t>
            </a:r>
          </a:p>
          <a:p>
            <a:endParaRPr lang="en-GB" sz="2000" dirty="0" smtClean="0">
              <a:latin typeface="+mj-lt"/>
            </a:endParaRPr>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7" name="Object 5"/>
          <p:cNvGraphicFramePr>
            <a:graphicFrameLocks noChangeAspect="1"/>
          </p:cNvGraphicFramePr>
          <p:nvPr>
            <p:extLst>
              <p:ext uri="{D42A27DB-BD31-4B8C-83A1-F6EECF244321}">
                <p14:modId xmlns:p14="http://schemas.microsoft.com/office/powerpoint/2010/main" val="2003475444"/>
              </p:ext>
            </p:extLst>
          </p:nvPr>
        </p:nvGraphicFramePr>
        <p:xfrm>
          <a:off x="5307775" y="2194905"/>
          <a:ext cx="371475" cy="396875"/>
        </p:xfrm>
        <a:graphic>
          <a:graphicData uri="http://schemas.openxmlformats.org/presentationml/2006/ole">
            <mc:AlternateContent xmlns:mc="http://schemas.openxmlformats.org/markup-compatibility/2006">
              <mc:Choice xmlns:v="urn:schemas-microsoft-com:vml" Requires="v">
                <p:oleObj spid="_x0000_s250054" name="Equation" r:id="rId4" imgW="177480" imgH="190440" progId="Equation.3">
                  <p:embed/>
                </p:oleObj>
              </mc:Choice>
              <mc:Fallback>
                <p:oleObj name="Equation" r:id="rId4" imgW="177480" imgH="190440" progId="Equation.3">
                  <p:embed/>
                  <p:pic>
                    <p:nvPicPr>
                      <p:cNvPr id="0" name=""/>
                      <p:cNvPicPr>
                        <a:picLocks noChangeAspect="1" noChangeArrowheads="1"/>
                      </p:cNvPicPr>
                      <p:nvPr/>
                    </p:nvPicPr>
                    <p:blipFill>
                      <a:blip r:embed="rId5"/>
                      <a:srcRect/>
                      <a:stretch>
                        <a:fillRect/>
                      </a:stretch>
                    </p:blipFill>
                    <p:spPr bwMode="auto">
                      <a:xfrm>
                        <a:off x="5307775" y="2194905"/>
                        <a:ext cx="371475"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5"/>
          <p:cNvGraphicFramePr>
            <a:graphicFrameLocks noChangeAspect="1"/>
          </p:cNvGraphicFramePr>
          <p:nvPr>
            <p:extLst>
              <p:ext uri="{D42A27DB-BD31-4B8C-83A1-F6EECF244321}">
                <p14:modId xmlns:p14="http://schemas.microsoft.com/office/powerpoint/2010/main" val="2212514884"/>
              </p:ext>
            </p:extLst>
          </p:nvPr>
        </p:nvGraphicFramePr>
        <p:xfrm>
          <a:off x="1483524" y="3855259"/>
          <a:ext cx="3641725" cy="952500"/>
        </p:xfrm>
        <a:graphic>
          <a:graphicData uri="http://schemas.openxmlformats.org/presentationml/2006/ole">
            <mc:AlternateContent xmlns:mc="http://schemas.openxmlformats.org/markup-compatibility/2006">
              <mc:Choice xmlns:v="urn:schemas-microsoft-com:vml" Requires="v">
                <p:oleObj spid="_x0000_s250055" name="Equation" r:id="rId6" imgW="1739880" imgH="457200" progId="Equation.3">
                  <p:embed/>
                </p:oleObj>
              </mc:Choice>
              <mc:Fallback>
                <p:oleObj name="Equation" r:id="rId6" imgW="1739880" imgH="457200" progId="Equation.3">
                  <p:embed/>
                  <p:pic>
                    <p:nvPicPr>
                      <p:cNvPr id="0" name=""/>
                      <p:cNvPicPr>
                        <a:picLocks noChangeAspect="1" noChangeArrowheads="1"/>
                      </p:cNvPicPr>
                      <p:nvPr/>
                    </p:nvPicPr>
                    <p:blipFill>
                      <a:blip r:embed="rId7"/>
                      <a:srcRect/>
                      <a:stretch>
                        <a:fillRect/>
                      </a:stretch>
                    </p:blipFill>
                    <p:spPr bwMode="auto">
                      <a:xfrm>
                        <a:off x="1483524" y="3855259"/>
                        <a:ext cx="3641725"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5"/>
          <p:cNvGraphicFramePr>
            <a:graphicFrameLocks noChangeAspect="1"/>
          </p:cNvGraphicFramePr>
          <p:nvPr>
            <p:extLst>
              <p:ext uri="{D42A27DB-BD31-4B8C-83A1-F6EECF244321}">
                <p14:modId xmlns:p14="http://schemas.microsoft.com/office/powerpoint/2010/main" val="3662786730"/>
              </p:ext>
            </p:extLst>
          </p:nvPr>
        </p:nvGraphicFramePr>
        <p:xfrm>
          <a:off x="998730" y="5527179"/>
          <a:ext cx="4917055" cy="1160056"/>
        </p:xfrm>
        <a:graphic>
          <a:graphicData uri="http://schemas.openxmlformats.org/presentationml/2006/ole">
            <mc:AlternateContent xmlns:mc="http://schemas.openxmlformats.org/markup-compatibility/2006">
              <mc:Choice xmlns:v="urn:schemas-microsoft-com:vml" Requires="v">
                <p:oleObj spid="_x0000_s250056" name="Equation" r:id="rId8" imgW="3111480" imgH="736560" progId="Equation.3">
                  <p:embed/>
                </p:oleObj>
              </mc:Choice>
              <mc:Fallback>
                <p:oleObj name="Equation" r:id="rId8" imgW="3111480" imgH="736560" progId="Equation.3">
                  <p:embed/>
                  <p:pic>
                    <p:nvPicPr>
                      <p:cNvPr id="0" name=""/>
                      <p:cNvPicPr>
                        <a:picLocks noChangeAspect="1" noChangeArrowheads="1"/>
                      </p:cNvPicPr>
                      <p:nvPr/>
                    </p:nvPicPr>
                    <p:blipFill>
                      <a:blip r:embed="rId9"/>
                      <a:srcRect/>
                      <a:stretch>
                        <a:fillRect/>
                      </a:stretch>
                    </p:blipFill>
                    <p:spPr bwMode="auto">
                      <a:xfrm>
                        <a:off x="998730" y="5527179"/>
                        <a:ext cx="4917055" cy="1160056"/>
                      </a:xfrm>
                      <a:prstGeom prst="rect">
                        <a:avLst/>
                      </a:prstGeom>
                      <a:noFill/>
                      <a:extLst/>
                    </p:spPr>
                  </p:pic>
                </p:oleObj>
              </mc:Fallback>
            </mc:AlternateContent>
          </a:graphicData>
        </a:graphic>
      </p:graphicFrame>
      <p:graphicFrame>
        <p:nvGraphicFramePr>
          <p:cNvPr id="10" name="Object 5"/>
          <p:cNvGraphicFramePr>
            <a:graphicFrameLocks noChangeAspect="1"/>
          </p:cNvGraphicFramePr>
          <p:nvPr>
            <p:extLst>
              <p:ext uri="{D42A27DB-BD31-4B8C-83A1-F6EECF244321}">
                <p14:modId xmlns:p14="http://schemas.microsoft.com/office/powerpoint/2010/main" val="3525485929"/>
              </p:ext>
            </p:extLst>
          </p:nvPr>
        </p:nvGraphicFramePr>
        <p:xfrm>
          <a:off x="375033" y="7737264"/>
          <a:ext cx="4960938" cy="685800"/>
        </p:xfrm>
        <a:graphic>
          <a:graphicData uri="http://schemas.openxmlformats.org/presentationml/2006/ole">
            <mc:AlternateContent xmlns:mc="http://schemas.openxmlformats.org/markup-compatibility/2006">
              <mc:Choice xmlns:v="urn:schemas-microsoft-com:vml" Requires="v">
                <p:oleObj spid="_x0000_s250057" name="Equation" r:id="rId10" imgW="3200400" imgH="444240" progId="Equation.3">
                  <p:embed/>
                </p:oleObj>
              </mc:Choice>
              <mc:Fallback>
                <p:oleObj name="Equation" r:id="rId10" imgW="3200400" imgH="444240" progId="Equation.3">
                  <p:embed/>
                  <p:pic>
                    <p:nvPicPr>
                      <p:cNvPr id="0" name=""/>
                      <p:cNvPicPr>
                        <a:picLocks noChangeAspect="1" noChangeArrowheads="1"/>
                      </p:cNvPicPr>
                      <p:nvPr/>
                    </p:nvPicPr>
                    <p:blipFill>
                      <a:blip r:embed="rId11"/>
                      <a:srcRect/>
                      <a:stretch>
                        <a:fillRect/>
                      </a:stretch>
                    </p:blipFill>
                    <p:spPr bwMode="auto">
                      <a:xfrm>
                        <a:off x="375033" y="7737264"/>
                        <a:ext cx="4960938" cy="685800"/>
                      </a:xfrm>
                      <a:prstGeom prst="rect">
                        <a:avLst/>
                      </a:prstGeom>
                      <a:noFill/>
                      <a:extLst/>
                    </p:spPr>
                  </p:pic>
                </p:oleObj>
              </mc:Fallback>
            </mc:AlternateContent>
          </a:graphicData>
        </a:graphic>
      </p:graphicFrame>
      <p:sp>
        <p:nvSpPr>
          <p:cNvPr id="3" name="TextBox 2"/>
          <p:cNvSpPr txBox="1"/>
          <p:nvPr/>
        </p:nvSpPr>
        <p:spPr>
          <a:xfrm>
            <a:off x="5605443" y="7875680"/>
            <a:ext cx="620683" cy="369332"/>
          </a:xfrm>
          <a:prstGeom prst="rect">
            <a:avLst/>
          </a:prstGeom>
          <a:noFill/>
        </p:spPr>
        <p:txBody>
          <a:bodyPr wrap="none" rtlCol="0">
            <a:spAutoFit/>
          </a:bodyPr>
          <a:lstStyle/>
          <a:p>
            <a:r>
              <a:rPr lang="en-GB" dirty="0" smtClean="0"/>
              <a:t>(S1)</a:t>
            </a:r>
            <a:endParaRPr lang="en-GB" dirty="0"/>
          </a:p>
        </p:txBody>
      </p:sp>
    </p:spTree>
    <p:extLst>
      <p:ext uri="{BB962C8B-B14F-4D97-AF65-F5344CB8AC3E}">
        <p14:creationId xmlns:p14="http://schemas.microsoft.com/office/powerpoint/2010/main" val="8624790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350"/>
            <a:ext cx="6858000" cy="1524000"/>
          </a:xfrm>
        </p:spPr>
        <p:txBody>
          <a:bodyPr/>
          <a:lstStyle/>
          <a:p>
            <a:r>
              <a:rPr lang="en-GB" dirty="0" smtClean="0"/>
              <a:t>Supplement: how old is my mutation?</a:t>
            </a:r>
            <a:endParaRPr lang="en-GB" dirty="0"/>
          </a:p>
        </p:txBody>
      </p:sp>
      <p:sp>
        <p:nvSpPr>
          <p:cNvPr id="5" name="TextBox 4"/>
          <p:cNvSpPr txBox="1"/>
          <p:nvPr/>
        </p:nvSpPr>
        <p:spPr>
          <a:xfrm>
            <a:off x="171450" y="1321177"/>
            <a:ext cx="6515100" cy="9725739"/>
          </a:xfrm>
          <a:prstGeom prst="rect">
            <a:avLst/>
          </a:prstGeom>
          <a:noFill/>
        </p:spPr>
        <p:txBody>
          <a:bodyPr wrap="square" rtlCol="0">
            <a:spAutoFit/>
          </a:bodyPr>
          <a:lstStyle/>
          <a:p>
            <a:pPr>
              <a:buFont typeface="Arial" pitchFamily="34" charset="0"/>
              <a:buChar char="•"/>
            </a:pPr>
            <a:r>
              <a:rPr lang="en-GB" sz="2000" dirty="0" smtClean="0">
                <a:latin typeface="+mj-lt"/>
              </a:rPr>
              <a:t> </a:t>
            </a:r>
            <a:r>
              <a:rPr lang="en-GB" sz="2000" dirty="0" smtClean="0">
                <a:latin typeface="+mn-lt"/>
              </a:rPr>
              <a:t>To go further, define </a:t>
            </a:r>
            <a:r>
              <a:rPr lang="en-GB" sz="2000" i="1" dirty="0" err="1" smtClean="0">
                <a:latin typeface="+mn-lt"/>
              </a:rPr>
              <a:t>I</a:t>
            </a:r>
            <a:r>
              <a:rPr lang="en-GB" sz="2000" i="1" baseline="-25000" dirty="0" err="1" smtClean="0">
                <a:latin typeface="+mn-lt"/>
              </a:rPr>
              <a:t>k</a:t>
            </a:r>
            <a:r>
              <a:rPr lang="en-GB" sz="2000" dirty="0" smtClean="0">
                <a:latin typeface="+mn-lt"/>
              </a:rPr>
              <a:t>=1 as before </a:t>
            </a:r>
            <a:r>
              <a:rPr lang="en-GB" sz="2000" dirty="0">
                <a:latin typeface="+mn-lt"/>
              </a:rPr>
              <a:t>if a mutation occurs in a small interval [</a:t>
            </a:r>
            <a:r>
              <a:rPr lang="en-GB" sz="2000" i="1" dirty="0" err="1">
                <a:latin typeface="+mn-lt"/>
              </a:rPr>
              <a:t>x</a:t>
            </a:r>
            <a:r>
              <a:rPr lang="en-GB" sz="2000" dirty="0" err="1">
                <a:latin typeface="+mn-lt"/>
              </a:rPr>
              <a:t>,</a:t>
            </a:r>
            <a:r>
              <a:rPr lang="en-GB" sz="2000" i="1" dirty="0" err="1">
                <a:latin typeface="+mn-lt"/>
              </a:rPr>
              <a:t>x</a:t>
            </a:r>
            <a:r>
              <a:rPr lang="en-GB" sz="2000" dirty="0" err="1">
                <a:latin typeface="+mn-lt"/>
              </a:rPr>
              <a:t>+</a:t>
            </a:r>
            <a:r>
              <a:rPr lang="en-GB" sz="2000" i="1" dirty="0" err="1">
                <a:latin typeface="Symbol" panose="05050102010706020507" pitchFamily="18" charset="2"/>
              </a:rPr>
              <a:t>d</a:t>
            </a:r>
            <a:r>
              <a:rPr lang="en-GB" sz="2000" i="1" dirty="0" err="1">
                <a:latin typeface="+mn-lt"/>
              </a:rPr>
              <a:t>x</a:t>
            </a:r>
            <a:r>
              <a:rPr lang="en-GB" sz="2000" dirty="0">
                <a:latin typeface="+mn-lt"/>
              </a:rPr>
              <a:t>) containing </a:t>
            </a:r>
            <a:r>
              <a:rPr lang="en-GB" sz="2000" i="1" dirty="0">
                <a:latin typeface="+mn-lt"/>
              </a:rPr>
              <a:t>x </a:t>
            </a:r>
            <a:r>
              <a:rPr lang="en-GB" sz="2000" dirty="0">
                <a:latin typeface="+mn-lt"/>
              </a:rPr>
              <a:t>while </a:t>
            </a:r>
            <a:r>
              <a:rPr lang="en-GB" sz="2000" i="1" dirty="0">
                <a:latin typeface="+mn-lt"/>
              </a:rPr>
              <a:t>k</a:t>
            </a:r>
            <a:r>
              <a:rPr lang="en-GB" sz="2000" dirty="0">
                <a:latin typeface="+mn-lt"/>
              </a:rPr>
              <a:t> </a:t>
            </a:r>
            <a:r>
              <a:rPr lang="en-GB" sz="2000" dirty="0" smtClean="0">
                <a:latin typeface="+mn-lt"/>
              </a:rPr>
              <a:t>ancestors. Also as before, condition on </a:t>
            </a:r>
            <a:r>
              <a:rPr lang="en-GB" sz="2000" b="1" i="1" dirty="0" smtClean="0">
                <a:latin typeface="+mn-lt"/>
              </a:rPr>
              <a:t>T</a:t>
            </a:r>
            <a:r>
              <a:rPr lang="en-GB" sz="2000" dirty="0" smtClean="0">
                <a:latin typeface="+mn-lt"/>
              </a:rPr>
              <a:t>=(</a:t>
            </a:r>
            <a:r>
              <a:rPr lang="en-GB" sz="2000" i="1" dirty="0" smtClean="0">
                <a:latin typeface="+mj-lt"/>
              </a:rPr>
              <a:t>T</a:t>
            </a:r>
            <a:r>
              <a:rPr lang="en-GB" sz="2000" baseline="-25000" dirty="0" smtClean="0">
                <a:latin typeface="+mj-lt"/>
              </a:rPr>
              <a:t>2</a:t>
            </a:r>
            <a:r>
              <a:rPr lang="en-GB" sz="2000" dirty="0" smtClean="0">
                <a:latin typeface="+mj-lt"/>
              </a:rPr>
              <a:t>, </a:t>
            </a:r>
            <a:r>
              <a:rPr lang="en-GB" sz="2000" i="1" dirty="0">
                <a:latin typeface="+mj-lt"/>
              </a:rPr>
              <a:t>T</a:t>
            </a:r>
            <a:r>
              <a:rPr lang="en-GB" sz="2000" baseline="-25000" dirty="0">
                <a:latin typeface="+mj-lt"/>
              </a:rPr>
              <a:t>2</a:t>
            </a:r>
            <a:r>
              <a:rPr lang="en-GB" sz="2000" dirty="0" smtClean="0">
                <a:latin typeface="+mj-lt"/>
              </a:rPr>
              <a:t>, ….</a:t>
            </a:r>
            <a:r>
              <a:rPr lang="en-GB" sz="2000" i="1" dirty="0">
                <a:latin typeface="+mj-lt"/>
              </a:rPr>
              <a:t> </a:t>
            </a:r>
            <a:r>
              <a:rPr lang="en-GB" sz="2000" i="1" dirty="0" err="1" smtClean="0">
                <a:latin typeface="+mj-lt"/>
              </a:rPr>
              <a:t>T</a:t>
            </a:r>
            <a:r>
              <a:rPr lang="en-GB" sz="2000" i="1" baseline="-25000" dirty="0" err="1" smtClean="0">
                <a:latin typeface="+mj-lt"/>
              </a:rPr>
              <a:t>n</a:t>
            </a:r>
            <a:r>
              <a:rPr lang="en-GB" sz="2000" dirty="0" smtClean="0"/>
              <a:t>).</a:t>
            </a:r>
            <a:endParaRPr lang="en-GB" sz="2000" dirty="0">
              <a:latin typeface="+mj-lt"/>
            </a:endParaRPr>
          </a:p>
          <a:p>
            <a:pPr>
              <a:buFont typeface="Arial" pitchFamily="34" charset="0"/>
              <a:buChar char="•"/>
            </a:pPr>
            <a:endParaRPr lang="en-GB" sz="2000" dirty="0" smtClean="0">
              <a:latin typeface="+mj-lt"/>
            </a:endParaRPr>
          </a:p>
          <a:p>
            <a:pPr>
              <a:buFont typeface="Arial" pitchFamily="34" charset="0"/>
              <a:buChar char="•"/>
            </a:pPr>
            <a:r>
              <a:rPr lang="en-GB" sz="2000" dirty="0" smtClean="0">
                <a:latin typeface="+mj-lt"/>
              </a:rPr>
              <a:t> In equation (S1), note that partitioning over </a:t>
            </a:r>
            <a:r>
              <a:rPr lang="en-GB" sz="2000" i="1" dirty="0" smtClean="0">
                <a:latin typeface="+mj-lt"/>
              </a:rPr>
              <a:t>k</a:t>
            </a:r>
            <a:r>
              <a:rPr lang="en-GB" sz="2000" dirty="0" smtClean="0">
                <a:latin typeface="+mj-lt"/>
              </a:rPr>
              <a:t>, the (conditional) numerator and denominator may be written:</a:t>
            </a:r>
          </a:p>
          <a:p>
            <a:pPr>
              <a:buFont typeface="Arial" pitchFamily="34" charset="0"/>
              <a:buChar char="•"/>
            </a:pPr>
            <a:endParaRPr lang="en-GB" sz="2000" dirty="0">
              <a:latin typeface="+mj-lt"/>
            </a:endParaRPr>
          </a:p>
          <a:p>
            <a:pPr>
              <a:buFont typeface="Arial" pitchFamily="34" charset="0"/>
              <a:buChar char="•"/>
            </a:pPr>
            <a:endParaRPr lang="en-GB" sz="2000" dirty="0" smtClean="0">
              <a:latin typeface="+mj-lt"/>
            </a:endParaRPr>
          </a:p>
          <a:p>
            <a:pPr>
              <a:buFont typeface="Arial" pitchFamily="34" charset="0"/>
              <a:buChar char="•"/>
            </a:pPr>
            <a:endParaRPr lang="en-GB" sz="2000" dirty="0">
              <a:latin typeface="+mj-lt"/>
            </a:endParaRPr>
          </a:p>
          <a:p>
            <a:pPr>
              <a:buFont typeface="Arial" pitchFamily="34" charset="0"/>
              <a:buChar char="•"/>
            </a:pPr>
            <a:endParaRPr lang="en-GB" sz="2000" dirty="0" smtClean="0">
              <a:latin typeface="+mj-lt"/>
            </a:endParaRPr>
          </a:p>
          <a:p>
            <a:pPr>
              <a:buFont typeface="Arial" pitchFamily="34" charset="0"/>
              <a:buChar char="•"/>
            </a:pPr>
            <a:endParaRPr lang="en-GB" sz="2000" dirty="0">
              <a:latin typeface="+mj-lt"/>
            </a:endParaRPr>
          </a:p>
          <a:p>
            <a:r>
              <a:rPr lang="en-GB" sz="2000" dirty="0" smtClean="0">
                <a:latin typeface="+mj-lt"/>
              </a:rPr>
              <a:t> </a:t>
            </a:r>
          </a:p>
          <a:p>
            <a:pPr>
              <a:buFont typeface="Arial" pitchFamily="34" charset="0"/>
              <a:buChar char="•"/>
            </a:pPr>
            <a:endParaRPr lang="en-GB" sz="2000" dirty="0">
              <a:latin typeface="+mj-lt"/>
            </a:endParaRPr>
          </a:p>
          <a:p>
            <a:pPr>
              <a:buFont typeface="Arial" pitchFamily="34" charset="0"/>
              <a:buChar char="•"/>
            </a:pPr>
            <a:r>
              <a:rPr lang="en-GB" sz="2000" dirty="0" smtClean="0">
                <a:latin typeface="+mj-lt"/>
              </a:rPr>
              <a:t> Now for </a:t>
            </a:r>
            <a:r>
              <a:rPr lang="en-GB" sz="2000" i="1" dirty="0" smtClean="0">
                <a:latin typeface="+mj-lt"/>
              </a:rPr>
              <a:t>any</a:t>
            </a:r>
            <a:r>
              <a:rPr lang="en-GB" sz="2000" dirty="0" smtClean="0">
                <a:latin typeface="+mj-lt"/>
              </a:rPr>
              <a:t> mutation occurring while </a:t>
            </a:r>
            <a:r>
              <a:rPr lang="en-GB" sz="2000" i="1" dirty="0">
                <a:latin typeface="+mj-lt"/>
              </a:rPr>
              <a:t>k</a:t>
            </a:r>
            <a:r>
              <a:rPr lang="en-GB" sz="2000" dirty="0">
                <a:latin typeface="+mj-lt"/>
              </a:rPr>
              <a:t> </a:t>
            </a:r>
            <a:r>
              <a:rPr lang="en-GB" sz="2000" dirty="0" smtClean="0">
                <a:latin typeface="+mj-lt"/>
              </a:rPr>
              <a:t>ancestors, </a:t>
            </a:r>
            <a:r>
              <a:rPr lang="en-GB" sz="2000" dirty="0">
                <a:latin typeface="+mj-lt"/>
              </a:rPr>
              <a:t>its age is obviously uniform across the period while </a:t>
            </a:r>
            <a:r>
              <a:rPr lang="en-GB" sz="2000" i="1" dirty="0">
                <a:latin typeface="+mj-lt"/>
              </a:rPr>
              <a:t>k</a:t>
            </a:r>
            <a:r>
              <a:rPr lang="en-GB" sz="2000" dirty="0">
                <a:latin typeface="+mj-lt"/>
              </a:rPr>
              <a:t> </a:t>
            </a:r>
            <a:r>
              <a:rPr lang="en-GB" sz="2000" dirty="0" smtClean="0">
                <a:latin typeface="+mj-lt"/>
              </a:rPr>
              <a:t>ancestors, so then regardless of </a:t>
            </a:r>
            <a:r>
              <a:rPr lang="en-GB" sz="2000" i="1" dirty="0" smtClean="0">
                <a:latin typeface="+mj-lt"/>
              </a:rPr>
              <a:t>b</a:t>
            </a:r>
            <a:r>
              <a:rPr lang="en-GB" sz="2000" dirty="0" smtClean="0">
                <a:latin typeface="+mj-lt"/>
              </a:rPr>
              <a:t>:</a:t>
            </a:r>
            <a:endParaRPr lang="en-GB" sz="2000" dirty="0">
              <a:latin typeface="+mj-lt"/>
            </a:endParaRPr>
          </a:p>
          <a:p>
            <a:pPr>
              <a:buFont typeface="Arial" pitchFamily="34" charset="0"/>
              <a:buChar char="•"/>
            </a:pPr>
            <a:endParaRPr lang="en-GB" sz="2000" dirty="0" smtClean="0">
              <a:latin typeface="+mj-lt"/>
            </a:endParaRPr>
          </a:p>
          <a:p>
            <a:endParaRPr lang="en-GB" sz="2000" dirty="0" smtClean="0">
              <a:latin typeface="+mj-lt"/>
            </a:endParaRPr>
          </a:p>
          <a:p>
            <a:r>
              <a:rPr lang="en-GB" sz="2000" dirty="0" smtClean="0">
                <a:latin typeface="+mj-lt"/>
              </a:rPr>
              <a:t>where </a:t>
            </a:r>
            <a:r>
              <a:rPr lang="en-GB" sz="2000" i="1" dirty="0" smtClean="0">
                <a:latin typeface="+mj-lt"/>
              </a:rPr>
              <a:t>U</a:t>
            </a:r>
            <a:r>
              <a:rPr lang="en-GB" sz="2000" dirty="0" smtClean="0">
                <a:latin typeface="+mj-lt"/>
              </a:rPr>
              <a:t> is uniform on (0,1) and independent of the </a:t>
            </a:r>
            <a:r>
              <a:rPr lang="en-GB" sz="2000" i="1" dirty="0" err="1" smtClean="0">
                <a:latin typeface="+mj-lt"/>
              </a:rPr>
              <a:t>T</a:t>
            </a:r>
            <a:r>
              <a:rPr lang="en-GB" sz="2000" i="1" baseline="-25000" dirty="0" err="1" smtClean="0">
                <a:latin typeface="+mj-lt"/>
              </a:rPr>
              <a:t>i</a:t>
            </a:r>
            <a:r>
              <a:rPr lang="en-GB" sz="2000" dirty="0" err="1" smtClean="0">
                <a:latin typeface="+mj-lt"/>
              </a:rPr>
              <a:t>’s</a:t>
            </a:r>
            <a:r>
              <a:rPr lang="en-GB" sz="2000" dirty="0" smtClean="0">
                <a:latin typeface="+mj-lt"/>
              </a:rPr>
              <a:t>. Taking expectations over </a:t>
            </a:r>
            <a:r>
              <a:rPr lang="en-GB" sz="2000" b="1" i="1" dirty="0" smtClean="0">
                <a:latin typeface="+mj-lt"/>
              </a:rPr>
              <a:t>T</a:t>
            </a:r>
            <a:r>
              <a:rPr lang="en-GB" sz="2000" dirty="0" smtClean="0">
                <a:latin typeface="+mj-lt"/>
              </a:rPr>
              <a:t> in </a:t>
            </a:r>
            <a:r>
              <a:rPr lang="en-GB" sz="2000" dirty="0">
                <a:latin typeface="+mj-lt"/>
              </a:rPr>
              <a:t>(S2</a:t>
            </a:r>
            <a:r>
              <a:rPr lang="en-GB" sz="2000" dirty="0" smtClean="0">
                <a:latin typeface="+mj-lt"/>
              </a:rPr>
              <a:t>), then (S1) becomes as </a:t>
            </a:r>
            <a:r>
              <a:rPr lang="en-GB" sz="2000" i="1" dirty="0" smtClean="0">
                <a:latin typeface="Symbol" panose="05050102010706020507" pitchFamily="18" charset="2"/>
              </a:rPr>
              <a:t>d</a:t>
            </a:r>
            <a:r>
              <a:rPr lang="en-GB" sz="2000" i="1" dirty="0" smtClean="0">
                <a:latin typeface="+mj-lt"/>
              </a:rPr>
              <a:t>x→</a:t>
            </a:r>
            <a:r>
              <a:rPr lang="en-GB" sz="2000" dirty="0" smtClean="0">
                <a:latin typeface="+mj-lt"/>
              </a:rPr>
              <a:t>0:</a:t>
            </a:r>
            <a:endParaRPr lang="en-GB" sz="2000" dirty="0">
              <a:latin typeface="+mj-lt"/>
            </a:endParaRPr>
          </a:p>
          <a:p>
            <a:endParaRPr lang="en-GB" sz="2000" dirty="0" smtClean="0">
              <a:latin typeface="+mj-lt"/>
            </a:endParaRPr>
          </a:p>
          <a:p>
            <a:endParaRPr lang="en-GB" sz="2000" dirty="0" smtClean="0">
              <a:latin typeface="+mj-lt"/>
            </a:endParaRPr>
          </a:p>
          <a:p>
            <a:endParaRPr lang="en-GB" sz="2000" dirty="0" smtClean="0">
              <a:latin typeface="+mj-lt"/>
            </a:endParaRPr>
          </a:p>
          <a:p>
            <a:endParaRPr lang="en-GB" sz="2000" dirty="0" smtClean="0">
              <a:latin typeface="+mj-lt"/>
            </a:endParaRPr>
          </a:p>
          <a:p>
            <a:endParaRPr lang="en-GB" i="1" dirty="0" smtClean="0">
              <a:latin typeface="+mj-lt"/>
            </a:endParaRPr>
          </a:p>
          <a:p>
            <a:endParaRPr lang="en-GB" dirty="0" smtClean="0">
              <a:latin typeface="+mj-lt"/>
            </a:endParaRPr>
          </a:p>
          <a:p>
            <a:endParaRPr lang="en-GB" dirty="0" smtClean="0">
              <a:latin typeface="+mj-lt"/>
            </a:endParaRPr>
          </a:p>
          <a:p>
            <a:endParaRPr lang="en-GB" dirty="0" smtClean="0"/>
          </a:p>
          <a:p>
            <a:endParaRPr lang="en-GB" i="1" dirty="0" smtClean="0"/>
          </a:p>
          <a:p>
            <a:endParaRPr lang="en-GB" dirty="0" smtClean="0"/>
          </a:p>
          <a:p>
            <a:r>
              <a:rPr lang="en-GB" dirty="0" smtClean="0"/>
              <a:t>We can consider the constant size case again</a:t>
            </a:r>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80901" name="Object 5"/>
          <p:cNvGraphicFramePr>
            <a:graphicFrameLocks noChangeAspect="1"/>
          </p:cNvGraphicFramePr>
          <p:nvPr>
            <p:extLst>
              <p:ext uri="{D42A27DB-BD31-4B8C-83A1-F6EECF244321}">
                <p14:modId xmlns:p14="http://schemas.microsoft.com/office/powerpoint/2010/main" val="3720559761"/>
              </p:ext>
            </p:extLst>
          </p:nvPr>
        </p:nvGraphicFramePr>
        <p:xfrm>
          <a:off x="548680" y="6300788"/>
          <a:ext cx="5475287" cy="476250"/>
        </p:xfrm>
        <a:graphic>
          <a:graphicData uri="http://schemas.openxmlformats.org/presentationml/2006/ole">
            <mc:AlternateContent xmlns:mc="http://schemas.openxmlformats.org/markup-compatibility/2006">
              <mc:Choice xmlns:v="urn:schemas-microsoft-com:vml" Requires="v">
                <p:oleObj spid="_x0000_s84188" name="Equation" r:id="rId4" imgW="2616120" imgH="228600" progId="Equation.3">
                  <p:embed/>
                </p:oleObj>
              </mc:Choice>
              <mc:Fallback>
                <p:oleObj name="Equation" r:id="rId4" imgW="2616120" imgH="228600" progId="Equation.3">
                  <p:embed/>
                  <p:pic>
                    <p:nvPicPr>
                      <p:cNvPr id="0" name="Picture 4"/>
                      <p:cNvPicPr>
                        <a:picLocks noChangeAspect="1" noChangeArrowheads="1"/>
                      </p:cNvPicPr>
                      <p:nvPr/>
                    </p:nvPicPr>
                    <p:blipFill>
                      <a:blip r:embed="rId5"/>
                      <a:srcRect/>
                      <a:stretch>
                        <a:fillRect/>
                      </a:stretch>
                    </p:blipFill>
                    <p:spPr bwMode="auto">
                      <a:xfrm>
                        <a:off x="548680" y="6300788"/>
                        <a:ext cx="5475287"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161538172"/>
              </p:ext>
            </p:extLst>
          </p:nvPr>
        </p:nvGraphicFramePr>
        <p:xfrm>
          <a:off x="41070" y="3227853"/>
          <a:ext cx="6718300" cy="2154237"/>
        </p:xfrm>
        <a:graphic>
          <a:graphicData uri="http://schemas.openxmlformats.org/presentationml/2006/ole">
            <mc:AlternateContent xmlns:mc="http://schemas.openxmlformats.org/markup-compatibility/2006">
              <mc:Choice xmlns:v="urn:schemas-microsoft-com:vml" Requires="v">
                <p:oleObj spid="_x0000_s84189" name="Equation" r:id="rId6" imgW="4114800" imgH="1320480" progId="Equation.3">
                  <p:embed/>
                </p:oleObj>
              </mc:Choice>
              <mc:Fallback>
                <p:oleObj name="Equation" r:id="rId6" imgW="4114800" imgH="1320480" progId="Equation.3">
                  <p:embed/>
                  <p:pic>
                    <p:nvPicPr>
                      <p:cNvPr id="0" name=""/>
                      <p:cNvPicPr>
                        <a:picLocks noChangeAspect="1" noChangeArrowheads="1"/>
                      </p:cNvPicPr>
                      <p:nvPr/>
                    </p:nvPicPr>
                    <p:blipFill>
                      <a:blip r:embed="rId7"/>
                      <a:srcRect/>
                      <a:stretch>
                        <a:fillRect/>
                      </a:stretch>
                    </p:blipFill>
                    <p:spPr bwMode="auto">
                      <a:xfrm>
                        <a:off x="41070" y="3227853"/>
                        <a:ext cx="6718300" cy="2154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6157748" y="4470457"/>
            <a:ext cx="620683" cy="369332"/>
          </a:xfrm>
          <a:prstGeom prst="rect">
            <a:avLst/>
          </a:prstGeom>
          <a:noFill/>
        </p:spPr>
        <p:txBody>
          <a:bodyPr wrap="none" rtlCol="0">
            <a:spAutoFit/>
          </a:bodyPr>
          <a:lstStyle/>
          <a:p>
            <a:r>
              <a:rPr lang="en-GB" dirty="0" smtClean="0"/>
              <a:t>(S2)</a:t>
            </a:r>
            <a:endParaRPr lang="en-GB" dirty="0"/>
          </a:p>
        </p:txBody>
      </p:sp>
      <p:graphicFrame>
        <p:nvGraphicFramePr>
          <p:cNvPr id="13" name="Object 5"/>
          <p:cNvGraphicFramePr>
            <a:graphicFrameLocks noChangeAspect="1"/>
          </p:cNvGraphicFramePr>
          <p:nvPr>
            <p:extLst>
              <p:ext uri="{D42A27DB-BD31-4B8C-83A1-F6EECF244321}">
                <p14:modId xmlns:p14="http://schemas.microsoft.com/office/powerpoint/2010/main" val="1321493838"/>
              </p:ext>
            </p:extLst>
          </p:nvPr>
        </p:nvGraphicFramePr>
        <p:xfrm>
          <a:off x="1411288" y="7497763"/>
          <a:ext cx="3917950" cy="1644650"/>
        </p:xfrm>
        <a:graphic>
          <a:graphicData uri="http://schemas.openxmlformats.org/presentationml/2006/ole">
            <mc:AlternateContent xmlns:mc="http://schemas.openxmlformats.org/markup-compatibility/2006">
              <mc:Choice xmlns:v="urn:schemas-microsoft-com:vml" Requires="v">
                <p:oleObj spid="_x0000_s84190" name="Equation" r:id="rId8" imgW="2527200" imgH="1066680" progId="Equation.3">
                  <p:embed/>
                </p:oleObj>
              </mc:Choice>
              <mc:Fallback>
                <p:oleObj name="Equation" r:id="rId8" imgW="2527200" imgH="1066680" progId="Equation.3">
                  <p:embed/>
                  <p:pic>
                    <p:nvPicPr>
                      <p:cNvPr id="0" name=""/>
                      <p:cNvPicPr>
                        <a:picLocks noChangeAspect="1" noChangeArrowheads="1"/>
                      </p:cNvPicPr>
                      <p:nvPr/>
                    </p:nvPicPr>
                    <p:blipFill>
                      <a:blip r:embed="rId9"/>
                      <a:srcRect/>
                      <a:stretch>
                        <a:fillRect/>
                      </a:stretch>
                    </p:blipFill>
                    <p:spPr bwMode="auto">
                      <a:xfrm>
                        <a:off x="1411288" y="7497763"/>
                        <a:ext cx="3917950" cy="1644650"/>
                      </a:xfrm>
                      <a:prstGeom prst="rect">
                        <a:avLst/>
                      </a:prstGeom>
                      <a:noFill/>
                      <a:extLst/>
                    </p:spPr>
                  </p:pic>
                </p:oleObj>
              </mc:Fallback>
            </mc:AlternateContent>
          </a:graphicData>
        </a:graphic>
      </p:graphicFrame>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3555"/>
            <a:ext cx="6858000" cy="1524000"/>
          </a:xfrm>
        </p:spPr>
        <p:txBody>
          <a:bodyPr/>
          <a:lstStyle/>
          <a:p>
            <a:r>
              <a:rPr lang="en-GB" dirty="0" smtClean="0"/>
              <a:t>Example: constant size </a:t>
            </a:r>
            <a:r>
              <a:rPr lang="en-GB" dirty="0" err="1" smtClean="0"/>
              <a:t>popn</a:t>
            </a:r>
            <a:endParaRPr lang="en-GB" dirty="0"/>
          </a:p>
        </p:txBody>
      </p:sp>
      <p:sp>
        <p:nvSpPr>
          <p:cNvPr id="5" name="TextBox 4"/>
          <p:cNvSpPr txBox="1"/>
          <p:nvPr/>
        </p:nvSpPr>
        <p:spPr>
          <a:xfrm>
            <a:off x="171450" y="1106615"/>
            <a:ext cx="6515100" cy="2400657"/>
          </a:xfrm>
          <a:prstGeom prst="rect">
            <a:avLst/>
          </a:prstGeom>
          <a:noFill/>
        </p:spPr>
        <p:txBody>
          <a:bodyPr wrap="square" rtlCol="0">
            <a:spAutoFit/>
          </a:bodyPr>
          <a:lstStyle/>
          <a:p>
            <a:endParaRPr lang="en-GB" sz="2000" dirty="0" smtClean="0">
              <a:latin typeface="+mj-lt"/>
            </a:endParaRPr>
          </a:p>
          <a:p>
            <a:endParaRPr lang="en-GB" sz="2000" dirty="0" smtClean="0">
              <a:latin typeface="+mj-lt"/>
            </a:endParaRPr>
          </a:p>
          <a:p>
            <a:endParaRPr lang="en-GB" sz="2000" dirty="0" smtClean="0">
              <a:latin typeface="+mj-lt"/>
            </a:endParaRPr>
          </a:p>
          <a:p>
            <a:endParaRPr lang="en-GB" i="1" dirty="0" smtClean="0">
              <a:latin typeface="+mj-lt"/>
            </a:endParaRPr>
          </a:p>
          <a:p>
            <a:endParaRPr lang="en-GB" dirty="0" smtClean="0">
              <a:latin typeface="+mj-lt"/>
            </a:endParaRPr>
          </a:p>
          <a:p>
            <a:endParaRPr lang="en-GB" dirty="0" smtClean="0">
              <a:latin typeface="+mj-lt"/>
            </a:endParaRPr>
          </a:p>
          <a:p>
            <a:endParaRPr lang="en-GB" dirty="0" smtClean="0"/>
          </a:p>
          <a:p>
            <a:endParaRPr lang="en-GB" i="1" dirty="0" smtClean="0"/>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46" name="Object 45"/>
          <p:cNvGraphicFramePr>
            <a:graphicFrameLocks noChangeAspect="1"/>
          </p:cNvGraphicFramePr>
          <p:nvPr>
            <p:extLst>
              <p:ext uri="{D42A27DB-BD31-4B8C-83A1-F6EECF244321}">
                <p14:modId xmlns:p14="http://schemas.microsoft.com/office/powerpoint/2010/main" val="2227472771"/>
              </p:ext>
            </p:extLst>
          </p:nvPr>
        </p:nvGraphicFramePr>
        <p:xfrm>
          <a:off x="1096963" y="657225"/>
          <a:ext cx="4749800" cy="3687763"/>
        </p:xfrm>
        <a:graphic>
          <a:graphicData uri="http://schemas.openxmlformats.org/presentationml/2006/ole">
            <mc:AlternateContent xmlns:mc="http://schemas.openxmlformats.org/markup-compatibility/2006">
              <mc:Choice xmlns:v="urn:schemas-microsoft-com:vml" Requires="v">
                <p:oleObj spid="_x0000_s85247" name="Equation" r:id="rId4" imgW="2908080" imgH="2260440" progId="Equation.3">
                  <p:embed/>
                </p:oleObj>
              </mc:Choice>
              <mc:Fallback>
                <p:oleObj name="Equation" r:id="rId4" imgW="2908080" imgH="2260440" progId="Equation.3">
                  <p:embed/>
                  <p:pic>
                    <p:nvPicPr>
                      <p:cNvPr id="0" name="Picture 2"/>
                      <p:cNvPicPr>
                        <a:picLocks noChangeAspect="1" noChangeArrowheads="1"/>
                      </p:cNvPicPr>
                      <p:nvPr/>
                    </p:nvPicPr>
                    <p:blipFill>
                      <a:blip r:embed="rId5"/>
                      <a:srcRect/>
                      <a:stretch>
                        <a:fillRect/>
                      </a:stretch>
                    </p:blipFill>
                    <p:spPr bwMode="auto">
                      <a:xfrm>
                        <a:off x="1096963" y="657225"/>
                        <a:ext cx="4749800" cy="3687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99265" y="4436985"/>
            <a:ext cx="6515100" cy="4247317"/>
          </a:xfrm>
          <a:prstGeom prst="rect">
            <a:avLst/>
          </a:prstGeom>
          <a:noFill/>
        </p:spPr>
        <p:txBody>
          <a:bodyPr wrap="square" rtlCol="0">
            <a:spAutoFit/>
          </a:bodyPr>
          <a:lstStyle/>
          <a:p>
            <a:r>
              <a:rPr lang="en-GB" dirty="0" smtClean="0"/>
              <a:t>The algebra missed out is tedious – it relies on certain </a:t>
            </a:r>
            <a:r>
              <a:rPr lang="en-GB" dirty="0" err="1" smtClean="0"/>
              <a:t>combinatoric</a:t>
            </a:r>
            <a:r>
              <a:rPr lang="en-GB" dirty="0" smtClean="0"/>
              <a:t> identities. For more (but not quite full) details, see RCG’s notes, linked to on the webpage </a:t>
            </a:r>
          </a:p>
          <a:p>
            <a:endParaRPr lang="en-GB" dirty="0" smtClean="0"/>
          </a:p>
          <a:p>
            <a:r>
              <a:rPr lang="en-GB" b="1" dirty="0" smtClean="0"/>
              <a:t>The age of a mutation at frequency </a:t>
            </a:r>
            <a:r>
              <a:rPr lang="en-GB" b="1" i="1" dirty="0" smtClean="0"/>
              <a:t>x</a:t>
            </a:r>
            <a:r>
              <a:rPr lang="en-GB" b="1" dirty="0" smtClean="0"/>
              <a:t> in the entire population </a:t>
            </a:r>
          </a:p>
          <a:p>
            <a:r>
              <a:rPr lang="en-GB" dirty="0" smtClean="0"/>
              <a:t>We just set </a:t>
            </a:r>
            <a:r>
              <a:rPr lang="en-GB" i="1" dirty="0" smtClean="0"/>
              <a:t>               </a:t>
            </a:r>
            <a:r>
              <a:rPr lang="en-GB" dirty="0" smtClean="0"/>
              <a:t>and let </a:t>
            </a:r>
            <a:r>
              <a:rPr lang="en-GB" i="1" dirty="0" smtClean="0"/>
              <a:t>n</a:t>
            </a:r>
            <a:r>
              <a:rPr lang="en-GB" dirty="0" smtClean="0"/>
              <a:t>→∞, so </a:t>
            </a:r>
            <a:r>
              <a:rPr lang="en-GB" i="1" dirty="0" smtClean="0"/>
              <a:t>b</a:t>
            </a:r>
            <a:r>
              <a:rPr lang="en-GB" dirty="0" smtClean="0"/>
              <a:t>/</a:t>
            </a:r>
            <a:r>
              <a:rPr lang="en-GB" i="1" dirty="0" smtClean="0"/>
              <a:t>n</a:t>
            </a:r>
            <a:r>
              <a:rPr lang="en-GB" dirty="0" smtClean="0"/>
              <a:t> →</a:t>
            </a:r>
            <a:r>
              <a:rPr lang="en-GB" i="1" dirty="0" smtClean="0"/>
              <a:t>x </a:t>
            </a:r>
            <a:r>
              <a:rPr lang="en-GB" dirty="0" smtClean="0"/>
              <a:t>and</a:t>
            </a:r>
            <a:endParaRPr lang="en-GB" i="1"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p:txBody>
      </p:sp>
      <p:graphicFrame>
        <p:nvGraphicFramePr>
          <p:cNvPr id="84996" name="Object 4"/>
          <p:cNvGraphicFramePr>
            <a:graphicFrameLocks noChangeAspect="1"/>
          </p:cNvGraphicFramePr>
          <p:nvPr/>
        </p:nvGraphicFramePr>
        <p:xfrm>
          <a:off x="734420" y="6505575"/>
          <a:ext cx="5349875" cy="2071688"/>
        </p:xfrm>
        <a:graphic>
          <a:graphicData uri="http://schemas.openxmlformats.org/presentationml/2006/ole">
            <mc:AlternateContent xmlns:mc="http://schemas.openxmlformats.org/markup-compatibility/2006">
              <mc:Choice xmlns:v="urn:schemas-microsoft-com:vml" Requires="v">
                <p:oleObj spid="_x0000_s85248" name="Equation" r:id="rId6" imgW="3276360" imgH="1269720" progId="Equation.3">
                  <p:embed/>
                </p:oleObj>
              </mc:Choice>
              <mc:Fallback>
                <p:oleObj name="Equation" r:id="rId6" imgW="3276360" imgH="1269720" progId="Equation.3">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420" y="6505575"/>
                        <a:ext cx="5349875" cy="2071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4997" name="Object 5"/>
          <p:cNvGraphicFramePr>
            <a:graphicFrameLocks noChangeAspect="1"/>
          </p:cNvGraphicFramePr>
          <p:nvPr/>
        </p:nvGraphicFramePr>
        <p:xfrm>
          <a:off x="1493785" y="6102170"/>
          <a:ext cx="871538" cy="373063"/>
        </p:xfrm>
        <a:graphic>
          <a:graphicData uri="http://schemas.openxmlformats.org/presentationml/2006/ole">
            <mc:AlternateContent xmlns:mc="http://schemas.openxmlformats.org/markup-compatibility/2006">
              <mc:Choice xmlns:v="urn:schemas-microsoft-com:vml" Requires="v">
                <p:oleObj spid="_x0000_s85249" name="Equation" r:id="rId8" imgW="533160" imgH="228600" progId="Equation.3">
                  <p:embed/>
                </p:oleObj>
              </mc:Choice>
              <mc:Fallback>
                <p:oleObj name="Equation" r:id="rId8" imgW="533160" imgH="22860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3785" y="6102170"/>
                        <a:ext cx="871538"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4104278" y="7391344"/>
            <a:ext cx="2295052" cy="1231106"/>
          </a:xfrm>
          <a:prstGeom prst="rect">
            <a:avLst/>
          </a:prstGeom>
          <a:noFill/>
        </p:spPr>
        <p:txBody>
          <a:bodyPr wrap="none" rtlCol="0">
            <a:spAutoFit/>
          </a:bodyPr>
          <a:lstStyle/>
          <a:p>
            <a:r>
              <a:rPr lang="en-GB" sz="1400" b="1" dirty="0" smtClean="0"/>
              <a:t>REFS:</a:t>
            </a:r>
          </a:p>
          <a:p>
            <a:r>
              <a:rPr lang="en-GB" sz="1400" dirty="0" smtClean="0"/>
              <a:t>Kimura and </a:t>
            </a:r>
            <a:r>
              <a:rPr lang="en-GB" sz="1400" dirty="0" err="1" smtClean="0"/>
              <a:t>Ohta</a:t>
            </a:r>
            <a:r>
              <a:rPr lang="en-GB" sz="1400" dirty="0" smtClean="0"/>
              <a:t> (1973)</a:t>
            </a:r>
          </a:p>
          <a:p>
            <a:r>
              <a:rPr lang="en-GB" sz="1400" dirty="0" smtClean="0"/>
              <a:t>Griffiths and </a:t>
            </a:r>
            <a:r>
              <a:rPr lang="en-GB" sz="1400" dirty="0" err="1" smtClean="0"/>
              <a:t>Tavare</a:t>
            </a:r>
            <a:r>
              <a:rPr lang="en-GB" sz="1400" dirty="0" smtClean="0"/>
              <a:t> (1998)</a:t>
            </a:r>
          </a:p>
          <a:p>
            <a:r>
              <a:rPr lang="en-GB" sz="1400" dirty="0" err="1" smtClean="0"/>
              <a:t>Wiuf</a:t>
            </a:r>
            <a:r>
              <a:rPr lang="en-GB" sz="1400" dirty="0" smtClean="0"/>
              <a:t> and Donnelly (1999)</a:t>
            </a:r>
          </a:p>
          <a:p>
            <a:endParaRPr lang="en-GB"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8530"/>
            <a:ext cx="6172200" cy="1524000"/>
          </a:xfrm>
        </p:spPr>
        <p:txBody>
          <a:bodyPr/>
          <a:lstStyle/>
          <a:p>
            <a:r>
              <a:rPr lang="en-GB" dirty="0" smtClean="0"/>
              <a:t>Practical implications</a:t>
            </a:r>
            <a:endParaRPr lang="en-GB" dirty="0"/>
          </a:p>
        </p:txBody>
      </p:sp>
      <p:sp>
        <p:nvSpPr>
          <p:cNvPr id="3" name="Content Placeholder 2"/>
          <p:cNvSpPr>
            <a:spLocks noGrp="1"/>
          </p:cNvSpPr>
          <p:nvPr>
            <p:ph idx="1"/>
          </p:nvPr>
        </p:nvSpPr>
        <p:spPr>
          <a:xfrm>
            <a:off x="342900" y="1241630"/>
            <a:ext cx="6172200" cy="6034088"/>
          </a:xfrm>
        </p:spPr>
        <p:txBody>
          <a:bodyPr/>
          <a:lstStyle/>
          <a:p>
            <a:pPr marL="457200" indent="-457200">
              <a:buFont typeface="+mj-lt"/>
              <a:buAutoNum type="arabicPeriod"/>
            </a:pPr>
            <a:r>
              <a:rPr lang="en-GB" sz="2400" dirty="0" smtClean="0"/>
              <a:t>This theory is very important in practice!</a:t>
            </a:r>
          </a:p>
          <a:p>
            <a:pPr marL="914400" lvl="1" indent="-457200"/>
            <a:r>
              <a:rPr lang="en-GB" sz="2400" dirty="0" smtClean="0"/>
              <a:t>We have seen coalescence times, and hence the frequency spectrum, are affected by historical population size</a:t>
            </a:r>
          </a:p>
          <a:p>
            <a:pPr marL="914400" lvl="1" indent="-457200"/>
            <a:r>
              <a:rPr lang="en-GB" sz="2400" dirty="0" smtClean="0"/>
              <a:t>So – we can use the former to infer the latter  </a:t>
            </a:r>
            <a:r>
              <a:rPr lang="en-GB" sz="1400" dirty="0" smtClean="0"/>
              <a:t>(e.g. Adams and Hudson, </a:t>
            </a:r>
            <a:r>
              <a:rPr lang="en-GB" sz="1400" b="1" i="1" dirty="0" smtClean="0"/>
              <a:t>Genetics</a:t>
            </a:r>
            <a:r>
              <a:rPr lang="en-GB" sz="1400" dirty="0" smtClean="0"/>
              <a:t> 2004, Williamson et al. </a:t>
            </a:r>
            <a:r>
              <a:rPr lang="en-GB" sz="1400" b="1" i="1" dirty="0" smtClean="0"/>
              <a:t>PNAS</a:t>
            </a:r>
            <a:r>
              <a:rPr lang="en-GB" sz="1400" dirty="0" smtClean="0"/>
              <a:t> 2005)</a:t>
            </a:r>
          </a:p>
          <a:p>
            <a:pPr marL="914400" lvl="1" indent="-457200"/>
            <a:r>
              <a:rPr lang="en-GB" sz="2400" dirty="0" smtClean="0"/>
              <a:t>But there are always multiple possible histories exactly matching an observed spectrum </a:t>
            </a:r>
            <a:r>
              <a:rPr lang="en-GB" sz="1400" dirty="0" smtClean="0"/>
              <a:t>(Myers, </a:t>
            </a:r>
            <a:r>
              <a:rPr lang="en-GB" sz="1400" dirty="0" err="1" smtClean="0"/>
              <a:t>Fefferman</a:t>
            </a:r>
            <a:r>
              <a:rPr lang="en-GB" sz="1400" dirty="0" smtClean="0"/>
              <a:t> and Patterson </a:t>
            </a:r>
            <a:r>
              <a:rPr lang="en-GB" sz="1400" b="1" i="1" dirty="0" err="1" smtClean="0"/>
              <a:t>Theor</a:t>
            </a:r>
            <a:r>
              <a:rPr lang="en-GB" sz="1400" b="1" i="1" dirty="0" smtClean="0"/>
              <a:t>. Pop. Biol. </a:t>
            </a:r>
            <a:r>
              <a:rPr lang="en-GB" sz="1400" dirty="0" smtClean="0"/>
              <a:t>2008)</a:t>
            </a:r>
            <a:endParaRPr lang="en-GB" sz="2400" dirty="0" smtClean="0"/>
          </a:p>
          <a:p>
            <a:pPr marL="457200" indent="-457200">
              <a:buFont typeface="+mj-lt"/>
              <a:buAutoNum type="arabicPeriod"/>
            </a:pPr>
            <a:r>
              <a:rPr lang="en-GB" sz="2400" dirty="0" smtClean="0"/>
              <a:t>The age of a mutation “should” fit with its frequency</a:t>
            </a:r>
          </a:p>
          <a:p>
            <a:pPr marL="914400" lvl="1" indent="-457200"/>
            <a:r>
              <a:rPr lang="en-GB" sz="2400" dirty="0" smtClean="0"/>
              <a:t>Selectively advantageous mutations can spread more quickly to high frequency</a:t>
            </a:r>
          </a:p>
          <a:p>
            <a:pPr marL="914400" lvl="1" indent="-457200"/>
            <a:r>
              <a:rPr lang="en-GB" sz="2400" dirty="0" smtClean="0"/>
              <a:t>Essentially all the approaches to find real selection, in humans and other species, use this idea </a:t>
            </a:r>
          </a:p>
          <a:p>
            <a:pPr marL="914400" lvl="1" indent="-457200"/>
            <a:r>
              <a:rPr lang="en-GB" sz="2400" dirty="0" smtClean="0"/>
              <a:t>Look for mutations which appear young, but are at high frequency</a:t>
            </a:r>
          </a:p>
          <a:p>
            <a:pPr lvl="1"/>
            <a:endParaRPr lang="en-GB"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p:cNvPicPr>
            <a:picLocks noChangeAspect="1" noChangeArrowheads="1"/>
          </p:cNvPicPr>
          <p:nvPr/>
        </p:nvPicPr>
        <p:blipFill>
          <a:blip r:embed="rId2" cstate="print"/>
          <a:srcRect/>
          <a:stretch>
            <a:fillRect/>
          </a:stretch>
        </p:blipFill>
        <p:spPr bwMode="auto">
          <a:xfrm>
            <a:off x="1382990" y="1360631"/>
            <a:ext cx="4935797" cy="2360325"/>
          </a:xfrm>
          <a:prstGeom prst="rect">
            <a:avLst/>
          </a:prstGeom>
          <a:noFill/>
          <a:ln w="9525">
            <a:noFill/>
            <a:miter lim="800000"/>
            <a:headEnd/>
            <a:tailEnd/>
          </a:ln>
        </p:spPr>
      </p:pic>
      <p:sp>
        <p:nvSpPr>
          <p:cNvPr id="7" name="TextBox 6"/>
          <p:cNvSpPr txBox="1"/>
          <p:nvPr/>
        </p:nvSpPr>
        <p:spPr>
          <a:xfrm>
            <a:off x="548680" y="1833393"/>
            <a:ext cx="1950679" cy="646331"/>
          </a:xfrm>
          <a:prstGeom prst="rect">
            <a:avLst/>
          </a:prstGeom>
          <a:noFill/>
        </p:spPr>
        <p:txBody>
          <a:bodyPr wrap="square" rtlCol="0">
            <a:spAutoFit/>
          </a:bodyPr>
          <a:lstStyle/>
          <a:p>
            <a:r>
              <a:rPr lang="en-GB" dirty="0" smtClean="0"/>
              <a:t>Li and Durbin</a:t>
            </a:r>
          </a:p>
          <a:p>
            <a:r>
              <a:rPr lang="en-GB" dirty="0" smtClean="0"/>
              <a:t>(Nature, 2011)</a:t>
            </a:r>
            <a:endParaRPr lang="en-GB" dirty="0"/>
          </a:p>
        </p:txBody>
      </p:sp>
      <p:sp>
        <p:nvSpPr>
          <p:cNvPr id="4" name="TextBox 3"/>
          <p:cNvSpPr txBox="1"/>
          <p:nvPr/>
        </p:nvSpPr>
        <p:spPr>
          <a:xfrm>
            <a:off x="237497" y="3686920"/>
            <a:ext cx="5801588" cy="369332"/>
          </a:xfrm>
          <a:prstGeom prst="rect">
            <a:avLst/>
          </a:prstGeom>
          <a:noFill/>
        </p:spPr>
        <p:txBody>
          <a:bodyPr wrap="none" rtlCol="0">
            <a:spAutoFit/>
          </a:bodyPr>
          <a:lstStyle/>
          <a:p>
            <a:r>
              <a:rPr lang="en-GB" dirty="0" err="1" smtClean="0"/>
              <a:t>Speidel</a:t>
            </a:r>
            <a:r>
              <a:rPr lang="en-GB" dirty="0" smtClean="0"/>
              <a:t>, Forest, Shi and Myers (Nature Genetics 2019)</a:t>
            </a:r>
            <a:endParaRPr lang="en-GB" dirty="0"/>
          </a:p>
        </p:txBody>
      </p:sp>
      <p:sp useBgFill="1">
        <p:nvSpPr>
          <p:cNvPr id="5" name="Rectangle 4"/>
          <p:cNvSpPr/>
          <p:nvPr/>
        </p:nvSpPr>
        <p:spPr>
          <a:xfrm>
            <a:off x="2933945" y="5618484"/>
            <a:ext cx="1260140" cy="2586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txBox="1">
            <a:spLocks/>
          </p:cNvSpPr>
          <p:nvPr/>
        </p:nvSpPr>
        <p:spPr>
          <a:xfrm>
            <a:off x="400785" y="-108520"/>
            <a:ext cx="6172200" cy="1524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dirty="0" smtClean="0"/>
              <a:t>Estimates of ancient human population size</a:t>
            </a:r>
            <a:endParaRPr lang="en-GB" dirty="0"/>
          </a:p>
        </p:txBody>
      </p:sp>
      <p:pic>
        <p:nvPicPr>
          <p:cNvPr id="6" name="Picture 5"/>
          <p:cNvPicPr>
            <a:picLocks noChangeAspect="1"/>
          </p:cNvPicPr>
          <p:nvPr/>
        </p:nvPicPr>
        <p:blipFill>
          <a:blip r:embed="rId3"/>
          <a:stretch>
            <a:fillRect/>
          </a:stretch>
        </p:blipFill>
        <p:spPr>
          <a:xfrm>
            <a:off x="454134" y="4056252"/>
            <a:ext cx="6065502" cy="4020055"/>
          </a:xfrm>
          <a:prstGeom prst="rect">
            <a:avLst/>
          </a:prstGeom>
        </p:spPr>
      </p:pic>
      <p:sp>
        <p:nvSpPr>
          <p:cNvPr id="11" name="TextBox 10"/>
          <p:cNvSpPr txBox="1"/>
          <p:nvPr/>
        </p:nvSpPr>
        <p:spPr>
          <a:xfrm>
            <a:off x="0" y="8251448"/>
            <a:ext cx="6870535" cy="892552"/>
          </a:xfrm>
          <a:prstGeom prst="rect">
            <a:avLst/>
          </a:prstGeom>
          <a:noFill/>
        </p:spPr>
        <p:txBody>
          <a:bodyPr wrap="none" rtlCol="0">
            <a:spAutoFit/>
          </a:bodyPr>
          <a:lstStyle/>
          <a:p>
            <a:r>
              <a:rPr lang="en-GB" dirty="0" smtClean="0"/>
              <a:t>Splits: About 80-120,000YBP (African, non-African)</a:t>
            </a:r>
          </a:p>
          <a:p>
            <a:r>
              <a:rPr lang="en-GB" dirty="0" smtClean="0"/>
              <a:t>About 40,000YBP (Europe, East Asia); ~10KYBP (Kenya, Nigeria)</a:t>
            </a:r>
          </a:p>
          <a:p>
            <a:r>
              <a:rPr lang="en-GB" sz="1600" dirty="0" smtClean="0"/>
              <a:t>&lt;10,000YBP (China, Japan or UK, Finland)</a:t>
            </a:r>
          </a:p>
        </p:txBody>
      </p:sp>
    </p:spTree>
    <p:extLst>
      <p:ext uri="{BB962C8B-B14F-4D97-AF65-F5344CB8AC3E}">
        <p14:creationId xmlns:p14="http://schemas.microsoft.com/office/powerpoint/2010/main" val="6237747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345"/>
            <a:ext cx="6858000" cy="1524000"/>
          </a:xfrm>
        </p:spPr>
        <p:txBody>
          <a:bodyPr/>
          <a:lstStyle/>
          <a:p>
            <a:r>
              <a:rPr lang="en-GB" dirty="0" smtClean="0"/>
              <a:t>4.0 The number of different types</a:t>
            </a:r>
            <a:endParaRPr lang="en-GB" dirty="0"/>
          </a:p>
        </p:txBody>
      </p:sp>
      <p:sp>
        <p:nvSpPr>
          <p:cNvPr id="5" name="TextBox 4"/>
          <p:cNvSpPr txBox="1"/>
          <p:nvPr/>
        </p:nvSpPr>
        <p:spPr>
          <a:xfrm>
            <a:off x="244344" y="5202084"/>
            <a:ext cx="6515100" cy="3970318"/>
          </a:xfrm>
          <a:prstGeom prst="rect">
            <a:avLst/>
          </a:prstGeom>
          <a:noFill/>
        </p:spPr>
        <p:txBody>
          <a:bodyPr wrap="square" rtlCol="0">
            <a:spAutoFit/>
          </a:bodyPr>
          <a:lstStyle/>
          <a:p>
            <a:r>
              <a:rPr lang="en-GB" dirty="0" smtClean="0"/>
              <a:t>We have talked about the number of segregating sites as a measure of diversity</a:t>
            </a:r>
          </a:p>
          <a:p>
            <a:endParaRPr lang="en-GB" dirty="0" smtClean="0"/>
          </a:p>
          <a:p>
            <a:r>
              <a:rPr lang="en-GB" dirty="0" smtClean="0"/>
              <a:t>Another natural measure of diversity is the number of </a:t>
            </a:r>
            <a:r>
              <a:rPr lang="en-GB" i="1" dirty="0" smtClean="0"/>
              <a:t>distinct</a:t>
            </a:r>
            <a:r>
              <a:rPr lang="en-GB" dirty="0" smtClean="0"/>
              <a:t> </a:t>
            </a:r>
            <a:r>
              <a:rPr lang="en-GB" i="1" dirty="0" err="1" smtClean="0"/>
              <a:t>haplotypes</a:t>
            </a:r>
            <a:r>
              <a:rPr lang="en-GB" i="1" dirty="0" smtClean="0"/>
              <a:t> K </a:t>
            </a:r>
            <a:r>
              <a:rPr lang="en-GB" dirty="0" smtClean="0"/>
              <a:t>in a sample. How does this behave?</a:t>
            </a:r>
            <a:endParaRPr lang="en-GB" i="1" dirty="0" smtClean="0"/>
          </a:p>
          <a:p>
            <a:endParaRPr lang="en-GB" dirty="0" smtClean="0"/>
          </a:p>
          <a:p>
            <a:r>
              <a:rPr lang="en-GB" dirty="0" smtClean="0"/>
              <a:t>It is helpful to us to understand the distribution of this number</a:t>
            </a:r>
          </a:p>
          <a:p>
            <a:endParaRPr lang="en-GB" dirty="0" smtClean="0"/>
          </a:p>
          <a:p>
            <a:r>
              <a:rPr lang="en-GB" dirty="0" smtClean="0"/>
              <a:t>First, a </a:t>
            </a:r>
            <a:r>
              <a:rPr lang="en-GB" b="1" dirty="0" smtClean="0"/>
              <a:t>definition</a:t>
            </a:r>
            <a:r>
              <a:rPr lang="en-GB" dirty="0" smtClean="0"/>
              <a:t>. We say the </a:t>
            </a:r>
            <a:r>
              <a:rPr lang="en-GB" i="1" dirty="0" smtClean="0"/>
              <a:t>infinitely-many-alleles</a:t>
            </a:r>
            <a:r>
              <a:rPr lang="en-GB" dirty="0" smtClean="0"/>
              <a:t> model holds if every mutation makes a new type, never seen before in the population </a:t>
            </a:r>
          </a:p>
          <a:p>
            <a:endParaRPr lang="en-GB" dirty="0" smtClean="0"/>
          </a:p>
          <a:p>
            <a:r>
              <a:rPr lang="en-GB" dirty="0" smtClean="0"/>
              <a:t>Note, the infinitely-many-sites model is different from, but implies, infinitely-many-alleles</a:t>
            </a:r>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cxnSp>
        <p:nvCxnSpPr>
          <p:cNvPr id="32" name="Straight Connector 31"/>
          <p:cNvCxnSpPr/>
          <p:nvPr/>
        </p:nvCxnSpPr>
        <p:spPr bwMode="auto">
          <a:xfrm rot="10800000">
            <a:off x="2421517" y="1548045"/>
            <a:ext cx="2224088" cy="1"/>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16200000" flipV="1">
            <a:off x="3447836" y="1461526"/>
            <a:ext cx="171450" cy="1588"/>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608503" y="4536159"/>
            <a:ext cx="791761" cy="2"/>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4005513" y="4352369"/>
            <a:ext cx="467190"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a:off x="4239109" y="4118774"/>
            <a:ext cx="765275"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3360240" y="2833410"/>
            <a:ext cx="2570730"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1584629" y="2384932"/>
            <a:ext cx="1673776"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bwMode="auto">
          <a:xfrm rot="16200000" flipV="1">
            <a:off x="1228757" y="4346968"/>
            <a:ext cx="1170153" cy="6"/>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bwMode="auto">
          <a:xfrm rot="5400000" flipH="1" flipV="1">
            <a:off x="1678808" y="4346969"/>
            <a:ext cx="1170156" cy="4"/>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1768839" y="3491856"/>
            <a:ext cx="540071"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2228123" y="3797847"/>
            <a:ext cx="1152054"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a:off x="2038879" y="3221820"/>
            <a:ext cx="765275"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579125" y="4373874"/>
            <a:ext cx="450049"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813832" y="3761893"/>
            <a:ext cx="450049"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2760844" y="4642204"/>
            <a:ext cx="536659" cy="2"/>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2310795" y="4642205"/>
            <a:ext cx="536662" cy="3"/>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059084" y="4585964"/>
            <a:ext cx="360048"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3896800" y="4769761"/>
            <a:ext cx="324573"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4256846" y="4769761"/>
            <a:ext cx="324573"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555911" y="3131332"/>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 name="Oval 112"/>
          <p:cNvSpPr/>
          <p:nvPr/>
        </p:nvSpPr>
        <p:spPr>
          <a:xfrm>
            <a:off x="2708904" y="4031928"/>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4" name="Oval 113"/>
          <p:cNvSpPr/>
          <p:nvPr/>
        </p:nvSpPr>
        <p:spPr>
          <a:xfrm>
            <a:off x="4914691" y="4661061"/>
            <a:ext cx="179388" cy="1809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15" name="Oval 114"/>
          <p:cNvSpPr/>
          <p:nvPr/>
        </p:nvSpPr>
        <p:spPr>
          <a:xfrm>
            <a:off x="1724143" y="4211952"/>
            <a:ext cx="179388" cy="18097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Oval 115"/>
          <p:cNvSpPr/>
          <p:nvPr/>
        </p:nvSpPr>
        <p:spPr>
          <a:xfrm>
            <a:off x="1724143" y="5021109"/>
            <a:ext cx="179388" cy="18097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7" name="Oval 116"/>
          <p:cNvSpPr/>
          <p:nvPr/>
        </p:nvSpPr>
        <p:spPr>
          <a:xfrm>
            <a:off x="2708904" y="4030977"/>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Oval 117"/>
          <p:cNvSpPr/>
          <p:nvPr/>
        </p:nvSpPr>
        <p:spPr>
          <a:xfrm>
            <a:off x="2939478" y="5021109"/>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9" name="Oval 118"/>
          <p:cNvSpPr/>
          <p:nvPr/>
        </p:nvSpPr>
        <p:spPr>
          <a:xfrm>
            <a:off x="2489430" y="5021109"/>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 name="Oval 119"/>
          <p:cNvSpPr/>
          <p:nvPr/>
        </p:nvSpPr>
        <p:spPr>
          <a:xfrm>
            <a:off x="3969393" y="5021109"/>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1" name="Oval 120"/>
          <p:cNvSpPr/>
          <p:nvPr/>
        </p:nvSpPr>
        <p:spPr>
          <a:xfrm>
            <a:off x="4329438" y="5021109"/>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 name="Oval 121"/>
          <p:cNvSpPr/>
          <p:nvPr/>
        </p:nvSpPr>
        <p:spPr>
          <a:xfrm>
            <a:off x="4914691" y="5021109"/>
            <a:ext cx="179388" cy="1809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 name="Oval 122"/>
          <p:cNvSpPr/>
          <p:nvPr/>
        </p:nvSpPr>
        <p:spPr>
          <a:xfrm>
            <a:off x="2174194" y="5021109"/>
            <a:ext cx="179388"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4" name="Rectangle 123"/>
          <p:cNvSpPr/>
          <p:nvPr/>
        </p:nvSpPr>
        <p:spPr>
          <a:xfrm>
            <a:off x="5139228" y="4932048"/>
            <a:ext cx="601447" cy="369332"/>
          </a:xfrm>
          <a:prstGeom prst="rect">
            <a:avLst/>
          </a:prstGeom>
        </p:spPr>
        <p:txBody>
          <a:bodyPr wrap="none">
            <a:spAutoFit/>
          </a:bodyPr>
          <a:lstStyle/>
          <a:p>
            <a:r>
              <a:rPr lang="en-GB" i="1" dirty="0" smtClean="0"/>
              <a:t>K=</a:t>
            </a:r>
            <a:r>
              <a:rPr lang="en-GB" dirty="0" smtClean="0"/>
              <a:t>5</a:t>
            </a:r>
            <a:endParaRPr lang="en-GB" dirty="0"/>
          </a:p>
        </p:txBody>
      </p:sp>
      <p:sp>
        <p:nvSpPr>
          <p:cNvPr id="125" name="Oval 124"/>
          <p:cNvSpPr/>
          <p:nvPr/>
        </p:nvSpPr>
        <p:spPr>
          <a:xfrm>
            <a:off x="4555911" y="2591736"/>
            <a:ext cx="179388" cy="180975"/>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80" y="-192432"/>
            <a:ext cx="7119492" cy="1524000"/>
          </a:xfrm>
        </p:spPr>
        <p:txBody>
          <a:bodyPr/>
          <a:lstStyle/>
          <a:p>
            <a:r>
              <a:rPr lang="en-GB" dirty="0" smtClean="0"/>
              <a:t>Following “non-mutant” lines</a:t>
            </a:r>
            <a:endParaRPr lang="en-GB" dirty="0"/>
          </a:p>
        </p:txBody>
      </p:sp>
      <p:sp>
        <p:nvSpPr>
          <p:cNvPr id="5" name="TextBox 4"/>
          <p:cNvSpPr txBox="1"/>
          <p:nvPr/>
        </p:nvSpPr>
        <p:spPr>
          <a:xfrm>
            <a:off x="244344" y="5202084"/>
            <a:ext cx="6515100" cy="3970318"/>
          </a:xfrm>
          <a:prstGeom prst="rect">
            <a:avLst/>
          </a:prstGeom>
          <a:noFill/>
        </p:spPr>
        <p:txBody>
          <a:bodyPr wrap="square" rtlCol="0">
            <a:spAutoFit/>
          </a:bodyPr>
          <a:lstStyle/>
          <a:p>
            <a:r>
              <a:rPr lang="en-GB" dirty="0" smtClean="0"/>
              <a:t>We will derive the mean, variance and </a:t>
            </a:r>
            <a:r>
              <a:rPr lang="en-GB" dirty="0" err="1" smtClean="0"/>
              <a:t>p.g.f</a:t>
            </a:r>
            <a:r>
              <a:rPr lang="en-GB" dirty="0" smtClean="0"/>
              <a:t> of </a:t>
            </a:r>
            <a:r>
              <a:rPr lang="en-GB" i="1" dirty="0" smtClean="0"/>
              <a:t>K, </a:t>
            </a:r>
            <a:r>
              <a:rPr lang="en-GB" dirty="0" smtClean="0"/>
              <a:t>the number of distinct alleles. </a:t>
            </a:r>
          </a:p>
          <a:p>
            <a:endParaRPr lang="en-GB" i="1" dirty="0" smtClean="0"/>
          </a:p>
          <a:p>
            <a:pPr>
              <a:buFont typeface="Arial" pitchFamily="34" charset="0"/>
              <a:buChar char="•"/>
            </a:pPr>
            <a:r>
              <a:rPr lang="en-GB" dirty="0" smtClean="0"/>
              <a:t> Looking back in time, view </a:t>
            </a:r>
            <a:r>
              <a:rPr lang="en-GB" i="1" dirty="0" smtClean="0"/>
              <a:t>alleles</a:t>
            </a:r>
            <a:r>
              <a:rPr lang="en-GB" dirty="0" smtClean="0"/>
              <a:t> (distinct types) as created at mutation events</a:t>
            </a:r>
          </a:p>
          <a:p>
            <a:pPr>
              <a:buFont typeface="Arial" pitchFamily="34" charset="0"/>
              <a:buChar char="•"/>
            </a:pPr>
            <a:endParaRPr lang="en-GB" dirty="0" smtClean="0"/>
          </a:p>
          <a:p>
            <a:pPr>
              <a:buFont typeface="Arial" pitchFamily="34" charset="0"/>
              <a:buChar char="•"/>
            </a:pPr>
            <a:r>
              <a:rPr lang="en-GB" dirty="0" smtClean="0"/>
              <a:t> To count alleles, we follow the tree, allowing coalescence events, until we see any mutation event – then we know that mutant ancestor passes on a unique type</a:t>
            </a:r>
          </a:p>
          <a:p>
            <a:pPr>
              <a:buFont typeface="Arial" pitchFamily="34" charset="0"/>
              <a:buChar char="•"/>
            </a:pPr>
            <a:endParaRPr lang="en-GB" dirty="0" smtClean="0"/>
          </a:p>
          <a:p>
            <a:pPr>
              <a:buFont typeface="Arial" pitchFamily="34" charset="0"/>
              <a:buChar char="•"/>
            </a:pPr>
            <a:r>
              <a:rPr lang="en-GB" dirty="0" smtClean="0"/>
              <a:t> We view this as a </a:t>
            </a:r>
            <a:r>
              <a:rPr lang="en-GB" i="1" dirty="0" smtClean="0"/>
              <a:t>death process</a:t>
            </a:r>
            <a:r>
              <a:rPr lang="en-GB" dirty="0" smtClean="0"/>
              <a:t>: lines “die”, through either mutation or coalescence</a:t>
            </a:r>
          </a:p>
          <a:p>
            <a:pPr>
              <a:buFont typeface="Arial" pitchFamily="34" charset="0"/>
              <a:buChar char="•"/>
            </a:pPr>
            <a:endParaRPr lang="en-GB" dirty="0" smtClean="0"/>
          </a:p>
          <a:p>
            <a:pPr>
              <a:buFont typeface="Arial" pitchFamily="34" charset="0"/>
              <a:buChar char="•"/>
            </a:pPr>
            <a:r>
              <a:rPr lang="en-GB" dirty="0" smtClean="0"/>
              <a:t> The last line to be lost always represents some final type</a:t>
            </a:r>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cxnSp>
        <p:nvCxnSpPr>
          <p:cNvPr id="32" name="Straight Connector 31"/>
          <p:cNvCxnSpPr/>
          <p:nvPr/>
        </p:nvCxnSpPr>
        <p:spPr bwMode="auto">
          <a:xfrm rot="10800000" flipV="1">
            <a:off x="2421517" y="1548044"/>
            <a:ext cx="1111250" cy="2"/>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16200000" flipV="1">
            <a:off x="3447836" y="1461526"/>
            <a:ext cx="171450" cy="1588"/>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114" idx="4"/>
          </p:cNvCxnSpPr>
          <p:nvPr/>
        </p:nvCxnSpPr>
        <p:spPr>
          <a:xfrm rot="5400000">
            <a:off x="4959384" y="4887037"/>
            <a:ext cx="90002" cy="1"/>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4005513" y="4352369"/>
            <a:ext cx="467190"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a:off x="4239111" y="4118774"/>
            <a:ext cx="406495"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35" idx="4"/>
          </p:cNvCxnSpPr>
          <p:nvPr/>
        </p:nvCxnSpPr>
        <p:spPr>
          <a:xfrm rot="5400000">
            <a:off x="4242371" y="3715541"/>
            <a:ext cx="806468"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1584629" y="2384932"/>
            <a:ext cx="1673776"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115" idx="4"/>
          </p:cNvCxnSpPr>
          <p:nvPr/>
        </p:nvCxnSpPr>
        <p:spPr bwMode="auto">
          <a:xfrm rot="16200000" flipV="1">
            <a:off x="1544277" y="4662487"/>
            <a:ext cx="539122" cy="1"/>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bwMode="auto">
          <a:xfrm rot="5400000" flipH="1" flipV="1">
            <a:off x="1678808" y="4346969"/>
            <a:ext cx="1170156" cy="4"/>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1768839" y="3491856"/>
            <a:ext cx="540071"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a:off x="2804152" y="4373874"/>
            <a:ext cx="2"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a:off x="2038881" y="3221820"/>
            <a:ext cx="382637"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579125" y="4373874"/>
            <a:ext cx="450049"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38874" y="3761892"/>
            <a:ext cx="225007" cy="1"/>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2760844" y="4642204"/>
            <a:ext cx="536659" cy="2"/>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2310795" y="4642205"/>
            <a:ext cx="536662" cy="3"/>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059084" y="4585964"/>
            <a:ext cx="360048"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3896800" y="4769761"/>
            <a:ext cx="324573"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4256846" y="4769761"/>
            <a:ext cx="324573"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555911" y="3131332"/>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 name="Oval 112"/>
          <p:cNvSpPr/>
          <p:nvPr/>
        </p:nvSpPr>
        <p:spPr>
          <a:xfrm>
            <a:off x="2708904" y="4031928"/>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4" name="Oval 113"/>
          <p:cNvSpPr/>
          <p:nvPr/>
        </p:nvSpPr>
        <p:spPr>
          <a:xfrm>
            <a:off x="4914691" y="4661061"/>
            <a:ext cx="179388" cy="1809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15" name="Oval 114"/>
          <p:cNvSpPr/>
          <p:nvPr/>
        </p:nvSpPr>
        <p:spPr>
          <a:xfrm>
            <a:off x="1724143" y="4211952"/>
            <a:ext cx="179388" cy="18097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Oval 115"/>
          <p:cNvSpPr/>
          <p:nvPr/>
        </p:nvSpPr>
        <p:spPr>
          <a:xfrm>
            <a:off x="1724143" y="5021109"/>
            <a:ext cx="179388" cy="18097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7" name="Oval 116"/>
          <p:cNvSpPr/>
          <p:nvPr/>
        </p:nvSpPr>
        <p:spPr>
          <a:xfrm>
            <a:off x="2708904" y="4030977"/>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Oval 117"/>
          <p:cNvSpPr/>
          <p:nvPr/>
        </p:nvSpPr>
        <p:spPr>
          <a:xfrm>
            <a:off x="2939478" y="5021109"/>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9" name="Oval 118"/>
          <p:cNvSpPr/>
          <p:nvPr/>
        </p:nvSpPr>
        <p:spPr>
          <a:xfrm>
            <a:off x="2489430" y="5021109"/>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 name="Oval 119"/>
          <p:cNvSpPr/>
          <p:nvPr/>
        </p:nvSpPr>
        <p:spPr>
          <a:xfrm>
            <a:off x="3969393" y="5021109"/>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1" name="Oval 120"/>
          <p:cNvSpPr/>
          <p:nvPr/>
        </p:nvSpPr>
        <p:spPr>
          <a:xfrm>
            <a:off x="4329438" y="5021109"/>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 name="Oval 121"/>
          <p:cNvSpPr/>
          <p:nvPr/>
        </p:nvSpPr>
        <p:spPr>
          <a:xfrm>
            <a:off x="4914691" y="5021109"/>
            <a:ext cx="179388" cy="1809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 name="Oval 122"/>
          <p:cNvSpPr/>
          <p:nvPr/>
        </p:nvSpPr>
        <p:spPr>
          <a:xfrm>
            <a:off x="2174194" y="5021109"/>
            <a:ext cx="179388"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4" name="Rectangle 123"/>
          <p:cNvSpPr/>
          <p:nvPr/>
        </p:nvSpPr>
        <p:spPr>
          <a:xfrm>
            <a:off x="5139228" y="4932048"/>
            <a:ext cx="601447" cy="369332"/>
          </a:xfrm>
          <a:prstGeom prst="rect">
            <a:avLst/>
          </a:prstGeom>
        </p:spPr>
        <p:txBody>
          <a:bodyPr wrap="none">
            <a:spAutoFit/>
          </a:bodyPr>
          <a:lstStyle/>
          <a:p>
            <a:r>
              <a:rPr lang="en-GB" i="1" dirty="0" smtClean="0"/>
              <a:t>K=</a:t>
            </a:r>
            <a:r>
              <a:rPr lang="en-GB" dirty="0" smtClean="0"/>
              <a:t>5</a:t>
            </a:r>
            <a:endParaRPr lang="en-GB" dirty="0"/>
          </a:p>
        </p:txBody>
      </p:sp>
      <p:cxnSp>
        <p:nvCxnSpPr>
          <p:cNvPr id="51" name="Straight Connector 50"/>
          <p:cNvCxnSpPr/>
          <p:nvPr/>
        </p:nvCxnSpPr>
        <p:spPr>
          <a:xfrm rot="5400000">
            <a:off x="2723190" y="4292913"/>
            <a:ext cx="161922"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80" y="-282444"/>
            <a:ext cx="7119492" cy="1524000"/>
          </a:xfrm>
        </p:spPr>
        <p:txBody>
          <a:bodyPr/>
          <a:lstStyle/>
          <a:p>
            <a:r>
              <a:rPr lang="en-GB" dirty="0" smtClean="0"/>
              <a:t>Following “non-mutant” lines</a:t>
            </a:r>
            <a:endParaRPr lang="en-GB" dirty="0"/>
          </a:p>
        </p:txBody>
      </p:sp>
      <p:sp>
        <p:nvSpPr>
          <p:cNvPr id="5" name="TextBox 4"/>
          <p:cNvSpPr txBox="1"/>
          <p:nvPr/>
        </p:nvSpPr>
        <p:spPr>
          <a:xfrm>
            <a:off x="171450" y="701484"/>
            <a:ext cx="6515100" cy="8402300"/>
          </a:xfrm>
          <a:prstGeom prst="rect">
            <a:avLst/>
          </a:prstGeom>
          <a:noFill/>
        </p:spPr>
        <p:txBody>
          <a:bodyPr wrap="square" rtlCol="0">
            <a:spAutoFit/>
          </a:bodyPr>
          <a:lstStyle/>
          <a:p>
            <a:r>
              <a:rPr lang="en-GB" i="1" dirty="0" smtClean="0"/>
              <a:t>Proposition 4.1</a:t>
            </a:r>
          </a:p>
          <a:p>
            <a:r>
              <a:rPr lang="en-GB" dirty="0" smtClean="0"/>
              <a:t>Under the infinite-alleles model of mutation for the standard coalescent with mutation rate </a:t>
            </a:r>
            <a:r>
              <a:rPr lang="en-GB" i="1" dirty="0" smtClean="0">
                <a:latin typeface="Symbol" pitchFamily="18" charset="2"/>
              </a:rPr>
              <a:t>q</a:t>
            </a:r>
            <a:r>
              <a:rPr lang="en-GB" dirty="0" smtClean="0"/>
              <a:t>, the number of alleles </a:t>
            </a:r>
            <a:r>
              <a:rPr lang="en-GB" i="1" dirty="0" smtClean="0"/>
              <a:t>K</a:t>
            </a:r>
            <a:r>
              <a:rPr lang="en-GB" dirty="0" smtClean="0"/>
              <a:t> in a sample of size </a:t>
            </a:r>
            <a:r>
              <a:rPr lang="en-GB" i="1" dirty="0" smtClean="0"/>
              <a:t>n</a:t>
            </a:r>
            <a:r>
              <a:rPr lang="en-GB" dirty="0" smtClean="0"/>
              <a:t> can be written</a:t>
            </a:r>
          </a:p>
          <a:p>
            <a:endParaRPr lang="en-GB" dirty="0" smtClean="0"/>
          </a:p>
          <a:p>
            <a:endParaRPr lang="en-GB" dirty="0" smtClean="0"/>
          </a:p>
          <a:p>
            <a:r>
              <a:rPr lang="en-GB" dirty="0" smtClean="0"/>
              <a:t>where the indicator variables </a:t>
            </a:r>
            <a:r>
              <a:rPr lang="en-GB" i="1" dirty="0" err="1" smtClean="0"/>
              <a:t>I</a:t>
            </a:r>
            <a:r>
              <a:rPr lang="en-GB" i="1" baseline="-25000" dirty="0" err="1" smtClean="0"/>
              <a:t>j</a:t>
            </a:r>
            <a:r>
              <a:rPr lang="en-GB" baseline="-25000" dirty="0" smtClean="0"/>
              <a:t> </a:t>
            </a:r>
            <a:r>
              <a:rPr lang="en-GB" dirty="0" smtClean="0"/>
              <a:t>are independent and</a:t>
            </a:r>
          </a:p>
          <a:p>
            <a:endParaRPr lang="en-GB" dirty="0" smtClean="0"/>
          </a:p>
          <a:p>
            <a:endParaRPr lang="en-GB" dirty="0" smtClean="0"/>
          </a:p>
          <a:p>
            <a:r>
              <a:rPr lang="en-GB" i="1" dirty="0" smtClean="0"/>
              <a:t>Proof</a:t>
            </a:r>
          </a:p>
          <a:p>
            <a:r>
              <a:rPr lang="en-GB" dirty="0" smtClean="0"/>
              <a:t>Consider following the coalescent history of the sample back in time, allowing lineages to coalesce, and “killing” lineages that mutate, until one lineage remains, at which point the process terminates.</a:t>
            </a:r>
          </a:p>
          <a:p>
            <a:endParaRPr lang="en-GB" dirty="0" smtClean="0"/>
          </a:p>
          <a:p>
            <a:r>
              <a:rPr lang="en-GB" dirty="0" smtClean="0"/>
              <a:t>The number of lineages clearly decreases monotonically from </a:t>
            </a:r>
            <a:r>
              <a:rPr lang="en-GB" i="1" dirty="0" smtClean="0"/>
              <a:t>n</a:t>
            </a:r>
            <a:r>
              <a:rPr lang="en-GB" dirty="0" smtClean="0"/>
              <a:t> to 1. While </a:t>
            </a:r>
            <a:r>
              <a:rPr lang="en-GB" i="1" dirty="0" smtClean="0"/>
              <a:t>j</a:t>
            </a:r>
            <a:r>
              <a:rPr lang="en-GB" dirty="0" smtClean="0"/>
              <a:t> lineages remain, we are tracing the history of a random sample of </a:t>
            </a:r>
            <a:r>
              <a:rPr lang="en-GB" i="1" dirty="0" smtClean="0"/>
              <a:t>j</a:t>
            </a:r>
            <a:r>
              <a:rPr lang="en-GB" dirty="0" smtClean="0"/>
              <a:t> lineages in the population, so coalescence occurs at rate </a:t>
            </a:r>
            <a:r>
              <a:rPr lang="en-GB" i="1" dirty="0" smtClean="0"/>
              <a:t>j</a:t>
            </a:r>
            <a:r>
              <a:rPr lang="en-GB" dirty="0" smtClean="0"/>
              <a:t>(</a:t>
            </a:r>
            <a:r>
              <a:rPr lang="en-GB" i="1" dirty="0" smtClean="0"/>
              <a:t>j</a:t>
            </a:r>
            <a:r>
              <a:rPr lang="en-GB" dirty="0" smtClean="0"/>
              <a:t>-1)/2 and mutation as a `1 process of total rate </a:t>
            </a:r>
            <a:r>
              <a:rPr lang="en-GB" i="1" dirty="0" smtClean="0"/>
              <a:t>j</a:t>
            </a:r>
            <a:r>
              <a:rPr lang="en-GB" i="1" dirty="0" smtClean="0">
                <a:latin typeface="Symbol" pitchFamily="18" charset="2"/>
              </a:rPr>
              <a:t> q </a:t>
            </a:r>
            <a:r>
              <a:rPr lang="en-GB" dirty="0" smtClean="0"/>
              <a:t>/2. </a:t>
            </a:r>
          </a:p>
          <a:p>
            <a:endParaRPr lang="en-GB" dirty="0" smtClean="0"/>
          </a:p>
          <a:p>
            <a:r>
              <a:rPr lang="en-GB" dirty="0" smtClean="0"/>
              <a:t>Define </a:t>
            </a:r>
            <a:r>
              <a:rPr lang="en-GB" i="1" dirty="0" err="1" smtClean="0"/>
              <a:t>I</a:t>
            </a:r>
            <a:r>
              <a:rPr lang="en-GB" i="1" baseline="-25000" dirty="0" err="1" smtClean="0"/>
              <a:t>j</a:t>
            </a:r>
            <a:r>
              <a:rPr lang="en-GB" dirty="0" smtClean="0"/>
              <a:t>=1 if the </a:t>
            </a:r>
            <a:r>
              <a:rPr lang="en-GB" i="1" dirty="0" err="1" smtClean="0"/>
              <a:t>j</a:t>
            </a:r>
            <a:r>
              <a:rPr lang="en-GB" dirty="0" err="1" smtClean="0"/>
              <a:t>th</a:t>
            </a:r>
            <a:r>
              <a:rPr lang="en-GB" dirty="0" smtClean="0"/>
              <a:t> lineage is lost by mutation and </a:t>
            </a:r>
            <a:r>
              <a:rPr lang="en-GB" i="1" dirty="0" err="1" smtClean="0"/>
              <a:t>I</a:t>
            </a:r>
            <a:r>
              <a:rPr lang="en-GB" i="1" baseline="-25000" dirty="0" err="1" smtClean="0"/>
              <a:t>j</a:t>
            </a:r>
            <a:r>
              <a:rPr lang="en-GB" dirty="0" smtClean="0"/>
              <a:t>=0 otherwise. The </a:t>
            </a:r>
            <a:r>
              <a:rPr lang="en-GB" i="1" dirty="0" err="1" smtClean="0"/>
              <a:t>I</a:t>
            </a:r>
            <a:r>
              <a:rPr lang="en-GB" i="1" baseline="-25000" dirty="0" err="1" smtClean="0"/>
              <a:t>j</a:t>
            </a:r>
            <a:r>
              <a:rPr lang="en-GB" i="1" dirty="0" err="1" smtClean="0"/>
              <a:t>’s</a:t>
            </a:r>
            <a:r>
              <a:rPr lang="en-GB" i="1" dirty="0" smtClean="0"/>
              <a:t> </a:t>
            </a:r>
            <a:r>
              <a:rPr lang="en-GB" dirty="0" smtClean="0"/>
              <a:t>are clearly independent. Denoting </a:t>
            </a:r>
            <a:r>
              <a:rPr lang="en-GB" i="1" dirty="0" err="1" smtClean="0"/>
              <a:t>M</a:t>
            </a:r>
            <a:r>
              <a:rPr lang="en-GB" i="1" baseline="-25000" dirty="0" err="1" smtClean="0"/>
              <a:t>j</a:t>
            </a:r>
            <a:r>
              <a:rPr lang="en-GB" dirty="0" smtClean="0"/>
              <a:t> to be the number of mutations while </a:t>
            </a:r>
            <a:r>
              <a:rPr lang="en-GB" i="1" dirty="0" smtClean="0"/>
              <a:t>j</a:t>
            </a:r>
            <a:r>
              <a:rPr lang="en-GB" dirty="0" smtClean="0"/>
              <a:t> ancestors in the coalescent:</a:t>
            </a:r>
          </a:p>
          <a:p>
            <a:endParaRPr lang="en-GB" dirty="0" smtClean="0"/>
          </a:p>
          <a:p>
            <a:endParaRPr lang="en-GB" dirty="0" smtClean="0"/>
          </a:p>
          <a:p>
            <a:endParaRPr lang="en-GB" dirty="0" smtClean="0"/>
          </a:p>
          <a:p>
            <a:r>
              <a:rPr lang="en-GB" dirty="0" smtClean="0"/>
              <a:t>From the previous discussion, each lineage lost by mutation adds one extra allele, and the last line remaining is an allele, so</a:t>
            </a:r>
            <a:endParaRPr lang="en-GB" i="1" dirty="0" smtClean="0"/>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38" name="Object 37"/>
          <p:cNvGraphicFramePr>
            <a:graphicFrameLocks noChangeAspect="1"/>
          </p:cNvGraphicFramePr>
          <p:nvPr/>
        </p:nvGraphicFramePr>
        <p:xfrm>
          <a:off x="1846263" y="1871663"/>
          <a:ext cx="2801937" cy="420687"/>
        </p:xfrm>
        <a:graphic>
          <a:graphicData uri="http://schemas.openxmlformats.org/presentationml/2006/ole">
            <mc:AlternateContent xmlns:mc="http://schemas.openxmlformats.org/markup-compatibility/2006">
              <mc:Choice xmlns:v="urn:schemas-microsoft-com:vml" Requires="v">
                <p:oleObj spid="_x0000_s161110" name="Equation" r:id="rId3" imgW="1523880" imgH="228600" progId="Equation.3">
                  <p:embed/>
                </p:oleObj>
              </mc:Choice>
              <mc:Fallback>
                <p:oleObj name="Equation" r:id="rId3" imgW="152388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6263" y="1871663"/>
                        <a:ext cx="2801937"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187" name="Object 3"/>
          <p:cNvGraphicFramePr>
            <a:graphicFrameLocks noChangeAspect="1"/>
          </p:cNvGraphicFramePr>
          <p:nvPr/>
        </p:nvGraphicFramePr>
        <p:xfrm>
          <a:off x="1988808" y="2681748"/>
          <a:ext cx="1980264" cy="667395"/>
        </p:xfrm>
        <a:graphic>
          <a:graphicData uri="http://schemas.openxmlformats.org/presentationml/2006/ole">
            <mc:AlternateContent xmlns:mc="http://schemas.openxmlformats.org/markup-compatibility/2006">
              <mc:Choice xmlns:v="urn:schemas-microsoft-com:vml" Requires="v">
                <p:oleObj spid="_x0000_s161111" name="Equation" r:id="rId5" imgW="1244520" imgH="419040" progId="Equation.3">
                  <p:embed/>
                </p:oleObj>
              </mc:Choice>
              <mc:Fallback>
                <p:oleObj name="Equation" r:id="rId5" imgW="1244520" imgH="4190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8808" y="2681748"/>
                        <a:ext cx="1980264" cy="6673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188" name="Object 4"/>
          <p:cNvGraphicFramePr>
            <a:graphicFrameLocks noChangeAspect="1"/>
          </p:cNvGraphicFramePr>
          <p:nvPr/>
        </p:nvGraphicFramePr>
        <p:xfrm>
          <a:off x="117992" y="7362372"/>
          <a:ext cx="6641452" cy="703337"/>
        </p:xfrm>
        <a:graphic>
          <a:graphicData uri="http://schemas.openxmlformats.org/presentationml/2006/ole">
            <mc:AlternateContent xmlns:mc="http://schemas.openxmlformats.org/markup-compatibility/2006">
              <mc:Choice xmlns:v="urn:schemas-microsoft-com:vml" Requires="v">
                <p:oleObj spid="_x0000_s161112" name="Equation" r:id="rId7" imgW="3962160" imgH="419040" progId="Equation.3">
                  <p:embed/>
                </p:oleObj>
              </mc:Choice>
              <mc:Fallback>
                <p:oleObj name="Equation" r:id="rId7" imgW="3962160" imgH="41904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992" y="7362372"/>
                        <a:ext cx="6641452" cy="703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189" name="Object 5"/>
          <p:cNvGraphicFramePr>
            <a:graphicFrameLocks noChangeAspect="1"/>
          </p:cNvGraphicFramePr>
          <p:nvPr/>
        </p:nvGraphicFramePr>
        <p:xfrm>
          <a:off x="1909763" y="8712200"/>
          <a:ext cx="2800350" cy="420688"/>
        </p:xfrm>
        <a:graphic>
          <a:graphicData uri="http://schemas.openxmlformats.org/presentationml/2006/ole">
            <mc:AlternateContent xmlns:mc="http://schemas.openxmlformats.org/markup-compatibility/2006">
              <mc:Choice xmlns:v="urn:schemas-microsoft-com:vml" Requires="v">
                <p:oleObj spid="_x0000_s161113" name="Equation" r:id="rId9" imgW="1523880" imgH="228600" progId="Equation.3">
                  <p:embed/>
                </p:oleObj>
              </mc:Choice>
              <mc:Fallback>
                <p:oleObj name="Equation" r:id="rId9" imgW="1523880" imgH="2286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9763" y="8712200"/>
                        <a:ext cx="2800350" cy="420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 name="TextBox 41"/>
          <p:cNvSpPr txBox="1"/>
          <p:nvPr/>
        </p:nvSpPr>
        <p:spPr>
          <a:xfrm>
            <a:off x="3350340" y="7812432"/>
            <a:ext cx="1338828" cy="369332"/>
          </a:xfrm>
          <a:prstGeom prst="rect">
            <a:avLst/>
          </a:prstGeom>
          <a:noFill/>
        </p:spPr>
        <p:txBody>
          <a:bodyPr wrap="none" rtlCol="0">
            <a:spAutoFit/>
          </a:bodyPr>
          <a:lstStyle/>
          <a:p>
            <a:r>
              <a:rPr lang="en-GB" dirty="0" smtClean="0"/>
              <a:t>(</a:t>
            </a:r>
            <a:r>
              <a:rPr lang="en-GB" i="1" dirty="0" err="1" smtClean="0"/>
              <a:t>Propn</a:t>
            </a:r>
            <a:r>
              <a:rPr lang="en-GB" i="1" dirty="0" smtClean="0"/>
              <a:t> 2.2</a:t>
            </a:r>
            <a:r>
              <a:rPr lang="en-GB" dirty="0" smtClean="0"/>
              <a:t>)</a:t>
            </a:r>
            <a:endParaRPr lang="en-GB"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80" y="-282444"/>
            <a:ext cx="7119492" cy="1524000"/>
          </a:xfrm>
        </p:spPr>
        <p:txBody>
          <a:bodyPr/>
          <a:lstStyle/>
          <a:p>
            <a:r>
              <a:rPr lang="en-GB" dirty="0" smtClean="0"/>
              <a:t>Following “non-mutant” lines</a:t>
            </a:r>
            <a:endParaRPr lang="en-GB" dirty="0"/>
          </a:p>
        </p:txBody>
      </p:sp>
      <p:sp>
        <p:nvSpPr>
          <p:cNvPr id="16" name="Rectangle 15"/>
          <p:cNvSpPr/>
          <p:nvPr/>
        </p:nvSpPr>
        <p:spPr>
          <a:xfrm>
            <a:off x="250031" y="85564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38" name="Object 37"/>
          <p:cNvGraphicFramePr>
            <a:graphicFrameLocks noChangeAspect="1"/>
          </p:cNvGraphicFramePr>
          <p:nvPr/>
        </p:nvGraphicFramePr>
        <p:xfrm>
          <a:off x="1846263" y="1071563"/>
          <a:ext cx="2801937" cy="419100"/>
        </p:xfrm>
        <a:graphic>
          <a:graphicData uri="http://schemas.openxmlformats.org/presentationml/2006/ole">
            <mc:AlternateContent xmlns:mc="http://schemas.openxmlformats.org/markup-compatibility/2006">
              <mc:Choice xmlns:v="urn:schemas-microsoft-com:vml" Requires="v">
                <p:oleObj spid="_x0000_s162130" name="Equation" r:id="rId3" imgW="1523880" imgH="228600" progId="Equation.3">
                  <p:embed/>
                </p:oleObj>
              </mc:Choice>
              <mc:Fallback>
                <p:oleObj name="Equation" r:id="rId3" imgW="152388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6263" y="1071563"/>
                        <a:ext cx="2801937"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187" name="Object 3"/>
          <p:cNvGraphicFramePr>
            <a:graphicFrameLocks noChangeAspect="1"/>
          </p:cNvGraphicFramePr>
          <p:nvPr/>
        </p:nvGraphicFramePr>
        <p:xfrm>
          <a:off x="2360208" y="1537942"/>
          <a:ext cx="1980264" cy="667395"/>
        </p:xfrm>
        <a:graphic>
          <a:graphicData uri="http://schemas.openxmlformats.org/presentationml/2006/ole">
            <mc:AlternateContent xmlns:mc="http://schemas.openxmlformats.org/markup-compatibility/2006">
              <mc:Choice xmlns:v="urn:schemas-microsoft-com:vml" Requires="v">
                <p:oleObj spid="_x0000_s162131" name="Equation" r:id="rId5" imgW="1244520" imgH="419040" progId="Equation.3">
                  <p:embed/>
                </p:oleObj>
              </mc:Choice>
              <mc:Fallback>
                <p:oleObj name="Equation" r:id="rId5" imgW="1244520" imgH="4190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0208" y="1537942"/>
                        <a:ext cx="1980264" cy="6673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71450" y="701484"/>
            <a:ext cx="6515100" cy="5909310"/>
          </a:xfrm>
          <a:prstGeom prst="rect">
            <a:avLst/>
          </a:prstGeom>
          <a:no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As a corollary, it is straightforward to calculate the mean, variance and </a:t>
            </a:r>
            <a:r>
              <a:rPr lang="en-GB" dirty="0" err="1" smtClean="0"/>
              <a:t>p.g.f</a:t>
            </a:r>
            <a:r>
              <a:rPr lang="en-GB" dirty="0" smtClean="0"/>
              <a:t> of </a:t>
            </a:r>
            <a:r>
              <a:rPr lang="en-GB" i="1" dirty="0" smtClean="0"/>
              <a:t>K</a:t>
            </a:r>
            <a:r>
              <a:rPr lang="en-GB" dirty="0" smtClean="0"/>
              <a:t>:</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By definition of the </a:t>
            </a:r>
            <a:r>
              <a:rPr lang="en-GB" dirty="0" err="1" smtClean="0"/>
              <a:t>p.g.f</a:t>
            </a:r>
            <a:r>
              <a:rPr lang="en-GB" dirty="0" smtClean="0"/>
              <a:t>:</a:t>
            </a:r>
          </a:p>
          <a:p>
            <a:endParaRPr lang="en-GB" dirty="0" smtClean="0"/>
          </a:p>
        </p:txBody>
      </p:sp>
      <p:graphicFrame>
        <p:nvGraphicFramePr>
          <p:cNvPr id="94214" name="Object 6"/>
          <p:cNvGraphicFramePr>
            <a:graphicFrameLocks noChangeAspect="1"/>
          </p:cNvGraphicFramePr>
          <p:nvPr/>
        </p:nvGraphicFramePr>
        <p:xfrm>
          <a:off x="1247775" y="2951163"/>
          <a:ext cx="4362450" cy="2933700"/>
        </p:xfrm>
        <a:graphic>
          <a:graphicData uri="http://schemas.openxmlformats.org/presentationml/2006/ole">
            <mc:AlternateContent xmlns:mc="http://schemas.openxmlformats.org/markup-compatibility/2006">
              <mc:Choice xmlns:v="urn:schemas-microsoft-com:vml" Requires="v">
                <p:oleObj spid="_x0000_s162132" name="Equation" r:id="rId7" imgW="2374560" imgH="1600200" progId="Equation.3">
                  <p:embed/>
                </p:oleObj>
              </mc:Choice>
              <mc:Fallback>
                <p:oleObj name="Equation" r:id="rId7" imgW="2374560" imgH="16002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7775" y="2951163"/>
                        <a:ext cx="4362450" cy="293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4215" name="Object 7"/>
          <p:cNvGraphicFramePr>
            <a:graphicFrameLocks noChangeAspect="1"/>
          </p:cNvGraphicFramePr>
          <p:nvPr/>
        </p:nvGraphicFramePr>
        <p:xfrm>
          <a:off x="998538" y="6378575"/>
          <a:ext cx="4457700" cy="2654300"/>
        </p:xfrm>
        <a:graphic>
          <a:graphicData uri="http://schemas.openxmlformats.org/presentationml/2006/ole">
            <mc:AlternateContent xmlns:mc="http://schemas.openxmlformats.org/markup-compatibility/2006">
              <mc:Choice xmlns:v="urn:schemas-microsoft-com:vml" Requires="v">
                <p:oleObj spid="_x0000_s162133" name="Equation" r:id="rId9" imgW="2425680" imgH="1447560" progId="Equation.3">
                  <p:embed/>
                </p:oleObj>
              </mc:Choice>
              <mc:Fallback>
                <p:oleObj name="Equation" r:id="rId9" imgW="2425680" imgH="144756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8538" y="6378575"/>
                        <a:ext cx="4457700" cy="2654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80" y="-372456"/>
            <a:ext cx="7119492" cy="1524000"/>
          </a:xfrm>
        </p:spPr>
        <p:txBody>
          <a:bodyPr/>
          <a:lstStyle/>
          <a:p>
            <a:r>
              <a:rPr lang="en-GB" dirty="0" smtClean="0"/>
              <a:t>Rates in the coalescent</a:t>
            </a:r>
            <a:endParaRPr lang="en-GB" dirty="0"/>
          </a:p>
        </p:txBody>
      </p:sp>
      <p:sp>
        <p:nvSpPr>
          <p:cNvPr id="5" name="TextBox 4"/>
          <p:cNvSpPr txBox="1"/>
          <p:nvPr/>
        </p:nvSpPr>
        <p:spPr>
          <a:xfrm>
            <a:off x="171450" y="701484"/>
            <a:ext cx="6515100" cy="8679299"/>
          </a:xfrm>
          <a:prstGeom prst="rect">
            <a:avLst/>
          </a:prstGeom>
          <a:noFill/>
        </p:spPr>
        <p:txBody>
          <a:bodyPr wrap="square" rtlCol="0">
            <a:spAutoFit/>
          </a:bodyPr>
          <a:lstStyle/>
          <a:p>
            <a:pPr>
              <a:buFont typeface="Arial" pitchFamily="34" charset="0"/>
              <a:buChar char="•"/>
            </a:pPr>
            <a:r>
              <a:rPr lang="en-GB" dirty="0" smtClean="0"/>
              <a:t> A nice, powerful way to think of the coalescent is in terms of event rates (in Poisson processes). As usual we think backwards in time</a:t>
            </a:r>
          </a:p>
          <a:p>
            <a:pPr>
              <a:buFont typeface="Arial" pitchFamily="34" charset="0"/>
              <a:buChar char="•"/>
            </a:pPr>
            <a:endParaRPr lang="en-GB" dirty="0" smtClean="0"/>
          </a:p>
          <a:p>
            <a:pPr>
              <a:buFont typeface="Arial" pitchFamily="34" charset="0"/>
              <a:buChar char="•"/>
            </a:pPr>
            <a:r>
              <a:rPr lang="en-GB" dirty="0" smtClean="0"/>
              <a:t> While </a:t>
            </a:r>
            <a:r>
              <a:rPr lang="en-GB" i="1" dirty="0" smtClean="0"/>
              <a:t>j</a:t>
            </a:r>
            <a:r>
              <a:rPr lang="en-GB" dirty="0" smtClean="0"/>
              <a:t> lineages remain, the total coalescence rate is </a:t>
            </a:r>
            <a:r>
              <a:rPr lang="en-GB" i="1" dirty="0" smtClean="0"/>
              <a:t>j</a:t>
            </a:r>
            <a:r>
              <a:rPr lang="en-GB" dirty="0" smtClean="0"/>
              <a:t>(</a:t>
            </a:r>
            <a:r>
              <a:rPr lang="en-GB" i="1" dirty="0" smtClean="0"/>
              <a:t>j</a:t>
            </a:r>
            <a:r>
              <a:rPr lang="en-GB" dirty="0" smtClean="0"/>
              <a:t>-1)/2</a:t>
            </a:r>
          </a:p>
          <a:p>
            <a:pPr>
              <a:buFont typeface="Arial" pitchFamily="34" charset="0"/>
              <a:buChar char="•"/>
            </a:pPr>
            <a:r>
              <a:rPr lang="en-GB" dirty="0" smtClean="0"/>
              <a:t> We can think of this (by 1.2.3) as each pair of lineages coalescing, independently, at rate 1 (as a Poisson process)</a:t>
            </a:r>
          </a:p>
          <a:p>
            <a:pPr>
              <a:buFont typeface="Arial" pitchFamily="34" charset="0"/>
              <a:buChar char="•"/>
            </a:pPr>
            <a:endParaRPr lang="en-GB" dirty="0" smtClean="0"/>
          </a:p>
          <a:p>
            <a:pPr>
              <a:buFont typeface="Arial" pitchFamily="34" charset="0"/>
              <a:buChar char="•"/>
            </a:pPr>
            <a:r>
              <a:rPr lang="en-GB" dirty="0" smtClean="0"/>
              <a:t> Similarly, while </a:t>
            </a:r>
            <a:r>
              <a:rPr lang="en-GB" i="1" dirty="0" smtClean="0"/>
              <a:t>j</a:t>
            </a:r>
            <a:r>
              <a:rPr lang="en-GB" dirty="0" smtClean="0"/>
              <a:t> lineages, the total mutation rate is </a:t>
            </a:r>
            <a:r>
              <a:rPr lang="en-GB" i="1" dirty="0" smtClean="0"/>
              <a:t>j</a:t>
            </a:r>
            <a:r>
              <a:rPr lang="en-GB" i="1" dirty="0" smtClean="0">
                <a:latin typeface="Symbol" pitchFamily="18" charset="2"/>
              </a:rPr>
              <a:t> q </a:t>
            </a:r>
            <a:r>
              <a:rPr lang="en-GB" dirty="0" smtClean="0"/>
              <a:t>/2, and on each lineage, mutation occurs independently at rate </a:t>
            </a:r>
            <a:r>
              <a:rPr lang="en-GB" i="1" dirty="0" smtClean="0">
                <a:latin typeface="Symbol" pitchFamily="18" charset="2"/>
              </a:rPr>
              <a:t>q </a:t>
            </a:r>
            <a:r>
              <a:rPr lang="en-GB" dirty="0" smtClean="0"/>
              <a:t>/2.</a:t>
            </a:r>
          </a:p>
          <a:p>
            <a:pPr>
              <a:buFont typeface="Arial" pitchFamily="34" charset="0"/>
              <a:buChar char="•"/>
            </a:pPr>
            <a:endParaRPr lang="en-GB" dirty="0" smtClean="0"/>
          </a:p>
          <a:p>
            <a:pPr>
              <a:buFont typeface="Arial" pitchFamily="34" charset="0"/>
              <a:buChar char="•"/>
            </a:pPr>
            <a:r>
              <a:rPr lang="en-GB" dirty="0" smtClean="0"/>
              <a:t> The rate at which some event occurs is the sum of all the rates, and the probability of each type of event can be obtained by the relative rate (by 1.2.3). </a:t>
            </a:r>
          </a:p>
          <a:p>
            <a:endParaRPr lang="en-GB" dirty="0" smtClean="0"/>
          </a:p>
          <a:p>
            <a:r>
              <a:rPr lang="en-GB" b="1" dirty="0" smtClean="0"/>
              <a:t>Example 1:</a:t>
            </a:r>
            <a:r>
              <a:rPr lang="en-GB" dirty="0" smtClean="0"/>
              <a:t> In our death process representation of generating alleles, while </a:t>
            </a:r>
            <a:r>
              <a:rPr lang="en-GB" i="1" dirty="0" smtClean="0"/>
              <a:t>j</a:t>
            </a:r>
            <a:r>
              <a:rPr lang="en-GB" dirty="0" smtClean="0"/>
              <a:t> lineages (</a:t>
            </a:r>
            <a:r>
              <a:rPr lang="en-GB" i="1" dirty="0" smtClean="0"/>
              <a:t>j</a:t>
            </a:r>
            <a:r>
              <a:rPr lang="en-GB" dirty="0" smtClean="0"/>
              <a:t>&gt;1):</a:t>
            </a:r>
          </a:p>
          <a:p>
            <a:endParaRPr lang="en-GB" dirty="0" smtClean="0"/>
          </a:p>
          <a:p>
            <a:endParaRPr lang="en-GB" dirty="0" smtClean="0"/>
          </a:p>
          <a:p>
            <a:endParaRPr lang="en-GB" dirty="0" smtClean="0"/>
          </a:p>
          <a:p>
            <a:endParaRPr lang="en-GB" dirty="0" smtClean="0"/>
          </a:p>
          <a:p>
            <a:endParaRPr lang="en-GB" dirty="0" smtClean="0"/>
          </a:p>
          <a:p>
            <a:r>
              <a:rPr lang="en-GB" b="1" dirty="0" smtClean="0"/>
              <a:t>Example 2:</a:t>
            </a:r>
            <a:r>
              <a:rPr lang="en-GB" dirty="0" smtClean="0"/>
              <a:t> In the general coalescent, the probability the next event is a mutation on lineage </a:t>
            </a:r>
            <a:r>
              <a:rPr lang="en-GB" i="1" dirty="0" err="1" smtClean="0"/>
              <a:t>i</a:t>
            </a:r>
            <a:r>
              <a:rPr lang="en-GB" dirty="0" smtClean="0"/>
              <a:t> say is:</a:t>
            </a:r>
          </a:p>
          <a:p>
            <a:endParaRPr lang="en-GB" dirty="0" smtClean="0"/>
          </a:p>
          <a:p>
            <a:endParaRPr lang="en-GB" dirty="0" smtClean="0"/>
          </a:p>
          <a:p>
            <a:endParaRPr lang="en-GB" dirty="0" smtClean="0"/>
          </a:p>
          <a:p>
            <a:endParaRPr lang="en-GB" dirty="0" smtClean="0"/>
          </a:p>
          <a:p>
            <a:endParaRPr lang="en-GB" dirty="0" smtClean="0"/>
          </a:p>
          <a:p>
            <a:endParaRPr lang="en-GB" dirty="0" smtClean="0"/>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graphicFrame>
        <p:nvGraphicFramePr>
          <p:cNvPr id="38" name="Object 37"/>
          <p:cNvGraphicFramePr>
            <a:graphicFrameLocks noChangeAspect="1"/>
          </p:cNvGraphicFramePr>
          <p:nvPr/>
        </p:nvGraphicFramePr>
        <p:xfrm>
          <a:off x="465137" y="5563888"/>
          <a:ext cx="6164263" cy="1168400"/>
        </p:xfrm>
        <a:graphic>
          <a:graphicData uri="http://schemas.openxmlformats.org/presentationml/2006/ole">
            <mc:AlternateContent xmlns:mc="http://schemas.openxmlformats.org/markup-compatibility/2006">
              <mc:Choice xmlns:v="urn:schemas-microsoft-com:vml" Requires="v">
                <p:oleObj spid="_x0000_s162990" name="Equation" r:id="rId3" imgW="3352680" imgH="634680" progId="Equation.3">
                  <p:embed/>
                </p:oleObj>
              </mc:Choice>
              <mc:Fallback>
                <p:oleObj name="Equation" r:id="rId3" imgW="3352680" imgH="6346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7" y="5563888"/>
                        <a:ext cx="6164263" cy="116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5238" name="Object 6"/>
          <p:cNvGraphicFramePr>
            <a:graphicFrameLocks noChangeAspect="1"/>
          </p:cNvGraphicFramePr>
          <p:nvPr/>
        </p:nvGraphicFramePr>
        <p:xfrm>
          <a:off x="465137" y="7588250"/>
          <a:ext cx="6070600" cy="1168400"/>
        </p:xfrm>
        <a:graphic>
          <a:graphicData uri="http://schemas.openxmlformats.org/presentationml/2006/ole">
            <mc:AlternateContent xmlns:mc="http://schemas.openxmlformats.org/markup-compatibility/2006">
              <mc:Choice xmlns:v="urn:schemas-microsoft-com:vml" Requires="v">
                <p:oleObj spid="_x0000_s162991" name="Equation" r:id="rId5" imgW="3301920" imgH="634680" progId="Equation.3">
                  <p:embed/>
                </p:oleObj>
              </mc:Choice>
              <mc:Fallback>
                <p:oleObj name="Equation" r:id="rId5" imgW="3301920" imgH="6346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37" y="7588250"/>
                        <a:ext cx="6070600" cy="116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9238" y="214313"/>
            <a:ext cx="6357937" cy="5078412"/>
          </a:xfrm>
          <a:prstGeom prst="rect">
            <a:avLst/>
          </a:prstGeom>
          <a:noFill/>
        </p:spPr>
        <p:txBody>
          <a:bodyPr anchor="ctr">
            <a:spAutoFit/>
          </a:bodyPr>
          <a:lstStyle/>
          <a:p>
            <a:pPr fontAlgn="auto">
              <a:spcBef>
                <a:spcPts val="0"/>
              </a:spcBef>
              <a:spcAft>
                <a:spcPts val="0"/>
              </a:spcAft>
              <a:defRPr/>
            </a:pPr>
            <a:r>
              <a:rPr lang="en-GB" sz="2400" dirty="0">
                <a:latin typeface="+mn-lt"/>
              </a:rPr>
              <a:t>A picture makes this clearer.</a:t>
            </a:r>
          </a:p>
          <a:p>
            <a:pPr fontAlgn="auto">
              <a:spcBef>
                <a:spcPts val="0"/>
              </a:spcBef>
              <a:spcAft>
                <a:spcPts val="0"/>
              </a:spcAft>
              <a:defRPr/>
            </a:pPr>
            <a:r>
              <a:rPr lang="en-GB" sz="2400" dirty="0">
                <a:latin typeface="+mn-lt"/>
              </a:rPr>
              <a:t>Formally, we form generation </a:t>
            </a:r>
            <a:r>
              <a:rPr lang="en-GB" sz="2400" i="1" dirty="0">
                <a:latin typeface="+mn-lt"/>
              </a:rPr>
              <a:t>k</a:t>
            </a:r>
            <a:r>
              <a:rPr lang="en-GB" sz="2400" dirty="0">
                <a:latin typeface="+mn-lt"/>
              </a:rPr>
              <a:t>+1 by choosing </a:t>
            </a:r>
            <a:r>
              <a:rPr lang="en-GB" sz="2400" i="1" dirty="0">
                <a:latin typeface="+mn-lt"/>
              </a:rPr>
              <a:t>M</a:t>
            </a:r>
            <a:r>
              <a:rPr lang="en-GB" sz="2400" dirty="0">
                <a:latin typeface="+mn-lt"/>
              </a:rPr>
              <a:t> “parents” at random in generation </a:t>
            </a:r>
            <a:r>
              <a:rPr lang="en-GB" sz="2400" i="1" dirty="0">
                <a:latin typeface="+mn-lt"/>
              </a:rPr>
              <a:t>k</a:t>
            </a:r>
            <a:r>
              <a:rPr lang="en-GB" sz="2400" dirty="0">
                <a:latin typeface="+mn-lt"/>
              </a:rPr>
              <a:t> with replacement</a:t>
            </a:r>
          </a:p>
          <a:p>
            <a:pPr fontAlgn="auto">
              <a:spcBef>
                <a:spcPts val="0"/>
              </a:spcBef>
              <a:spcAft>
                <a:spcPts val="0"/>
              </a:spcAft>
              <a:defRPr/>
            </a:pPr>
            <a:r>
              <a:rPr lang="en-GB" sz="2400" dirty="0">
                <a:latin typeface="+mn-lt"/>
              </a:rPr>
              <a:t>If parent of haplotype </a:t>
            </a:r>
            <a:r>
              <a:rPr lang="en-GB" sz="2400" i="1" dirty="0" err="1">
                <a:latin typeface="+mn-lt"/>
              </a:rPr>
              <a:t>i</a:t>
            </a:r>
            <a:r>
              <a:rPr lang="en-GB" sz="2400" dirty="0">
                <a:latin typeface="+mn-lt"/>
              </a:rPr>
              <a:t> in generation </a:t>
            </a:r>
            <a:r>
              <a:rPr lang="en-GB" sz="2400" i="1" dirty="0">
                <a:latin typeface="+mn-lt"/>
              </a:rPr>
              <a:t>k</a:t>
            </a:r>
            <a:r>
              <a:rPr lang="en-GB" sz="2400" dirty="0">
                <a:latin typeface="+mn-lt"/>
              </a:rPr>
              <a:t>+1 is </a:t>
            </a:r>
            <a:r>
              <a:rPr lang="en-GB" sz="2400" i="1" dirty="0" err="1">
                <a:latin typeface="+mn-lt"/>
              </a:rPr>
              <a:t>Z</a:t>
            </a:r>
            <a:r>
              <a:rPr lang="en-GB" sz="2400" i="1" baseline="-25000" dirty="0" err="1">
                <a:latin typeface="+mn-lt"/>
              </a:rPr>
              <a:t>i</a:t>
            </a:r>
            <a:endParaRPr lang="en-GB" sz="2400" baseline="-25000" dirty="0">
              <a:latin typeface="+mn-lt"/>
            </a:endParaRPr>
          </a:p>
          <a:p>
            <a:pPr fontAlgn="auto">
              <a:spcBef>
                <a:spcPts val="0"/>
              </a:spcBef>
              <a:spcAft>
                <a:spcPts val="0"/>
              </a:spcAft>
              <a:defRPr/>
            </a:pPr>
            <a:endParaRPr lang="en-GB" sz="2400" dirty="0">
              <a:latin typeface="+mn-lt"/>
            </a:endParaRPr>
          </a:p>
          <a:p>
            <a:pPr fontAlgn="auto">
              <a:spcBef>
                <a:spcPts val="0"/>
              </a:spcBef>
              <a:spcAft>
                <a:spcPts val="0"/>
              </a:spcAft>
              <a:defRPr/>
            </a:pPr>
            <a:endParaRPr lang="en-GB" sz="2400" dirty="0">
              <a:latin typeface="+mn-lt"/>
            </a:endParaRPr>
          </a:p>
          <a:p>
            <a:pPr fontAlgn="auto">
              <a:spcBef>
                <a:spcPts val="0"/>
              </a:spcBef>
              <a:spcAft>
                <a:spcPts val="0"/>
              </a:spcAft>
              <a:defRPr/>
            </a:pPr>
            <a:r>
              <a:rPr lang="en-GB" sz="2400" dirty="0">
                <a:latin typeface="+mn-lt"/>
              </a:rPr>
              <a:t>Some population members have 0 children, others more than 1 child:</a:t>
            </a:r>
          </a:p>
          <a:p>
            <a:pPr fontAlgn="auto">
              <a:spcBef>
                <a:spcPts val="0"/>
              </a:spcBef>
              <a:spcAft>
                <a:spcPts val="0"/>
              </a:spcAft>
              <a:defRPr/>
            </a:pPr>
            <a:endParaRPr lang="en-GB" sz="2400" dirty="0">
              <a:latin typeface="+mn-lt"/>
            </a:endParaRPr>
          </a:p>
          <a:p>
            <a:pPr fontAlgn="auto">
              <a:spcBef>
                <a:spcPts val="0"/>
              </a:spcBef>
              <a:spcAft>
                <a:spcPts val="0"/>
              </a:spcAft>
              <a:defRPr/>
            </a:pPr>
            <a:r>
              <a:rPr lang="en-GB" sz="2800" dirty="0">
                <a:latin typeface="+mn-lt"/>
              </a:rPr>
              <a:t> </a:t>
            </a:r>
          </a:p>
          <a:p>
            <a:pPr fontAlgn="auto">
              <a:spcBef>
                <a:spcPts val="0"/>
              </a:spcBef>
              <a:spcAft>
                <a:spcPts val="0"/>
              </a:spcAft>
              <a:defRPr/>
            </a:pPr>
            <a:endParaRPr lang="en-GB" sz="2800" dirty="0">
              <a:latin typeface="+mn-lt"/>
            </a:endParaRPr>
          </a:p>
          <a:p>
            <a:pPr fontAlgn="auto">
              <a:spcBef>
                <a:spcPts val="0"/>
              </a:spcBef>
              <a:spcAft>
                <a:spcPts val="0"/>
              </a:spcAft>
              <a:defRPr/>
            </a:pPr>
            <a:endParaRPr lang="en-GB" sz="2800" dirty="0">
              <a:latin typeface="+mn-lt"/>
            </a:endParaRPr>
          </a:p>
        </p:txBody>
      </p:sp>
      <p:cxnSp>
        <p:nvCxnSpPr>
          <p:cNvPr id="4" name="Straight Connector 3"/>
          <p:cNvCxnSpPr/>
          <p:nvPr/>
        </p:nvCxnSpPr>
        <p:spPr>
          <a:xfrm>
            <a:off x="276225"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22338"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73213"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19325"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70200"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16313"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67188"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13300"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6225"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22338"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732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19325"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70200"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163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67188"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13300"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16200000" flipV="1">
            <a:off x="27305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6200000" flipV="1">
            <a:off x="922338"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6200000" flipV="1">
            <a:off x="285115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16200000" flipV="1">
            <a:off x="351790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rot="16200000" flipV="1">
            <a:off x="414020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10800000">
            <a:off x="1144588" y="3905250"/>
            <a:ext cx="639762"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2451100" y="3905250"/>
            <a:ext cx="62230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rot="16200000" flipV="1">
            <a:off x="480695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5424488" y="4006850"/>
            <a:ext cx="1427162" cy="4400550"/>
          </a:xfrm>
          <a:prstGeom prst="rect">
            <a:avLst/>
          </a:prstGeom>
          <a:noFill/>
        </p:spPr>
        <p:txBody>
          <a:bodyPr>
            <a:spAutoFit/>
          </a:bodyPr>
          <a:lstStyle/>
          <a:p>
            <a:pPr>
              <a:defRPr/>
            </a:pPr>
            <a:r>
              <a:rPr lang="en-GB" sz="1400" dirty="0">
                <a:latin typeface="+mj-lt"/>
              </a:rPr>
              <a:t>Each haplotype chooses parent in previous generation</a:t>
            </a:r>
          </a:p>
          <a:p>
            <a:pPr>
              <a:defRPr/>
            </a:pPr>
            <a:endParaRPr lang="en-GB" sz="1400" dirty="0">
              <a:latin typeface="+mj-lt"/>
            </a:endParaRPr>
          </a:p>
          <a:p>
            <a:pPr>
              <a:defRPr/>
            </a:pPr>
            <a:r>
              <a:rPr lang="en-GB" sz="1400" dirty="0">
                <a:latin typeface="+mj-lt"/>
              </a:rPr>
              <a:t>If haplotypes </a:t>
            </a:r>
            <a:r>
              <a:rPr lang="en-GB" sz="1400" b="1" dirty="0">
                <a:latin typeface="+mj-lt"/>
              </a:rPr>
              <a:t>share</a:t>
            </a:r>
            <a:r>
              <a:rPr lang="en-GB" sz="1400" dirty="0">
                <a:latin typeface="+mj-lt"/>
              </a:rPr>
              <a:t> a parent back in time, this is called a </a:t>
            </a:r>
            <a:r>
              <a:rPr lang="en-GB" sz="1400" b="1" dirty="0">
                <a:latin typeface="+mj-lt"/>
              </a:rPr>
              <a:t>coalescence event</a:t>
            </a:r>
          </a:p>
          <a:p>
            <a:pPr>
              <a:defRPr/>
            </a:pPr>
            <a:r>
              <a:rPr lang="en-GB" sz="1400" dirty="0">
                <a:latin typeface="+mj-lt"/>
              </a:rPr>
              <a:t>If we continue back in time, eventually a single parent is reached, the </a:t>
            </a:r>
          </a:p>
          <a:p>
            <a:pPr>
              <a:defRPr/>
            </a:pPr>
            <a:r>
              <a:rPr lang="en-GB" sz="1400" b="1" dirty="0">
                <a:latin typeface="+mj-lt"/>
              </a:rPr>
              <a:t>Most Recent Common Ancestor (MRCA) :</a:t>
            </a:r>
          </a:p>
        </p:txBody>
      </p:sp>
      <p:graphicFrame>
        <p:nvGraphicFramePr>
          <p:cNvPr id="1026" name="Object 2"/>
          <p:cNvGraphicFramePr>
            <a:graphicFrameLocks noChangeAspect="1"/>
          </p:cNvGraphicFramePr>
          <p:nvPr/>
        </p:nvGraphicFramePr>
        <p:xfrm>
          <a:off x="2638425" y="2124075"/>
          <a:ext cx="1581150" cy="719138"/>
        </p:xfrm>
        <a:graphic>
          <a:graphicData uri="http://schemas.openxmlformats.org/presentationml/2006/ole">
            <mc:AlternateContent xmlns:mc="http://schemas.openxmlformats.org/markup-compatibility/2006">
              <mc:Choice xmlns:v="urn:schemas-microsoft-com:vml" Requires="v">
                <p:oleObj spid="_x0000_s92246" name="Equation" r:id="rId3" imgW="1002960" imgH="457200" progId="Equation.3">
                  <p:embed/>
                </p:oleObj>
              </mc:Choice>
              <mc:Fallback>
                <p:oleObj name="Equation" r:id="rId3" imgW="1002960" imgH="457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425" y="2124075"/>
                        <a:ext cx="1581150" cy="71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0" name="Straight Arrow Connector 29"/>
          <p:cNvCxnSpPr/>
          <p:nvPr/>
        </p:nvCxnSpPr>
        <p:spPr>
          <a:xfrm rot="10800000">
            <a:off x="3141663" y="4067175"/>
            <a:ext cx="2303462" cy="1800225"/>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237288" y="8216900"/>
            <a:ext cx="431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80" y="-282444"/>
            <a:ext cx="7119492" cy="1524000"/>
          </a:xfrm>
        </p:spPr>
        <p:txBody>
          <a:bodyPr/>
          <a:lstStyle/>
          <a:p>
            <a:r>
              <a:rPr lang="en-GB" dirty="0" smtClean="0"/>
              <a:t>The distribution of </a:t>
            </a:r>
            <a:r>
              <a:rPr lang="en-GB" i="1" dirty="0" smtClean="0"/>
              <a:t>K</a:t>
            </a:r>
            <a:endParaRPr lang="en-GB" i="1" dirty="0"/>
          </a:p>
        </p:txBody>
      </p:sp>
      <p:sp>
        <p:nvSpPr>
          <p:cNvPr id="16" name="Rectangle 15"/>
          <p:cNvSpPr/>
          <p:nvPr/>
        </p:nvSpPr>
        <p:spPr>
          <a:xfrm>
            <a:off x="250031" y="85564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sp>
        <p:nvSpPr>
          <p:cNvPr id="10" name="TextBox 9"/>
          <p:cNvSpPr txBox="1"/>
          <p:nvPr/>
        </p:nvSpPr>
        <p:spPr>
          <a:xfrm>
            <a:off x="171450" y="791496"/>
            <a:ext cx="6515100" cy="8679299"/>
          </a:xfrm>
          <a:prstGeom prst="rect">
            <a:avLst/>
          </a:prstGeom>
          <a:noFill/>
        </p:spPr>
        <p:txBody>
          <a:bodyPr wrap="square" rtlCol="0">
            <a:spAutoFit/>
          </a:bodyPr>
          <a:lstStyle/>
          <a:p>
            <a:r>
              <a:rPr lang="en-GB" dirty="0" smtClean="0"/>
              <a:t>We can get the distribution of the number of alleles by expanding the </a:t>
            </a:r>
            <a:r>
              <a:rPr lang="en-GB" dirty="0" err="1" smtClean="0"/>
              <a:t>p.g.f</a:t>
            </a:r>
            <a:r>
              <a:rPr lang="en-GB" dirty="0" smtClean="0"/>
              <a:t>:</a:t>
            </a:r>
          </a:p>
          <a:p>
            <a:endParaRPr lang="en-GB" dirty="0" smtClean="0"/>
          </a:p>
          <a:p>
            <a:endParaRPr lang="en-GB" dirty="0" smtClean="0"/>
          </a:p>
          <a:p>
            <a:endParaRPr lang="en-GB" dirty="0" smtClean="0"/>
          </a:p>
          <a:p>
            <a:endParaRPr lang="en-GB" dirty="0" smtClean="0"/>
          </a:p>
          <a:p>
            <a:r>
              <a:rPr lang="en-GB" dirty="0" smtClean="0"/>
              <a:t>We use an identity involving </a:t>
            </a:r>
            <a:r>
              <a:rPr lang="en-GB" i="1" dirty="0" smtClean="0"/>
              <a:t>Stirling numbers of the first kind</a:t>
            </a:r>
            <a:r>
              <a:rPr lang="en-GB" dirty="0" smtClean="0"/>
              <a:t>:</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If we observe </a:t>
            </a:r>
            <a:r>
              <a:rPr lang="en-GB" i="1" dirty="0" smtClean="0"/>
              <a:t>k</a:t>
            </a:r>
            <a:r>
              <a:rPr lang="en-GB" dirty="0" smtClean="0"/>
              <a:t> alleles, we can obtain the </a:t>
            </a:r>
            <a:r>
              <a:rPr lang="en-GB" dirty="0" err="1" smtClean="0"/>
              <a:t>m.l.e</a:t>
            </a:r>
            <a:r>
              <a:rPr lang="en-GB" dirty="0" smtClean="0"/>
              <a:t> of the mutation rate.</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Thus, the </a:t>
            </a:r>
            <a:r>
              <a:rPr lang="en-GB" dirty="0" err="1" smtClean="0"/>
              <a:t>m.l.e</a:t>
            </a:r>
            <a:r>
              <a:rPr lang="en-GB" dirty="0" smtClean="0"/>
              <a:t>. is the </a:t>
            </a:r>
            <a:r>
              <a:rPr lang="en-GB" i="1" dirty="0" smtClean="0"/>
              <a:t>first moment estimator</a:t>
            </a:r>
            <a:r>
              <a:rPr lang="en-GB" dirty="0" smtClean="0"/>
              <a:t>.</a:t>
            </a:r>
          </a:p>
          <a:p>
            <a:endParaRPr lang="en-GB" dirty="0" smtClean="0"/>
          </a:p>
          <a:p>
            <a:endParaRPr lang="en-GB" dirty="0" smtClean="0"/>
          </a:p>
        </p:txBody>
      </p:sp>
      <p:graphicFrame>
        <p:nvGraphicFramePr>
          <p:cNvPr id="94215" name="Object 7"/>
          <p:cNvGraphicFramePr>
            <a:graphicFrameLocks noChangeAspect="1"/>
          </p:cNvGraphicFramePr>
          <p:nvPr/>
        </p:nvGraphicFramePr>
        <p:xfrm>
          <a:off x="1131093" y="1440634"/>
          <a:ext cx="4595813" cy="862012"/>
        </p:xfrm>
        <a:graphic>
          <a:graphicData uri="http://schemas.openxmlformats.org/presentationml/2006/ole">
            <mc:AlternateContent xmlns:mc="http://schemas.openxmlformats.org/markup-compatibility/2006">
              <mc:Choice xmlns:v="urn:schemas-microsoft-com:vml" Requires="v">
                <p:oleObj spid="_x0000_s164094" name="Equation" r:id="rId3" imgW="2501640" imgH="469800" progId="Equation.3">
                  <p:embed/>
                </p:oleObj>
              </mc:Choice>
              <mc:Fallback>
                <p:oleObj name="Equation" r:id="rId3" imgW="2501640" imgH="469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093" y="1440634"/>
                        <a:ext cx="4595813" cy="862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6262" name="Object 6"/>
          <p:cNvGraphicFramePr>
            <a:graphicFrameLocks noChangeAspect="1"/>
          </p:cNvGraphicFramePr>
          <p:nvPr/>
        </p:nvGraphicFramePr>
        <p:xfrm>
          <a:off x="1406701" y="2771760"/>
          <a:ext cx="4092575" cy="2466975"/>
        </p:xfrm>
        <a:graphic>
          <a:graphicData uri="http://schemas.openxmlformats.org/presentationml/2006/ole">
            <mc:AlternateContent xmlns:mc="http://schemas.openxmlformats.org/markup-compatibility/2006">
              <mc:Choice xmlns:v="urn:schemas-microsoft-com:vml" Requires="v">
                <p:oleObj spid="_x0000_s164095" name="Equation" r:id="rId5" imgW="2336760" imgH="1409400" progId="Equation.3">
                  <p:embed/>
                </p:oleObj>
              </mc:Choice>
              <mc:Fallback>
                <p:oleObj name="Equation" r:id="rId5" imgW="2336760" imgH="14094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701" y="2771760"/>
                        <a:ext cx="4092575"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6263" name="Object 7"/>
          <p:cNvGraphicFramePr>
            <a:graphicFrameLocks noChangeAspect="1"/>
          </p:cNvGraphicFramePr>
          <p:nvPr>
            <p:extLst>
              <p:ext uri="{D42A27DB-BD31-4B8C-83A1-F6EECF244321}">
                <p14:modId xmlns:p14="http://schemas.microsoft.com/office/powerpoint/2010/main" val="2414113487"/>
              </p:ext>
            </p:extLst>
          </p:nvPr>
        </p:nvGraphicFramePr>
        <p:xfrm>
          <a:off x="426244" y="5705475"/>
          <a:ext cx="6005512" cy="2466975"/>
        </p:xfrm>
        <a:graphic>
          <a:graphicData uri="http://schemas.openxmlformats.org/presentationml/2006/ole">
            <mc:AlternateContent xmlns:mc="http://schemas.openxmlformats.org/markup-compatibility/2006">
              <mc:Choice xmlns:v="urn:schemas-microsoft-com:vml" Requires="v">
                <p:oleObj spid="_x0000_s164096" name="Equation" r:id="rId7" imgW="3429000" imgH="1409400" progId="Equation.3">
                  <p:embed/>
                </p:oleObj>
              </mc:Choice>
              <mc:Fallback>
                <p:oleObj name="Equation" r:id="rId7" imgW="3429000" imgH="1409400" progId="Equation.3">
                  <p:embed/>
                  <p:pic>
                    <p:nvPicPr>
                      <p:cNvPr id="0" name="Picture 4"/>
                      <p:cNvPicPr>
                        <a:picLocks noChangeAspect="1" noChangeArrowheads="1"/>
                      </p:cNvPicPr>
                      <p:nvPr/>
                    </p:nvPicPr>
                    <p:blipFill>
                      <a:blip r:embed="rId8"/>
                      <a:srcRect/>
                      <a:stretch>
                        <a:fillRect/>
                      </a:stretch>
                    </p:blipFill>
                    <p:spPr bwMode="auto">
                      <a:xfrm>
                        <a:off x="426244" y="5705475"/>
                        <a:ext cx="6005512" cy="246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80" y="-282444"/>
            <a:ext cx="7119492" cy="1524000"/>
          </a:xfrm>
        </p:spPr>
        <p:txBody>
          <a:bodyPr/>
          <a:lstStyle/>
          <a:p>
            <a:r>
              <a:rPr lang="en-GB" dirty="0" smtClean="0"/>
              <a:t>Large samples</a:t>
            </a:r>
            <a:endParaRPr lang="en-GB" i="1" dirty="0"/>
          </a:p>
        </p:txBody>
      </p:sp>
      <p:sp>
        <p:nvSpPr>
          <p:cNvPr id="16" name="Rectangle 15"/>
          <p:cNvSpPr/>
          <p:nvPr/>
        </p:nvSpPr>
        <p:spPr>
          <a:xfrm>
            <a:off x="250031" y="855640"/>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sp>
        <p:nvSpPr>
          <p:cNvPr id="10" name="TextBox 9"/>
          <p:cNvSpPr txBox="1"/>
          <p:nvPr/>
        </p:nvSpPr>
        <p:spPr>
          <a:xfrm>
            <a:off x="250031" y="1241556"/>
            <a:ext cx="6515100" cy="5632311"/>
          </a:xfrm>
          <a:prstGeom prst="rect">
            <a:avLst/>
          </a:prstGeom>
          <a:noFill/>
        </p:spPr>
        <p:txBody>
          <a:bodyPr wrap="square" rtlCol="0">
            <a:spAutoFit/>
          </a:bodyPr>
          <a:lstStyle/>
          <a:p>
            <a:r>
              <a:rPr lang="en-GB" dirty="0" smtClean="0"/>
              <a:t>We can deduce asymptotic behaviour for the number of alleles:</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smtClean="0"/>
              <a:t>Asymptotically, almost all segregating sites uniquely define a new type in the sample and the number which do not is finite.</a:t>
            </a:r>
          </a:p>
          <a:p>
            <a:endParaRPr lang="en-GB" dirty="0" smtClean="0"/>
          </a:p>
          <a:p>
            <a:endParaRPr lang="en-GB" dirty="0" smtClean="0"/>
          </a:p>
          <a:p>
            <a:endParaRPr lang="en-GB" dirty="0" smtClean="0"/>
          </a:p>
          <a:p>
            <a:endParaRPr lang="en-GB" dirty="0" smtClean="0"/>
          </a:p>
          <a:p>
            <a:endParaRPr lang="en-GB" dirty="0" smtClean="0"/>
          </a:p>
          <a:p>
            <a:endParaRPr lang="en-GB" dirty="0" smtClean="0"/>
          </a:p>
        </p:txBody>
      </p:sp>
      <p:graphicFrame>
        <p:nvGraphicFramePr>
          <p:cNvPr id="97285" name="Object 5"/>
          <p:cNvGraphicFramePr>
            <a:graphicFrameLocks noChangeAspect="1"/>
          </p:cNvGraphicFramePr>
          <p:nvPr>
            <p:extLst>
              <p:ext uri="{D42A27DB-BD31-4B8C-83A1-F6EECF244321}">
                <p14:modId xmlns:p14="http://schemas.microsoft.com/office/powerpoint/2010/main" val="3758745244"/>
              </p:ext>
            </p:extLst>
          </p:nvPr>
        </p:nvGraphicFramePr>
        <p:xfrm>
          <a:off x="1119188" y="1871663"/>
          <a:ext cx="5205412" cy="2513012"/>
        </p:xfrm>
        <a:graphic>
          <a:graphicData uri="http://schemas.openxmlformats.org/presentationml/2006/ole">
            <mc:AlternateContent xmlns:mc="http://schemas.openxmlformats.org/markup-compatibility/2006">
              <mc:Choice xmlns:v="urn:schemas-microsoft-com:vml" Requires="v">
                <p:oleObj spid="_x0000_s164950" name="Equation" r:id="rId3" imgW="2831760" imgH="1371600" progId="Equation.3">
                  <p:embed/>
                </p:oleObj>
              </mc:Choice>
              <mc:Fallback>
                <p:oleObj name="Equation" r:id="rId3" imgW="2831760" imgH="1371600" progId="Equation.3">
                  <p:embed/>
                  <p:pic>
                    <p:nvPicPr>
                      <p:cNvPr id="0" name="Picture 2"/>
                      <p:cNvPicPr>
                        <a:picLocks noChangeAspect="1" noChangeArrowheads="1"/>
                      </p:cNvPicPr>
                      <p:nvPr/>
                    </p:nvPicPr>
                    <p:blipFill>
                      <a:blip r:embed="rId4"/>
                      <a:srcRect/>
                      <a:stretch>
                        <a:fillRect/>
                      </a:stretch>
                    </p:blipFill>
                    <p:spPr bwMode="auto">
                      <a:xfrm>
                        <a:off x="1119188" y="1871663"/>
                        <a:ext cx="5205412" cy="2513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80" y="-192432"/>
            <a:ext cx="7119492" cy="1524000"/>
          </a:xfrm>
        </p:spPr>
        <p:txBody>
          <a:bodyPr/>
          <a:lstStyle/>
          <a:p>
            <a:r>
              <a:rPr lang="en-GB" dirty="0" smtClean="0"/>
              <a:t>Supplement: Multiplicity of alleles</a:t>
            </a:r>
            <a:endParaRPr lang="en-GB" dirty="0"/>
          </a:p>
        </p:txBody>
      </p:sp>
      <p:sp>
        <p:nvSpPr>
          <p:cNvPr id="5" name="TextBox 4"/>
          <p:cNvSpPr txBox="1"/>
          <p:nvPr/>
        </p:nvSpPr>
        <p:spPr>
          <a:xfrm>
            <a:off x="244344" y="5202084"/>
            <a:ext cx="6515100" cy="4524315"/>
          </a:xfrm>
          <a:prstGeom prst="rect">
            <a:avLst/>
          </a:prstGeom>
          <a:noFill/>
        </p:spPr>
        <p:txBody>
          <a:bodyPr wrap="square" rtlCol="0">
            <a:spAutoFit/>
          </a:bodyPr>
          <a:lstStyle/>
          <a:p>
            <a:pPr>
              <a:buFont typeface="Arial" pitchFamily="34" charset="0"/>
              <a:buChar char="•"/>
            </a:pPr>
            <a:r>
              <a:rPr lang="en-GB" dirty="0" smtClean="0"/>
              <a:t> Suppose we are interested in the full distribution of the number of alleles </a:t>
            </a:r>
            <a:r>
              <a:rPr lang="en-GB" i="1" dirty="0" smtClean="0"/>
              <a:t>and</a:t>
            </a:r>
            <a:r>
              <a:rPr lang="en-GB" dirty="0" smtClean="0"/>
              <a:t> their frequencies in the sample.</a:t>
            </a:r>
          </a:p>
          <a:p>
            <a:pPr>
              <a:buFont typeface="Arial" pitchFamily="34" charset="0"/>
              <a:buChar char="•"/>
            </a:pPr>
            <a:endParaRPr lang="en-GB" dirty="0" smtClean="0"/>
          </a:p>
          <a:p>
            <a:pPr>
              <a:buFont typeface="Arial" pitchFamily="34" charset="0"/>
              <a:buChar char="•"/>
            </a:pPr>
            <a:r>
              <a:rPr lang="en-GB" dirty="0" smtClean="0"/>
              <a:t> We will construct an urn model, </a:t>
            </a:r>
            <a:r>
              <a:rPr lang="en-GB" i="1" dirty="0" smtClean="0"/>
              <a:t>Hoppe’s urn</a:t>
            </a:r>
            <a:r>
              <a:rPr lang="en-GB" dirty="0" smtClean="0"/>
              <a:t>, to sample from this.</a:t>
            </a:r>
          </a:p>
          <a:p>
            <a:pPr>
              <a:buFont typeface="Arial" pitchFamily="34" charset="0"/>
              <a:buChar char="•"/>
            </a:pPr>
            <a:endParaRPr lang="en-GB" dirty="0" smtClean="0"/>
          </a:p>
          <a:p>
            <a:pPr>
              <a:buFont typeface="Arial" pitchFamily="34" charset="0"/>
              <a:buChar char="•"/>
            </a:pPr>
            <a:r>
              <a:rPr lang="en-GB" dirty="0" smtClean="0"/>
              <a:t> Note: the death process shown above defines both the alleles (colours) and how many copies of each is in the sample</a:t>
            </a:r>
          </a:p>
          <a:p>
            <a:pPr>
              <a:buFont typeface="Arial" pitchFamily="34" charset="0"/>
              <a:buChar char="•"/>
            </a:pPr>
            <a:r>
              <a:rPr lang="en-GB" dirty="0" smtClean="0"/>
              <a:t> At coalescence events, pairs of lineages coalesce at random</a:t>
            </a:r>
          </a:p>
          <a:p>
            <a:pPr>
              <a:buFont typeface="Arial" pitchFamily="34" charset="0"/>
              <a:buChar char="•"/>
            </a:pPr>
            <a:r>
              <a:rPr lang="en-GB" dirty="0" smtClean="0"/>
              <a:t> All lineages are associated with colours</a:t>
            </a:r>
          </a:p>
          <a:p>
            <a:pPr>
              <a:buFont typeface="Arial" pitchFamily="34" charset="0"/>
              <a:buChar char="•"/>
            </a:pPr>
            <a:endParaRPr lang="en-GB" dirty="0" smtClean="0"/>
          </a:p>
          <a:p>
            <a:pPr>
              <a:buFont typeface="Arial" pitchFamily="34" charset="0"/>
              <a:buChar char="•"/>
            </a:pPr>
            <a:r>
              <a:rPr lang="en-GB" dirty="0" smtClean="0"/>
              <a:t> IDEA: We reverse time in the death process, so new types are “born”</a:t>
            </a:r>
          </a:p>
          <a:p>
            <a:endParaRPr lang="en-GB" dirty="0" smtClean="0"/>
          </a:p>
          <a:p>
            <a:endParaRPr lang="en-GB" dirty="0" smtClean="0"/>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cxnSp>
        <p:nvCxnSpPr>
          <p:cNvPr id="32" name="Straight Connector 31"/>
          <p:cNvCxnSpPr/>
          <p:nvPr/>
        </p:nvCxnSpPr>
        <p:spPr bwMode="auto">
          <a:xfrm rot="10800000" flipV="1">
            <a:off x="2421517" y="1548044"/>
            <a:ext cx="1111250" cy="2"/>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16200000" flipV="1">
            <a:off x="3447836" y="1461526"/>
            <a:ext cx="171450" cy="1588"/>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114" idx="4"/>
          </p:cNvCxnSpPr>
          <p:nvPr/>
        </p:nvCxnSpPr>
        <p:spPr>
          <a:xfrm rot="5400000">
            <a:off x="4959384" y="4887037"/>
            <a:ext cx="90002" cy="1"/>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4005513" y="4352369"/>
            <a:ext cx="467190"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a:off x="4239111" y="4118774"/>
            <a:ext cx="406495"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35" idx="4"/>
          </p:cNvCxnSpPr>
          <p:nvPr/>
        </p:nvCxnSpPr>
        <p:spPr>
          <a:xfrm rot="5400000">
            <a:off x="4242371" y="3715541"/>
            <a:ext cx="806468"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1584629" y="2384932"/>
            <a:ext cx="1673776"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115" idx="4"/>
          </p:cNvCxnSpPr>
          <p:nvPr/>
        </p:nvCxnSpPr>
        <p:spPr bwMode="auto">
          <a:xfrm rot="16200000" flipV="1">
            <a:off x="1544277" y="4662487"/>
            <a:ext cx="539122" cy="1"/>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bwMode="auto">
          <a:xfrm rot="5400000" flipH="1" flipV="1">
            <a:off x="1678808" y="4346969"/>
            <a:ext cx="1170156" cy="4"/>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1768839" y="3491856"/>
            <a:ext cx="540071"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a:off x="2804152" y="4373874"/>
            <a:ext cx="2"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a:off x="2038881" y="3221820"/>
            <a:ext cx="382637"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579125" y="4373874"/>
            <a:ext cx="450049"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38874" y="3761892"/>
            <a:ext cx="225007" cy="1"/>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2760844" y="4642204"/>
            <a:ext cx="536659" cy="2"/>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2310795" y="4642205"/>
            <a:ext cx="536662" cy="3"/>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059084" y="4585964"/>
            <a:ext cx="360048"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3896800" y="4769761"/>
            <a:ext cx="324573"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4256846" y="4769761"/>
            <a:ext cx="324573"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555911" y="3131332"/>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 name="Oval 112"/>
          <p:cNvSpPr/>
          <p:nvPr/>
        </p:nvSpPr>
        <p:spPr>
          <a:xfrm>
            <a:off x="2708904" y="4031928"/>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4" name="Oval 113"/>
          <p:cNvSpPr/>
          <p:nvPr/>
        </p:nvSpPr>
        <p:spPr>
          <a:xfrm>
            <a:off x="4914691" y="4661061"/>
            <a:ext cx="179388" cy="1809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15" name="Oval 114"/>
          <p:cNvSpPr/>
          <p:nvPr/>
        </p:nvSpPr>
        <p:spPr>
          <a:xfrm>
            <a:off x="1724143" y="4211952"/>
            <a:ext cx="179388" cy="18097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Oval 115"/>
          <p:cNvSpPr/>
          <p:nvPr/>
        </p:nvSpPr>
        <p:spPr>
          <a:xfrm>
            <a:off x="1724143" y="5021109"/>
            <a:ext cx="179388" cy="18097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7" name="Oval 116"/>
          <p:cNvSpPr/>
          <p:nvPr/>
        </p:nvSpPr>
        <p:spPr>
          <a:xfrm>
            <a:off x="2708904" y="4030977"/>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Oval 117"/>
          <p:cNvSpPr/>
          <p:nvPr/>
        </p:nvSpPr>
        <p:spPr>
          <a:xfrm>
            <a:off x="2939478" y="5021109"/>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9" name="Oval 118"/>
          <p:cNvSpPr/>
          <p:nvPr/>
        </p:nvSpPr>
        <p:spPr>
          <a:xfrm>
            <a:off x="2489430" y="5021109"/>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 name="Oval 119"/>
          <p:cNvSpPr/>
          <p:nvPr/>
        </p:nvSpPr>
        <p:spPr>
          <a:xfrm>
            <a:off x="3969393" y="5021109"/>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1" name="Oval 120"/>
          <p:cNvSpPr/>
          <p:nvPr/>
        </p:nvSpPr>
        <p:spPr>
          <a:xfrm>
            <a:off x="4329438" y="5021109"/>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 name="Oval 121"/>
          <p:cNvSpPr/>
          <p:nvPr/>
        </p:nvSpPr>
        <p:spPr>
          <a:xfrm>
            <a:off x="4914691" y="5021109"/>
            <a:ext cx="179388" cy="1809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 name="Oval 122"/>
          <p:cNvSpPr/>
          <p:nvPr/>
        </p:nvSpPr>
        <p:spPr>
          <a:xfrm>
            <a:off x="2174194" y="5021109"/>
            <a:ext cx="179388"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4" name="Rectangle 123"/>
          <p:cNvSpPr/>
          <p:nvPr/>
        </p:nvSpPr>
        <p:spPr>
          <a:xfrm>
            <a:off x="5139228" y="4932048"/>
            <a:ext cx="601447" cy="369332"/>
          </a:xfrm>
          <a:prstGeom prst="rect">
            <a:avLst/>
          </a:prstGeom>
        </p:spPr>
        <p:txBody>
          <a:bodyPr wrap="none">
            <a:spAutoFit/>
          </a:bodyPr>
          <a:lstStyle/>
          <a:p>
            <a:r>
              <a:rPr lang="en-GB" i="1" dirty="0" smtClean="0"/>
              <a:t>K=</a:t>
            </a:r>
            <a:r>
              <a:rPr lang="en-GB" dirty="0" smtClean="0"/>
              <a:t>5</a:t>
            </a:r>
            <a:endParaRPr lang="en-GB" dirty="0"/>
          </a:p>
        </p:txBody>
      </p:sp>
      <p:cxnSp>
        <p:nvCxnSpPr>
          <p:cNvPr id="51" name="Straight Connector 50"/>
          <p:cNvCxnSpPr/>
          <p:nvPr/>
        </p:nvCxnSpPr>
        <p:spPr>
          <a:xfrm rot="5400000">
            <a:off x="2723190" y="4292913"/>
            <a:ext cx="161922"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80" y="-192432"/>
            <a:ext cx="7119492" cy="1524000"/>
          </a:xfrm>
        </p:spPr>
        <p:txBody>
          <a:bodyPr/>
          <a:lstStyle/>
          <a:p>
            <a:r>
              <a:rPr lang="en-GB" dirty="0"/>
              <a:t>Supplement: Multiplicity </a:t>
            </a:r>
            <a:r>
              <a:rPr lang="en-GB" dirty="0" smtClean="0"/>
              <a:t>of alleles</a:t>
            </a:r>
            <a:endParaRPr lang="en-GB" dirty="0"/>
          </a:p>
        </p:txBody>
      </p:sp>
      <p:sp>
        <p:nvSpPr>
          <p:cNvPr id="5" name="TextBox 4"/>
          <p:cNvSpPr txBox="1"/>
          <p:nvPr/>
        </p:nvSpPr>
        <p:spPr>
          <a:xfrm>
            <a:off x="244344" y="5202084"/>
            <a:ext cx="6515100" cy="4524315"/>
          </a:xfrm>
          <a:prstGeom prst="rect">
            <a:avLst/>
          </a:prstGeom>
          <a:noFill/>
        </p:spPr>
        <p:txBody>
          <a:bodyPr wrap="square" rtlCol="0">
            <a:spAutoFit/>
          </a:bodyPr>
          <a:lstStyle/>
          <a:p>
            <a:pPr>
              <a:buFont typeface="Arial" pitchFamily="34" charset="0"/>
              <a:buChar char="•"/>
            </a:pPr>
            <a:r>
              <a:rPr lang="en-GB" dirty="0" smtClean="0"/>
              <a:t> Backward in time: While </a:t>
            </a:r>
            <a:r>
              <a:rPr lang="en-GB" i="1" dirty="0" smtClean="0"/>
              <a:t>j</a:t>
            </a:r>
            <a:r>
              <a:rPr lang="en-GB" dirty="0" smtClean="0"/>
              <a:t> of </a:t>
            </a:r>
            <a:r>
              <a:rPr lang="en-GB" i="1" dirty="0" smtClean="0"/>
              <a:t>n </a:t>
            </a:r>
            <a:r>
              <a:rPr lang="en-GB" dirty="0" smtClean="0"/>
              <a:t>lineages remain, </a:t>
            </a:r>
          </a:p>
          <a:p>
            <a:pPr>
              <a:buFont typeface="Arial" pitchFamily="34" charset="0"/>
              <a:buChar char="•"/>
            </a:pPr>
            <a:endParaRPr lang="en-GB" dirty="0" smtClean="0"/>
          </a:p>
          <a:p>
            <a:pPr>
              <a:buFont typeface="Arial" pitchFamily="34" charset="0"/>
              <a:buChar char="•"/>
            </a:pPr>
            <a:endParaRPr lang="en-GB" dirty="0" smtClean="0"/>
          </a:p>
          <a:p>
            <a:pPr>
              <a:buFont typeface="Arial" pitchFamily="34" charset="0"/>
              <a:buChar char="•"/>
            </a:pPr>
            <a:endParaRPr lang="en-GB" dirty="0" smtClean="0"/>
          </a:p>
          <a:p>
            <a:pPr>
              <a:buFont typeface="Arial" pitchFamily="34" charset="0"/>
              <a:buChar char="•"/>
            </a:pPr>
            <a:r>
              <a:rPr lang="en-GB" dirty="0" smtClean="0"/>
              <a:t> Forward in time, we start with 1 lineage, and while </a:t>
            </a:r>
            <a:r>
              <a:rPr lang="en-GB" i="1" dirty="0" smtClean="0"/>
              <a:t>j</a:t>
            </a:r>
            <a:r>
              <a:rPr lang="en-GB" dirty="0" smtClean="0"/>
              <a:t>:</a:t>
            </a:r>
          </a:p>
          <a:p>
            <a:pPr>
              <a:buFont typeface="Arial" pitchFamily="34" charset="0"/>
              <a:buChar char="•"/>
            </a:pPr>
            <a:endParaRPr lang="en-GB" dirty="0" smtClean="0"/>
          </a:p>
          <a:p>
            <a:pPr>
              <a:buFont typeface="Arial" pitchFamily="34" charset="0"/>
              <a:buChar char="•"/>
            </a:pPr>
            <a:endParaRPr lang="en-GB" dirty="0" smtClean="0"/>
          </a:p>
          <a:p>
            <a:pPr>
              <a:buFont typeface="Arial" pitchFamily="34" charset="0"/>
              <a:buChar char="•"/>
            </a:pPr>
            <a:endParaRPr lang="en-GB" dirty="0" smtClean="0"/>
          </a:p>
          <a:p>
            <a:r>
              <a:rPr lang="en-GB" dirty="0" smtClean="0"/>
              <a:t> </a:t>
            </a:r>
          </a:p>
          <a:p>
            <a:pPr>
              <a:buFont typeface="Arial" pitchFamily="34" charset="0"/>
              <a:buChar char="•"/>
            </a:pPr>
            <a:endParaRPr lang="en-GB" dirty="0" smtClean="0"/>
          </a:p>
          <a:p>
            <a:pPr>
              <a:buFont typeface="Arial" pitchFamily="34" charset="0"/>
              <a:buChar char="•"/>
            </a:pPr>
            <a:endParaRPr lang="en-GB" dirty="0" smtClean="0"/>
          </a:p>
          <a:p>
            <a:pPr>
              <a:buFont typeface="Arial" pitchFamily="34" charset="0"/>
              <a:buChar char="•"/>
            </a:pPr>
            <a:r>
              <a:rPr lang="en-GB" dirty="0" smtClean="0"/>
              <a:t> At mutation events, we add a new “colour” to the tree</a:t>
            </a:r>
          </a:p>
          <a:p>
            <a:pPr>
              <a:buFont typeface="Arial" pitchFamily="34" charset="0"/>
              <a:buChar char="•"/>
            </a:pPr>
            <a:r>
              <a:rPr lang="en-GB" dirty="0" smtClean="0"/>
              <a:t> At lineage branches, the number of copies of chosen colour increases by 1 </a:t>
            </a:r>
          </a:p>
          <a:p>
            <a:endParaRPr lang="en-GB" dirty="0" smtClean="0"/>
          </a:p>
          <a:p>
            <a:endParaRPr lang="en-GB" dirty="0" smtClean="0"/>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cxnSp>
        <p:nvCxnSpPr>
          <p:cNvPr id="32" name="Straight Connector 31"/>
          <p:cNvCxnSpPr/>
          <p:nvPr/>
        </p:nvCxnSpPr>
        <p:spPr bwMode="auto">
          <a:xfrm rot="10800000" flipV="1">
            <a:off x="2421517" y="1548044"/>
            <a:ext cx="1111250" cy="2"/>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16200000" flipV="1">
            <a:off x="3447836" y="1461526"/>
            <a:ext cx="171450" cy="1588"/>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114" idx="4"/>
          </p:cNvCxnSpPr>
          <p:nvPr/>
        </p:nvCxnSpPr>
        <p:spPr>
          <a:xfrm rot="5400000">
            <a:off x="4959384" y="4887037"/>
            <a:ext cx="90002" cy="1"/>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4005513" y="4352369"/>
            <a:ext cx="467190"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a:off x="4239111" y="4118774"/>
            <a:ext cx="406495"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35" idx="4"/>
          </p:cNvCxnSpPr>
          <p:nvPr/>
        </p:nvCxnSpPr>
        <p:spPr>
          <a:xfrm rot="5400000">
            <a:off x="4242371" y="3715541"/>
            <a:ext cx="806468"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1584629" y="2384932"/>
            <a:ext cx="1673776"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115" idx="4"/>
          </p:cNvCxnSpPr>
          <p:nvPr/>
        </p:nvCxnSpPr>
        <p:spPr bwMode="auto">
          <a:xfrm rot="16200000" flipV="1">
            <a:off x="1544277" y="4662487"/>
            <a:ext cx="539122" cy="1"/>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bwMode="auto">
          <a:xfrm rot="5400000" flipH="1" flipV="1">
            <a:off x="1678808" y="4346969"/>
            <a:ext cx="1170156" cy="4"/>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1768839" y="3491856"/>
            <a:ext cx="540071"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a:off x="2804152" y="4373874"/>
            <a:ext cx="2"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a:off x="2038881" y="3221820"/>
            <a:ext cx="382637"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579125" y="4373874"/>
            <a:ext cx="450049"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38874" y="3761892"/>
            <a:ext cx="225007" cy="1"/>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2760844" y="4642204"/>
            <a:ext cx="536659" cy="2"/>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2310795" y="4642205"/>
            <a:ext cx="536662" cy="3"/>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059084" y="4585964"/>
            <a:ext cx="360048"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3896800" y="4769761"/>
            <a:ext cx="324573"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4256846" y="4769761"/>
            <a:ext cx="324573"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555911" y="3131332"/>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3" name="Oval 112"/>
          <p:cNvSpPr/>
          <p:nvPr/>
        </p:nvSpPr>
        <p:spPr>
          <a:xfrm>
            <a:off x="2708904" y="4031928"/>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4" name="Oval 113"/>
          <p:cNvSpPr/>
          <p:nvPr/>
        </p:nvSpPr>
        <p:spPr>
          <a:xfrm>
            <a:off x="4914691" y="4661061"/>
            <a:ext cx="179388" cy="1809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15" name="Oval 114"/>
          <p:cNvSpPr/>
          <p:nvPr/>
        </p:nvSpPr>
        <p:spPr>
          <a:xfrm>
            <a:off x="1724143" y="4211952"/>
            <a:ext cx="179388" cy="18097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Oval 115"/>
          <p:cNvSpPr/>
          <p:nvPr/>
        </p:nvSpPr>
        <p:spPr>
          <a:xfrm>
            <a:off x="1724143" y="5021109"/>
            <a:ext cx="179388" cy="180975"/>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7" name="Oval 116"/>
          <p:cNvSpPr/>
          <p:nvPr/>
        </p:nvSpPr>
        <p:spPr>
          <a:xfrm>
            <a:off x="2708904" y="4030977"/>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Oval 117"/>
          <p:cNvSpPr/>
          <p:nvPr/>
        </p:nvSpPr>
        <p:spPr>
          <a:xfrm>
            <a:off x="2939478" y="5021109"/>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9" name="Oval 118"/>
          <p:cNvSpPr/>
          <p:nvPr/>
        </p:nvSpPr>
        <p:spPr>
          <a:xfrm>
            <a:off x="2489430" y="5021109"/>
            <a:ext cx="179388" cy="18097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 name="Oval 119"/>
          <p:cNvSpPr/>
          <p:nvPr/>
        </p:nvSpPr>
        <p:spPr>
          <a:xfrm>
            <a:off x="3969393" y="5021109"/>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1" name="Oval 120"/>
          <p:cNvSpPr/>
          <p:nvPr/>
        </p:nvSpPr>
        <p:spPr>
          <a:xfrm>
            <a:off x="4329438" y="5021109"/>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 name="Oval 121"/>
          <p:cNvSpPr/>
          <p:nvPr/>
        </p:nvSpPr>
        <p:spPr>
          <a:xfrm>
            <a:off x="4914691" y="5021109"/>
            <a:ext cx="179388" cy="1809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 name="Oval 122"/>
          <p:cNvSpPr/>
          <p:nvPr/>
        </p:nvSpPr>
        <p:spPr>
          <a:xfrm>
            <a:off x="2174194" y="5021109"/>
            <a:ext cx="179388"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4" name="Rectangle 123"/>
          <p:cNvSpPr/>
          <p:nvPr/>
        </p:nvSpPr>
        <p:spPr>
          <a:xfrm>
            <a:off x="5139228" y="4932048"/>
            <a:ext cx="601447" cy="369332"/>
          </a:xfrm>
          <a:prstGeom prst="rect">
            <a:avLst/>
          </a:prstGeom>
        </p:spPr>
        <p:txBody>
          <a:bodyPr wrap="none">
            <a:spAutoFit/>
          </a:bodyPr>
          <a:lstStyle/>
          <a:p>
            <a:r>
              <a:rPr lang="en-GB" i="1" dirty="0" smtClean="0"/>
              <a:t>K=</a:t>
            </a:r>
            <a:r>
              <a:rPr lang="en-GB" dirty="0" smtClean="0"/>
              <a:t>5</a:t>
            </a:r>
            <a:endParaRPr lang="en-GB" dirty="0"/>
          </a:p>
        </p:txBody>
      </p:sp>
      <p:cxnSp>
        <p:nvCxnSpPr>
          <p:cNvPr id="51" name="Straight Connector 50"/>
          <p:cNvCxnSpPr/>
          <p:nvPr/>
        </p:nvCxnSpPr>
        <p:spPr>
          <a:xfrm rot="5400000">
            <a:off x="2723190" y="4292913"/>
            <a:ext cx="161922"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graphicFrame>
        <p:nvGraphicFramePr>
          <p:cNvPr id="98306" name="Object 2"/>
          <p:cNvGraphicFramePr>
            <a:graphicFrameLocks noChangeAspect="1"/>
          </p:cNvGraphicFramePr>
          <p:nvPr/>
        </p:nvGraphicFramePr>
        <p:xfrm>
          <a:off x="1239838" y="5562600"/>
          <a:ext cx="3757612" cy="768350"/>
        </p:xfrm>
        <a:graphic>
          <a:graphicData uri="http://schemas.openxmlformats.org/presentationml/2006/ole">
            <mc:AlternateContent xmlns:mc="http://schemas.openxmlformats.org/markup-compatibility/2006">
              <mc:Choice xmlns:v="urn:schemas-microsoft-com:vml" Requires="v">
                <p:oleObj spid="_x0000_s166058" name="Equation" r:id="rId3" imgW="2044440" imgH="419040" progId="Equation.3">
                  <p:embed/>
                </p:oleObj>
              </mc:Choice>
              <mc:Fallback>
                <p:oleObj name="Equation" r:id="rId3" imgW="2044440" imgH="419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9838" y="5562600"/>
                        <a:ext cx="3757612" cy="768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07" name="Object 3"/>
          <p:cNvGraphicFramePr>
            <a:graphicFrameLocks noChangeAspect="1"/>
          </p:cNvGraphicFramePr>
          <p:nvPr/>
        </p:nvGraphicFramePr>
        <p:xfrm>
          <a:off x="638175" y="6589742"/>
          <a:ext cx="5203825" cy="1582738"/>
        </p:xfrm>
        <a:graphic>
          <a:graphicData uri="http://schemas.openxmlformats.org/presentationml/2006/ole">
            <mc:AlternateContent xmlns:mc="http://schemas.openxmlformats.org/markup-compatibility/2006">
              <mc:Choice xmlns:v="urn:schemas-microsoft-com:vml" Requires="v">
                <p:oleObj spid="_x0000_s166059" name="Equation" r:id="rId5" imgW="2831760" imgH="863280" progId="Equation.3">
                  <p:embed/>
                </p:oleObj>
              </mc:Choice>
              <mc:Fallback>
                <p:oleObj name="Equation" r:id="rId5" imgW="2831760" imgH="8632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175" y="6589742"/>
                        <a:ext cx="5203825" cy="1582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80" y="-192432"/>
            <a:ext cx="7119492" cy="1524000"/>
          </a:xfrm>
        </p:spPr>
        <p:txBody>
          <a:bodyPr/>
          <a:lstStyle/>
          <a:p>
            <a:r>
              <a:rPr lang="en-GB" dirty="0" smtClean="0"/>
              <a:t>Supplement: Hoppe’s urn</a:t>
            </a:r>
            <a:endParaRPr lang="en-GB" dirty="0"/>
          </a:p>
        </p:txBody>
      </p:sp>
      <p:sp>
        <p:nvSpPr>
          <p:cNvPr id="5" name="TextBox 4"/>
          <p:cNvSpPr txBox="1"/>
          <p:nvPr/>
        </p:nvSpPr>
        <p:spPr>
          <a:xfrm>
            <a:off x="171450" y="1050149"/>
            <a:ext cx="6515100" cy="7294305"/>
          </a:xfrm>
          <a:prstGeom prst="rect">
            <a:avLst/>
          </a:prstGeom>
          <a:noFill/>
        </p:spPr>
        <p:txBody>
          <a:bodyPr wrap="square" rtlCol="0">
            <a:spAutoFit/>
          </a:bodyPr>
          <a:lstStyle/>
          <a:p>
            <a:pPr>
              <a:buFont typeface="Arial" pitchFamily="34" charset="0"/>
              <a:buChar char="•"/>
            </a:pPr>
            <a:r>
              <a:rPr lang="en-GB" dirty="0" smtClean="0"/>
              <a:t> We have effectively derived an urn representation</a:t>
            </a:r>
          </a:p>
          <a:p>
            <a:pPr>
              <a:buFont typeface="Arial" pitchFamily="34" charset="0"/>
              <a:buChar char="•"/>
            </a:pPr>
            <a:endParaRPr lang="en-GB" dirty="0" smtClean="0"/>
          </a:p>
          <a:p>
            <a:pPr>
              <a:buFont typeface="Arial" pitchFamily="34" charset="0"/>
              <a:buChar char="•"/>
            </a:pPr>
            <a:r>
              <a:rPr lang="en-GB" dirty="0" smtClean="0"/>
              <a:t> Represent alleles by balls of different colours in an urn, similarly to the “descendants” urn model we earlier introduced</a:t>
            </a:r>
          </a:p>
          <a:p>
            <a:pPr>
              <a:buFont typeface="Arial" pitchFamily="34" charset="0"/>
              <a:buChar char="•"/>
            </a:pPr>
            <a:endParaRPr lang="en-GB" dirty="0" smtClean="0"/>
          </a:p>
          <a:p>
            <a:pPr>
              <a:buFont typeface="Arial" pitchFamily="34" charset="0"/>
              <a:buChar char="•"/>
            </a:pPr>
            <a:r>
              <a:rPr lang="en-GB" dirty="0" smtClean="0"/>
              <a:t> We add an extra detail. There’s an extra “mutation” ball, of mass </a:t>
            </a:r>
            <a:r>
              <a:rPr lang="en-GB" i="1" dirty="0" smtClean="0">
                <a:latin typeface="Symbol" pitchFamily="18" charset="2"/>
              </a:rPr>
              <a:t>q</a:t>
            </a:r>
            <a:r>
              <a:rPr lang="en-GB" dirty="0" smtClean="0"/>
              <a:t> relative to the other balls with mass 1, and chosen with probability proportional to its mass</a:t>
            </a:r>
          </a:p>
          <a:p>
            <a:pPr>
              <a:buFont typeface="Arial" pitchFamily="34" charset="0"/>
              <a:buChar char="•"/>
            </a:pPr>
            <a:endParaRPr lang="en-GB" dirty="0" smtClean="0"/>
          </a:p>
          <a:p>
            <a:r>
              <a:rPr lang="en-GB" i="1" dirty="0" smtClean="0"/>
              <a:t>Definition (Hoppe’s urn model):</a:t>
            </a:r>
          </a:p>
          <a:p>
            <a:r>
              <a:rPr lang="en-GB" dirty="0" smtClean="0"/>
              <a:t>Hoppe’s urn model constructs a sample of allelic types and multiplicities for </a:t>
            </a:r>
            <a:r>
              <a:rPr lang="en-GB" i="1" dirty="0" smtClean="0"/>
              <a:t>n</a:t>
            </a:r>
            <a:r>
              <a:rPr lang="en-GB" dirty="0" smtClean="0"/>
              <a:t> </a:t>
            </a:r>
            <a:r>
              <a:rPr lang="en-GB" dirty="0" err="1" smtClean="0"/>
              <a:t>haplotypes</a:t>
            </a:r>
            <a:r>
              <a:rPr lang="en-GB" dirty="0" smtClean="0"/>
              <a:t> under the infinite-alleles model</a:t>
            </a:r>
          </a:p>
          <a:p>
            <a:endParaRPr lang="en-GB" dirty="0" smtClean="0"/>
          </a:p>
          <a:p>
            <a:pPr marL="342900" indent="-342900">
              <a:buFont typeface="+mj-lt"/>
              <a:buAutoNum type="arabicPeriod"/>
            </a:pPr>
            <a:r>
              <a:rPr lang="en-GB" dirty="0" smtClean="0"/>
              <a:t>Begin with a white and a coloured ball, of mass </a:t>
            </a:r>
            <a:r>
              <a:rPr lang="en-GB" i="1" dirty="0" smtClean="0">
                <a:latin typeface="Symbol" pitchFamily="18" charset="2"/>
              </a:rPr>
              <a:t>q </a:t>
            </a:r>
            <a:r>
              <a:rPr lang="en-GB" dirty="0" smtClean="0">
                <a:latin typeface="+mn-lt"/>
              </a:rPr>
              <a:t>and 1.</a:t>
            </a:r>
          </a:p>
          <a:p>
            <a:pPr marL="342900" indent="-342900">
              <a:buFont typeface="+mj-lt"/>
              <a:buAutoNum type="arabicPeriod"/>
            </a:pPr>
            <a:endParaRPr lang="en-GB" dirty="0" smtClean="0"/>
          </a:p>
          <a:p>
            <a:pPr marL="342900" indent="-342900">
              <a:buFont typeface="+mj-lt"/>
              <a:buAutoNum type="arabicPeriod"/>
            </a:pPr>
            <a:r>
              <a:rPr lang="en-GB" dirty="0" smtClean="0"/>
              <a:t>While </a:t>
            </a:r>
            <a:r>
              <a:rPr lang="en-GB" i="1" dirty="0" smtClean="0"/>
              <a:t>j </a:t>
            </a:r>
            <a:r>
              <a:rPr lang="en-GB" dirty="0" smtClean="0"/>
              <a:t>non-white balls of mass 1, pull out one of the </a:t>
            </a:r>
            <a:r>
              <a:rPr lang="en-GB" i="1" dirty="0" smtClean="0"/>
              <a:t>j</a:t>
            </a:r>
            <a:r>
              <a:rPr lang="en-GB" dirty="0" smtClean="0"/>
              <a:t>+1 balls with probability proportional to its mass. If the white ball, replace in the urn and add in a single ball of a new colour. If a coloured ball, replace in the urn and add in an additional ball of the </a:t>
            </a:r>
            <a:r>
              <a:rPr lang="en-GB" i="1" dirty="0" smtClean="0"/>
              <a:t>same</a:t>
            </a:r>
            <a:r>
              <a:rPr lang="en-GB" dirty="0" smtClean="0"/>
              <a:t> colour</a:t>
            </a:r>
          </a:p>
          <a:p>
            <a:pPr marL="342900" indent="-342900">
              <a:buFont typeface="+mj-lt"/>
              <a:buAutoNum type="arabicPeriod"/>
            </a:pPr>
            <a:endParaRPr lang="en-GB" i="1" dirty="0" smtClean="0"/>
          </a:p>
          <a:p>
            <a:pPr marL="342900" indent="-342900">
              <a:buFont typeface="+mj-lt"/>
              <a:buAutoNum type="arabicPeriod"/>
            </a:pPr>
            <a:r>
              <a:rPr lang="en-GB" dirty="0" smtClean="0"/>
              <a:t>When there are </a:t>
            </a:r>
            <a:r>
              <a:rPr lang="en-GB" i="1" dirty="0" smtClean="0"/>
              <a:t>n</a:t>
            </a:r>
            <a:r>
              <a:rPr lang="en-GB" dirty="0" smtClean="0"/>
              <a:t> non-white balls, stop.</a:t>
            </a:r>
          </a:p>
          <a:p>
            <a:endParaRPr lang="en-GB" dirty="0" smtClean="0"/>
          </a:p>
          <a:p>
            <a:r>
              <a:rPr lang="en-GB" dirty="0" smtClean="0"/>
              <a:t>The number of different colours is the number of </a:t>
            </a:r>
            <a:r>
              <a:rPr lang="en-GB" dirty="0" err="1" smtClean="0"/>
              <a:t>haplotypes</a:t>
            </a:r>
            <a:r>
              <a:rPr lang="en-GB" dirty="0" smtClean="0"/>
              <a:t> in the sample, and the multiplicity of each colour the multiplicity of these types, summing to </a:t>
            </a:r>
            <a:r>
              <a:rPr lang="en-GB" i="1" dirty="0" smtClean="0"/>
              <a:t>n</a:t>
            </a:r>
            <a:r>
              <a:rPr lang="en-GB" dirty="0" smtClean="0"/>
              <a:t>.</a:t>
            </a:r>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80" y="77604"/>
            <a:ext cx="7119492" cy="1524000"/>
          </a:xfrm>
        </p:spPr>
        <p:txBody>
          <a:bodyPr/>
          <a:lstStyle/>
          <a:p>
            <a:r>
              <a:rPr lang="en-GB" dirty="0" smtClean="0"/>
              <a:t>Supplement:  birth/death and Hoppe’s urn</a:t>
            </a:r>
            <a:endParaRPr lang="en-GB" dirty="0"/>
          </a:p>
        </p:txBody>
      </p:sp>
      <p:sp>
        <p:nvSpPr>
          <p:cNvPr id="16" name="Rectangle 15"/>
          <p:cNvSpPr/>
          <p:nvPr/>
        </p:nvSpPr>
        <p:spPr>
          <a:xfrm>
            <a:off x="271463" y="1303415"/>
            <a:ext cx="6357937" cy="1016000"/>
          </a:xfrm>
          <a:prstGeom prst="rect">
            <a:avLst/>
          </a:prstGeom>
        </p:spPr>
        <p:txBody>
          <a:bodyPr>
            <a:spAutoFit/>
          </a:bodyPr>
          <a:lstStyle/>
          <a:p>
            <a:pPr>
              <a:defRPr/>
            </a:pPr>
            <a:endParaRPr lang="en-GB" sz="2000" i="1" dirty="0">
              <a:latin typeface="+mj-lt"/>
            </a:endParaRPr>
          </a:p>
          <a:p>
            <a:pPr>
              <a:defRPr/>
            </a:pPr>
            <a:endParaRPr lang="en-GB" sz="2000" i="1" dirty="0">
              <a:latin typeface="+mj-lt"/>
            </a:endParaRPr>
          </a:p>
          <a:p>
            <a:pPr>
              <a:defRPr/>
            </a:pPr>
            <a:endParaRPr lang="en-GB" sz="2000" dirty="0">
              <a:latin typeface="+mn-lt"/>
            </a:endParaRPr>
          </a:p>
        </p:txBody>
      </p:sp>
      <p:cxnSp>
        <p:nvCxnSpPr>
          <p:cNvPr id="32" name="Straight Connector 31"/>
          <p:cNvCxnSpPr/>
          <p:nvPr/>
        </p:nvCxnSpPr>
        <p:spPr bwMode="auto">
          <a:xfrm rot="10800000" flipV="1">
            <a:off x="705918" y="1712874"/>
            <a:ext cx="1111250" cy="3"/>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16200000" flipV="1">
            <a:off x="1672314" y="1566434"/>
            <a:ext cx="291296" cy="1588"/>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8" name="Straight Connector 57"/>
          <p:cNvCxnSpPr>
            <a:stCxn id="114" idx="4"/>
          </p:cNvCxnSpPr>
          <p:nvPr/>
        </p:nvCxnSpPr>
        <p:spPr>
          <a:xfrm rot="5400000">
            <a:off x="3108461" y="7247308"/>
            <a:ext cx="280395"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2132808" y="6471276"/>
            <a:ext cx="781404" cy="2"/>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a:off x="2523512" y="6080575"/>
            <a:ext cx="406495"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3" name="Straight Connector 72"/>
          <p:cNvCxnSpPr>
            <a:stCxn id="35" idx="4"/>
          </p:cNvCxnSpPr>
          <p:nvPr/>
        </p:nvCxnSpPr>
        <p:spPr>
          <a:xfrm rot="16200000" flipH="1">
            <a:off x="2181168" y="5331736"/>
            <a:ext cx="1497677" cy="1"/>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715965" y="3134757"/>
            <a:ext cx="2843766"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115" idx="4"/>
          </p:cNvCxnSpPr>
          <p:nvPr/>
        </p:nvCxnSpPr>
        <p:spPr bwMode="auto">
          <a:xfrm rot="16200000" flipV="1">
            <a:off x="-423487" y="6940611"/>
            <a:ext cx="1043454" cy="3"/>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bwMode="auto">
          <a:xfrm rot="5400000" flipH="1" flipV="1">
            <a:off x="-445768" y="6468283"/>
            <a:ext cx="1988109" cy="4"/>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135518" y="5015434"/>
            <a:ext cx="917587"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10800000">
            <a:off x="1088553" y="6513993"/>
            <a:ext cx="2"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10800000">
            <a:off x="323282" y="4556640"/>
            <a:ext cx="382637"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863526" y="6513993"/>
            <a:ext cx="450049"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23275" y="5474228"/>
            <a:ext cx="225007" cy="2"/>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5400000">
            <a:off x="857679" y="6969890"/>
            <a:ext cx="911790" cy="2"/>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407629" y="6969892"/>
            <a:ext cx="911795" cy="3"/>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343488" y="6861979"/>
            <a:ext cx="360048"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043310" y="7162158"/>
            <a:ext cx="600353" cy="1"/>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2403357" y="7162158"/>
            <a:ext cx="600355" cy="1"/>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840312" y="4402899"/>
            <a:ext cx="179388"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4" name="Oval 113"/>
          <p:cNvSpPr/>
          <p:nvPr/>
        </p:nvSpPr>
        <p:spPr>
          <a:xfrm>
            <a:off x="3158964" y="6927111"/>
            <a:ext cx="179388" cy="18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15" name="Oval 114"/>
          <p:cNvSpPr/>
          <p:nvPr/>
        </p:nvSpPr>
        <p:spPr>
          <a:xfrm>
            <a:off x="8544" y="6238886"/>
            <a:ext cx="179388" cy="18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6" name="Oval 115"/>
          <p:cNvSpPr/>
          <p:nvPr/>
        </p:nvSpPr>
        <p:spPr>
          <a:xfrm>
            <a:off x="8544" y="7613653"/>
            <a:ext cx="179388" cy="180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8" name="Oval 117"/>
          <p:cNvSpPr/>
          <p:nvPr/>
        </p:nvSpPr>
        <p:spPr>
          <a:xfrm>
            <a:off x="1223879" y="7613653"/>
            <a:ext cx="179388"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9" name="Oval 118"/>
          <p:cNvSpPr/>
          <p:nvPr/>
        </p:nvSpPr>
        <p:spPr>
          <a:xfrm>
            <a:off x="773831" y="7613653"/>
            <a:ext cx="179388"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0" name="Oval 119"/>
          <p:cNvSpPr/>
          <p:nvPr/>
        </p:nvSpPr>
        <p:spPr>
          <a:xfrm>
            <a:off x="2253794" y="7613653"/>
            <a:ext cx="179388"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1" name="Oval 120"/>
          <p:cNvSpPr/>
          <p:nvPr/>
        </p:nvSpPr>
        <p:spPr>
          <a:xfrm>
            <a:off x="2613839" y="7613653"/>
            <a:ext cx="179388"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2" name="Oval 121"/>
          <p:cNvSpPr/>
          <p:nvPr/>
        </p:nvSpPr>
        <p:spPr>
          <a:xfrm>
            <a:off x="3159600" y="7613653"/>
            <a:ext cx="179388" cy="1800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3" name="Oval 122"/>
          <p:cNvSpPr/>
          <p:nvPr/>
        </p:nvSpPr>
        <p:spPr>
          <a:xfrm>
            <a:off x="458595" y="7613653"/>
            <a:ext cx="179388" cy="18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51" name="Straight Connector 50"/>
          <p:cNvCxnSpPr/>
          <p:nvPr/>
        </p:nvCxnSpPr>
        <p:spPr>
          <a:xfrm rot="5400000">
            <a:off x="950998" y="6376439"/>
            <a:ext cx="275107" cy="0"/>
          </a:xfrm>
          <a:prstGeom prst="line">
            <a:avLst/>
          </a:prstGeom>
          <a:ln w="19050">
            <a:solidFill>
              <a:schemeClr val="tx1"/>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998862" y="6080575"/>
            <a:ext cx="179388" cy="1800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 name="Group 217"/>
          <p:cNvGrpSpPr/>
          <p:nvPr/>
        </p:nvGrpSpPr>
        <p:grpSpPr>
          <a:xfrm>
            <a:off x="3879060" y="1691616"/>
            <a:ext cx="698400" cy="6840912"/>
            <a:chOff x="3969072" y="1781628"/>
            <a:chExt cx="698400" cy="6840912"/>
          </a:xfrm>
        </p:grpSpPr>
        <p:grpSp>
          <p:nvGrpSpPr>
            <p:cNvPr id="4" name="Group 61"/>
            <p:cNvGrpSpPr/>
            <p:nvPr/>
          </p:nvGrpSpPr>
          <p:grpSpPr>
            <a:xfrm>
              <a:off x="3969072" y="1781628"/>
              <a:ext cx="698400" cy="699622"/>
              <a:chOff x="4532035" y="2886296"/>
              <a:chExt cx="698400" cy="699622"/>
            </a:xfrm>
          </p:grpSpPr>
          <p:sp>
            <p:nvSpPr>
              <p:cNvPr id="47" name="Oval 46"/>
              <p:cNvSpPr/>
              <p:nvPr/>
            </p:nvSpPr>
            <p:spPr>
              <a:xfrm>
                <a:off x="4532035" y="2886296"/>
                <a:ext cx="698400" cy="69962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p:nvSpPr>
            <p:spPr>
              <a:xfrm>
                <a:off x="4702404" y="311218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4936372" y="2995513"/>
                <a:ext cx="110274" cy="115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62"/>
            <p:cNvGrpSpPr/>
            <p:nvPr/>
          </p:nvGrpSpPr>
          <p:grpSpPr>
            <a:xfrm>
              <a:off x="3969072" y="2792234"/>
              <a:ext cx="698400" cy="699622"/>
              <a:chOff x="4532035" y="2886296"/>
              <a:chExt cx="698400" cy="699622"/>
            </a:xfrm>
          </p:grpSpPr>
          <p:sp>
            <p:nvSpPr>
              <p:cNvPr id="64" name="Oval 63"/>
              <p:cNvSpPr/>
              <p:nvPr/>
            </p:nvSpPr>
            <p:spPr>
              <a:xfrm>
                <a:off x="4532035" y="2886296"/>
                <a:ext cx="698400" cy="69962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p:cNvSpPr/>
              <p:nvPr/>
            </p:nvSpPr>
            <p:spPr>
              <a:xfrm>
                <a:off x="4605551" y="3285888"/>
                <a:ext cx="110274" cy="1158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4702404" y="311218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4936372" y="2995513"/>
                <a:ext cx="110274" cy="115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129"/>
            <p:cNvGrpSpPr/>
            <p:nvPr/>
          </p:nvGrpSpPr>
          <p:grpSpPr>
            <a:xfrm>
              <a:off x="3969072" y="4862510"/>
              <a:ext cx="698400" cy="699622"/>
              <a:chOff x="3969072" y="3782366"/>
              <a:chExt cx="698400" cy="699622"/>
            </a:xfrm>
          </p:grpSpPr>
          <p:grpSp>
            <p:nvGrpSpPr>
              <p:cNvPr id="7" name="Group 68"/>
              <p:cNvGrpSpPr/>
              <p:nvPr/>
            </p:nvGrpSpPr>
            <p:grpSpPr>
              <a:xfrm>
                <a:off x="3969072" y="3782366"/>
                <a:ext cx="698400" cy="699622"/>
                <a:chOff x="4532035" y="2886296"/>
                <a:chExt cx="698400" cy="699622"/>
              </a:xfrm>
            </p:grpSpPr>
            <p:sp>
              <p:nvSpPr>
                <p:cNvPr id="71" name="Oval 70"/>
                <p:cNvSpPr/>
                <p:nvPr/>
              </p:nvSpPr>
              <p:spPr>
                <a:xfrm>
                  <a:off x="4532035" y="2886296"/>
                  <a:ext cx="698400" cy="69962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a:off x="4605551" y="3285888"/>
                  <a:ext cx="110274" cy="1158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p:cNvSpPr/>
                <p:nvPr/>
              </p:nvSpPr>
              <p:spPr>
                <a:xfrm>
                  <a:off x="4702404" y="311218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p:cNvSpPr/>
                <p:nvPr/>
              </p:nvSpPr>
              <p:spPr>
                <a:xfrm>
                  <a:off x="4936372" y="2995513"/>
                  <a:ext cx="110274" cy="115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6" name="Oval 75"/>
              <p:cNvSpPr/>
              <p:nvPr/>
            </p:nvSpPr>
            <p:spPr>
              <a:xfrm>
                <a:off x="4474269" y="4181958"/>
                <a:ext cx="110274" cy="11580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 name="Oval 128"/>
              <p:cNvSpPr/>
              <p:nvPr/>
            </p:nvSpPr>
            <p:spPr>
              <a:xfrm>
                <a:off x="4239108" y="4301964"/>
                <a:ext cx="110274" cy="11580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139"/>
            <p:cNvGrpSpPr/>
            <p:nvPr/>
          </p:nvGrpSpPr>
          <p:grpSpPr>
            <a:xfrm>
              <a:off x="3969072" y="5852642"/>
              <a:ext cx="698400" cy="699622"/>
              <a:chOff x="3969072" y="4774608"/>
              <a:chExt cx="698400" cy="699622"/>
            </a:xfrm>
          </p:grpSpPr>
          <p:grpSp>
            <p:nvGrpSpPr>
              <p:cNvPr id="9" name="Group 130"/>
              <p:cNvGrpSpPr/>
              <p:nvPr/>
            </p:nvGrpSpPr>
            <p:grpSpPr>
              <a:xfrm>
                <a:off x="3969072" y="4774608"/>
                <a:ext cx="698400" cy="699622"/>
                <a:chOff x="3969072" y="3782366"/>
                <a:chExt cx="698400" cy="699622"/>
              </a:xfrm>
            </p:grpSpPr>
            <p:grpSp>
              <p:nvGrpSpPr>
                <p:cNvPr id="10" name="Group 68"/>
                <p:cNvGrpSpPr/>
                <p:nvPr/>
              </p:nvGrpSpPr>
              <p:grpSpPr>
                <a:xfrm>
                  <a:off x="3969072" y="3782366"/>
                  <a:ext cx="698400" cy="699622"/>
                  <a:chOff x="4532035" y="2886296"/>
                  <a:chExt cx="698400" cy="699622"/>
                </a:xfrm>
              </p:grpSpPr>
              <p:sp>
                <p:nvSpPr>
                  <p:cNvPr id="135" name="Oval 134"/>
                  <p:cNvSpPr/>
                  <p:nvPr/>
                </p:nvSpPr>
                <p:spPr>
                  <a:xfrm>
                    <a:off x="4532035" y="2886296"/>
                    <a:ext cx="698400" cy="69962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 name="Oval 135"/>
                  <p:cNvSpPr/>
                  <p:nvPr/>
                </p:nvSpPr>
                <p:spPr>
                  <a:xfrm>
                    <a:off x="4605551" y="3285888"/>
                    <a:ext cx="110274" cy="1158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 name="Oval 136"/>
                  <p:cNvSpPr/>
                  <p:nvPr/>
                </p:nvSpPr>
                <p:spPr>
                  <a:xfrm>
                    <a:off x="4702404" y="311218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Oval 137"/>
                  <p:cNvSpPr/>
                  <p:nvPr/>
                </p:nvSpPr>
                <p:spPr>
                  <a:xfrm>
                    <a:off x="4936372" y="2995513"/>
                    <a:ext cx="110274" cy="115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3" name="Oval 132"/>
                <p:cNvSpPr/>
                <p:nvPr/>
              </p:nvSpPr>
              <p:spPr>
                <a:xfrm>
                  <a:off x="4474269" y="4181958"/>
                  <a:ext cx="110274" cy="11580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Oval 133"/>
                <p:cNvSpPr/>
                <p:nvPr/>
              </p:nvSpPr>
              <p:spPr>
                <a:xfrm>
                  <a:off x="4239108" y="4301964"/>
                  <a:ext cx="110274" cy="11580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9" name="Oval 138"/>
              <p:cNvSpPr/>
              <p:nvPr/>
            </p:nvSpPr>
            <p:spPr>
              <a:xfrm>
                <a:off x="4218846" y="4842036"/>
                <a:ext cx="110274" cy="11580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 name="Group 162"/>
            <p:cNvGrpSpPr/>
            <p:nvPr/>
          </p:nvGrpSpPr>
          <p:grpSpPr>
            <a:xfrm>
              <a:off x="3969072" y="6842774"/>
              <a:ext cx="698400" cy="699622"/>
              <a:chOff x="4121472" y="5984568"/>
              <a:chExt cx="698400" cy="699622"/>
            </a:xfrm>
          </p:grpSpPr>
          <p:grpSp>
            <p:nvGrpSpPr>
              <p:cNvPr id="12" name="Group 151"/>
              <p:cNvGrpSpPr/>
              <p:nvPr/>
            </p:nvGrpSpPr>
            <p:grpSpPr>
              <a:xfrm>
                <a:off x="4121472" y="5984568"/>
                <a:ext cx="698400" cy="699622"/>
                <a:chOff x="3969072" y="4774608"/>
                <a:chExt cx="698400" cy="699622"/>
              </a:xfrm>
            </p:grpSpPr>
            <p:grpSp>
              <p:nvGrpSpPr>
                <p:cNvPr id="13" name="Group 130"/>
                <p:cNvGrpSpPr/>
                <p:nvPr/>
              </p:nvGrpSpPr>
              <p:grpSpPr>
                <a:xfrm>
                  <a:off x="3969072" y="4774608"/>
                  <a:ext cx="698400" cy="699622"/>
                  <a:chOff x="3969072" y="3782366"/>
                  <a:chExt cx="698400" cy="699622"/>
                </a:xfrm>
              </p:grpSpPr>
              <p:grpSp>
                <p:nvGrpSpPr>
                  <p:cNvPr id="14" name="Group 68"/>
                  <p:cNvGrpSpPr/>
                  <p:nvPr/>
                </p:nvGrpSpPr>
                <p:grpSpPr>
                  <a:xfrm>
                    <a:off x="3969072" y="3782366"/>
                    <a:ext cx="698400" cy="699622"/>
                    <a:chOff x="4532035" y="2886296"/>
                    <a:chExt cx="698400" cy="699622"/>
                  </a:xfrm>
                </p:grpSpPr>
                <p:sp>
                  <p:nvSpPr>
                    <p:cNvPr id="158" name="Oval 157"/>
                    <p:cNvSpPr/>
                    <p:nvPr/>
                  </p:nvSpPr>
                  <p:spPr>
                    <a:xfrm>
                      <a:off x="4532035" y="2886296"/>
                      <a:ext cx="698400" cy="69962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l 158"/>
                    <p:cNvSpPr/>
                    <p:nvPr/>
                  </p:nvSpPr>
                  <p:spPr>
                    <a:xfrm>
                      <a:off x="4605551" y="3285888"/>
                      <a:ext cx="110274" cy="1158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l 159"/>
                    <p:cNvSpPr/>
                    <p:nvPr/>
                  </p:nvSpPr>
                  <p:spPr>
                    <a:xfrm>
                      <a:off x="4702404" y="311218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Oval 160"/>
                    <p:cNvSpPr/>
                    <p:nvPr/>
                  </p:nvSpPr>
                  <p:spPr>
                    <a:xfrm>
                      <a:off x="4936372" y="2995513"/>
                      <a:ext cx="110274" cy="115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6" name="Oval 155"/>
                  <p:cNvSpPr/>
                  <p:nvPr/>
                </p:nvSpPr>
                <p:spPr>
                  <a:xfrm>
                    <a:off x="4474269" y="4181958"/>
                    <a:ext cx="110274" cy="11580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p:cNvSpPr/>
                  <p:nvPr/>
                </p:nvSpPr>
                <p:spPr>
                  <a:xfrm>
                    <a:off x="4239108" y="4301964"/>
                    <a:ext cx="110274" cy="11580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4" name="Oval 153"/>
                <p:cNvSpPr/>
                <p:nvPr/>
              </p:nvSpPr>
              <p:spPr>
                <a:xfrm>
                  <a:off x="4218846" y="4842036"/>
                  <a:ext cx="110274" cy="11580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2" name="Oval 161"/>
              <p:cNvSpPr/>
              <p:nvPr/>
            </p:nvSpPr>
            <p:spPr>
              <a:xfrm>
                <a:off x="4641282" y="6228815"/>
                <a:ext cx="110274" cy="1158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95"/>
            <p:cNvGrpSpPr/>
            <p:nvPr/>
          </p:nvGrpSpPr>
          <p:grpSpPr>
            <a:xfrm>
              <a:off x="3969072" y="3782366"/>
              <a:ext cx="698400" cy="699622"/>
              <a:chOff x="3969072" y="3782366"/>
              <a:chExt cx="698400" cy="699622"/>
            </a:xfrm>
          </p:grpSpPr>
          <p:grpSp>
            <p:nvGrpSpPr>
              <p:cNvPr id="17" name="Group 68"/>
              <p:cNvGrpSpPr/>
              <p:nvPr/>
            </p:nvGrpSpPr>
            <p:grpSpPr>
              <a:xfrm>
                <a:off x="3969072" y="3782366"/>
                <a:ext cx="698400" cy="699622"/>
                <a:chOff x="4532035" y="2886296"/>
                <a:chExt cx="698400" cy="699622"/>
              </a:xfrm>
            </p:grpSpPr>
            <p:sp>
              <p:nvSpPr>
                <p:cNvPr id="200" name="Oval 199"/>
                <p:cNvSpPr/>
                <p:nvPr/>
              </p:nvSpPr>
              <p:spPr>
                <a:xfrm>
                  <a:off x="4532035" y="2886296"/>
                  <a:ext cx="698400" cy="69962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Oval 200"/>
                <p:cNvSpPr/>
                <p:nvPr/>
              </p:nvSpPr>
              <p:spPr>
                <a:xfrm>
                  <a:off x="4605551" y="3285888"/>
                  <a:ext cx="110274" cy="1158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Oval 201"/>
                <p:cNvSpPr/>
                <p:nvPr/>
              </p:nvSpPr>
              <p:spPr>
                <a:xfrm>
                  <a:off x="4702404" y="311218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Oval 202"/>
                <p:cNvSpPr/>
                <p:nvPr/>
              </p:nvSpPr>
              <p:spPr>
                <a:xfrm>
                  <a:off x="4936372" y="2995513"/>
                  <a:ext cx="110274" cy="115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8" name="Oval 197"/>
              <p:cNvSpPr/>
              <p:nvPr/>
            </p:nvSpPr>
            <p:spPr>
              <a:xfrm>
                <a:off x="4474269" y="4181958"/>
                <a:ext cx="110274" cy="11580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204"/>
            <p:cNvGrpSpPr/>
            <p:nvPr/>
          </p:nvGrpSpPr>
          <p:grpSpPr>
            <a:xfrm>
              <a:off x="3969072" y="7922918"/>
              <a:ext cx="698400" cy="699622"/>
              <a:chOff x="4121472" y="5984568"/>
              <a:chExt cx="698400" cy="699622"/>
            </a:xfrm>
          </p:grpSpPr>
          <p:grpSp>
            <p:nvGrpSpPr>
              <p:cNvPr id="19" name="Group 151"/>
              <p:cNvGrpSpPr/>
              <p:nvPr/>
            </p:nvGrpSpPr>
            <p:grpSpPr>
              <a:xfrm>
                <a:off x="4121472" y="5984568"/>
                <a:ext cx="698400" cy="699622"/>
                <a:chOff x="3969072" y="4774608"/>
                <a:chExt cx="698400" cy="699622"/>
              </a:xfrm>
            </p:grpSpPr>
            <p:grpSp>
              <p:nvGrpSpPr>
                <p:cNvPr id="20" name="Group 130"/>
                <p:cNvGrpSpPr/>
                <p:nvPr/>
              </p:nvGrpSpPr>
              <p:grpSpPr>
                <a:xfrm>
                  <a:off x="3969072" y="4774608"/>
                  <a:ext cx="698400" cy="699622"/>
                  <a:chOff x="3969072" y="3782366"/>
                  <a:chExt cx="698400" cy="699622"/>
                </a:xfrm>
              </p:grpSpPr>
              <p:grpSp>
                <p:nvGrpSpPr>
                  <p:cNvPr id="21" name="Group 68"/>
                  <p:cNvGrpSpPr/>
                  <p:nvPr/>
                </p:nvGrpSpPr>
                <p:grpSpPr>
                  <a:xfrm>
                    <a:off x="3969072" y="3782366"/>
                    <a:ext cx="698400" cy="699622"/>
                    <a:chOff x="4532035" y="2886296"/>
                    <a:chExt cx="698400" cy="699622"/>
                  </a:xfrm>
                </p:grpSpPr>
                <p:sp>
                  <p:nvSpPr>
                    <p:cNvPr id="213" name="Oval 212"/>
                    <p:cNvSpPr/>
                    <p:nvPr/>
                  </p:nvSpPr>
                  <p:spPr>
                    <a:xfrm>
                      <a:off x="4532035" y="2886296"/>
                      <a:ext cx="698400" cy="699622"/>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Oval 213"/>
                    <p:cNvSpPr/>
                    <p:nvPr/>
                  </p:nvSpPr>
                  <p:spPr>
                    <a:xfrm>
                      <a:off x="4605551" y="3285888"/>
                      <a:ext cx="110274" cy="1158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Oval 214"/>
                    <p:cNvSpPr/>
                    <p:nvPr/>
                  </p:nvSpPr>
                  <p:spPr>
                    <a:xfrm>
                      <a:off x="4702404" y="311218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p:cNvSpPr/>
                    <p:nvPr/>
                  </p:nvSpPr>
                  <p:spPr>
                    <a:xfrm>
                      <a:off x="4936372" y="2995513"/>
                      <a:ext cx="110274" cy="11580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1" name="Oval 210"/>
                  <p:cNvSpPr/>
                  <p:nvPr/>
                </p:nvSpPr>
                <p:spPr>
                  <a:xfrm>
                    <a:off x="4474269" y="4181958"/>
                    <a:ext cx="110274" cy="11580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p:cNvSpPr/>
                  <p:nvPr/>
                </p:nvSpPr>
                <p:spPr>
                  <a:xfrm>
                    <a:off x="4239108" y="4301964"/>
                    <a:ext cx="110274" cy="11580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9" name="Oval 208"/>
                <p:cNvSpPr/>
                <p:nvPr/>
              </p:nvSpPr>
              <p:spPr>
                <a:xfrm>
                  <a:off x="4218846" y="4842036"/>
                  <a:ext cx="110274" cy="11580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7" name="Oval 206"/>
              <p:cNvSpPr/>
              <p:nvPr/>
            </p:nvSpPr>
            <p:spPr>
              <a:xfrm>
                <a:off x="4641282" y="6228815"/>
                <a:ext cx="110274" cy="1158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7" name="Oval 216"/>
            <p:cNvSpPr/>
            <p:nvPr/>
          </p:nvSpPr>
          <p:spPr>
            <a:xfrm>
              <a:off x="4038822" y="8082468"/>
              <a:ext cx="110274" cy="11580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9" name="Oval 218"/>
          <p:cNvSpPr/>
          <p:nvPr/>
        </p:nvSpPr>
        <p:spPr>
          <a:xfrm>
            <a:off x="4833216" y="1925676"/>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Oval 219"/>
          <p:cNvSpPr/>
          <p:nvPr/>
        </p:nvSpPr>
        <p:spPr>
          <a:xfrm>
            <a:off x="4833216" y="2951784"/>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a:t>
            </a:r>
            <a:endParaRPr lang="en-GB" dirty="0"/>
          </a:p>
        </p:txBody>
      </p:sp>
      <p:sp>
        <p:nvSpPr>
          <p:cNvPr id="221" name="Oval 220"/>
          <p:cNvSpPr/>
          <p:nvPr/>
        </p:nvSpPr>
        <p:spPr>
          <a:xfrm>
            <a:off x="4833216" y="3905940"/>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a:t>
            </a:r>
            <a:endParaRPr lang="en-GB" dirty="0"/>
          </a:p>
        </p:txBody>
      </p:sp>
      <p:sp>
        <p:nvSpPr>
          <p:cNvPr id="222" name="Oval 221"/>
          <p:cNvSpPr/>
          <p:nvPr/>
        </p:nvSpPr>
        <p:spPr>
          <a:xfrm>
            <a:off x="4833216" y="7002324"/>
            <a:ext cx="216000" cy="216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v</a:t>
            </a:r>
            <a:endParaRPr lang="en-GB" dirty="0"/>
          </a:p>
        </p:txBody>
      </p:sp>
      <p:sp>
        <p:nvSpPr>
          <p:cNvPr id="223" name="Oval 222"/>
          <p:cNvSpPr/>
          <p:nvPr/>
        </p:nvSpPr>
        <p:spPr>
          <a:xfrm>
            <a:off x="4869192" y="5022060"/>
            <a:ext cx="110274" cy="11580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Oval 223"/>
          <p:cNvSpPr/>
          <p:nvPr/>
        </p:nvSpPr>
        <p:spPr>
          <a:xfrm>
            <a:off x="4869192" y="6012192"/>
            <a:ext cx="110274" cy="1158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5" name="TextBox 224"/>
          <p:cNvSpPr txBox="1"/>
          <p:nvPr/>
        </p:nvSpPr>
        <p:spPr>
          <a:xfrm>
            <a:off x="5367516" y="1236913"/>
            <a:ext cx="1261884" cy="369332"/>
          </a:xfrm>
          <a:prstGeom prst="rect">
            <a:avLst/>
          </a:prstGeom>
          <a:noFill/>
        </p:spPr>
        <p:txBody>
          <a:bodyPr wrap="none" rtlCol="0">
            <a:spAutoFit/>
          </a:bodyPr>
          <a:lstStyle/>
          <a:p>
            <a:r>
              <a:rPr lang="en-GB" dirty="0" smtClean="0"/>
              <a:t>Probability</a:t>
            </a:r>
            <a:endParaRPr lang="en-GB" dirty="0"/>
          </a:p>
        </p:txBody>
      </p:sp>
      <p:graphicFrame>
        <p:nvGraphicFramePr>
          <p:cNvPr id="227" name="Object 226"/>
          <p:cNvGraphicFramePr>
            <a:graphicFrameLocks noChangeAspect="1"/>
          </p:cNvGraphicFramePr>
          <p:nvPr/>
        </p:nvGraphicFramePr>
        <p:xfrm>
          <a:off x="5614358" y="1601604"/>
          <a:ext cx="695026" cy="797993"/>
        </p:xfrm>
        <a:graphic>
          <a:graphicData uri="http://schemas.openxmlformats.org/presentationml/2006/ole">
            <mc:AlternateContent xmlns:mc="http://schemas.openxmlformats.org/markup-compatibility/2006">
              <mc:Choice xmlns:v="urn:schemas-microsoft-com:vml" Requires="v">
                <p:oleObj spid="_x0000_s167418" name="Equation" r:id="rId3" imgW="342720" imgH="393480" progId="Equation.3">
                  <p:embed/>
                </p:oleObj>
              </mc:Choice>
              <mc:Fallback>
                <p:oleObj name="Equation" r:id="rId3" imgW="342720" imgH="393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4358" y="1601604"/>
                        <a:ext cx="695026" cy="7979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475" name="Object 3"/>
          <p:cNvGraphicFramePr>
            <a:graphicFrameLocks noChangeAspect="1"/>
          </p:cNvGraphicFramePr>
          <p:nvPr/>
        </p:nvGraphicFramePr>
        <p:xfrm>
          <a:off x="5589588" y="2693988"/>
          <a:ext cx="744537" cy="798512"/>
        </p:xfrm>
        <a:graphic>
          <a:graphicData uri="http://schemas.openxmlformats.org/presentationml/2006/ole">
            <mc:AlternateContent xmlns:mc="http://schemas.openxmlformats.org/markup-compatibility/2006">
              <mc:Choice xmlns:v="urn:schemas-microsoft-com:vml" Requires="v">
                <p:oleObj spid="_x0000_s167419" name="Equation" r:id="rId5" imgW="368280" imgH="393480" progId="Equation.3">
                  <p:embed/>
                </p:oleObj>
              </mc:Choice>
              <mc:Fallback>
                <p:oleObj name="Equation" r:id="rId5" imgW="368280" imgH="3934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9588" y="2693988"/>
                        <a:ext cx="744537" cy="798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476" name="Object 4"/>
          <p:cNvGraphicFramePr>
            <a:graphicFrameLocks noChangeAspect="1"/>
          </p:cNvGraphicFramePr>
          <p:nvPr/>
        </p:nvGraphicFramePr>
        <p:xfrm>
          <a:off x="5602288" y="3581400"/>
          <a:ext cx="719137" cy="798513"/>
        </p:xfrm>
        <a:graphic>
          <a:graphicData uri="http://schemas.openxmlformats.org/presentationml/2006/ole">
            <mc:AlternateContent xmlns:mc="http://schemas.openxmlformats.org/markup-compatibility/2006">
              <mc:Choice xmlns:v="urn:schemas-microsoft-com:vml" Requires="v">
                <p:oleObj spid="_x0000_s167420" name="Equation" r:id="rId7" imgW="355320" imgH="393480" progId="Equation.3">
                  <p:embed/>
                </p:oleObj>
              </mc:Choice>
              <mc:Fallback>
                <p:oleObj name="Equation" r:id="rId7" imgW="355320" imgH="39348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2288" y="3581400"/>
                        <a:ext cx="719137"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477" name="Object 5"/>
          <p:cNvGraphicFramePr>
            <a:graphicFrameLocks noChangeAspect="1"/>
          </p:cNvGraphicFramePr>
          <p:nvPr/>
        </p:nvGraphicFramePr>
        <p:xfrm>
          <a:off x="5589588" y="4673600"/>
          <a:ext cx="744537" cy="798513"/>
        </p:xfrm>
        <a:graphic>
          <a:graphicData uri="http://schemas.openxmlformats.org/presentationml/2006/ole">
            <mc:AlternateContent xmlns:mc="http://schemas.openxmlformats.org/markup-compatibility/2006">
              <mc:Choice xmlns:v="urn:schemas-microsoft-com:vml" Requires="v">
                <p:oleObj spid="_x0000_s167421" name="Equation" r:id="rId9" imgW="368280" imgH="393480" progId="Equation.3">
                  <p:embed/>
                </p:oleObj>
              </mc:Choice>
              <mc:Fallback>
                <p:oleObj name="Equation" r:id="rId9" imgW="368280" imgH="39348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9588" y="4673600"/>
                        <a:ext cx="744537"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478" name="Object 6"/>
          <p:cNvGraphicFramePr>
            <a:graphicFrameLocks noChangeAspect="1"/>
          </p:cNvGraphicFramePr>
          <p:nvPr/>
        </p:nvGraphicFramePr>
        <p:xfrm>
          <a:off x="5589588" y="5651500"/>
          <a:ext cx="744537" cy="798513"/>
        </p:xfrm>
        <a:graphic>
          <a:graphicData uri="http://schemas.openxmlformats.org/presentationml/2006/ole">
            <mc:AlternateContent xmlns:mc="http://schemas.openxmlformats.org/markup-compatibility/2006">
              <mc:Choice xmlns:v="urn:schemas-microsoft-com:vml" Requires="v">
                <p:oleObj spid="_x0000_s167422" name="Equation" r:id="rId11" imgW="368280" imgH="393480" progId="Equation.3">
                  <p:embed/>
                </p:oleObj>
              </mc:Choice>
              <mc:Fallback>
                <p:oleObj name="Equation" r:id="rId11" imgW="368280" imgH="39348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9588" y="5651500"/>
                        <a:ext cx="744537"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5479" name="Object 7"/>
          <p:cNvGraphicFramePr>
            <a:graphicFrameLocks noChangeAspect="1"/>
          </p:cNvGraphicFramePr>
          <p:nvPr/>
        </p:nvGraphicFramePr>
        <p:xfrm>
          <a:off x="5589588" y="6743700"/>
          <a:ext cx="744537" cy="798513"/>
        </p:xfrm>
        <a:graphic>
          <a:graphicData uri="http://schemas.openxmlformats.org/presentationml/2006/ole">
            <mc:AlternateContent xmlns:mc="http://schemas.openxmlformats.org/markup-compatibility/2006">
              <mc:Choice xmlns:v="urn:schemas-microsoft-com:vml" Requires="v">
                <p:oleObj spid="_x0000_s167423" name="Equation" r:id="rId13" imgW="368280" imgH="393480" progId="Equation.3">
                  <p:embed/>
                </p:oleObj>
              </mc:Choice>
              <mc:Fallback>
                <p:oleObj name="Equation" r:id="rId13" imgW="368280" imgH="393480" progId="Equation.3">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9588" y="6743700"/>
                        <a:ext cx="744537"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8" name="TextBox 227"/>
          <p:cNvSpPr txBox="1"/>
          <p:nvPr/>
        </p:nvSpPr>
        <p:spPr>
          <a:xfrm>
            <a:off x="3429000" y="1862356"/>
            <a:ext cx="312906" cy="369332"/>
          </a:xfrm>
          <a:prstGeom prst="rect">
            <a:avLst/>
          </a:prstGeom>
          <a:noFill/>
        </p:spPr>
        <p:txBody>
          <a:bodyPr wrap="none" rtlCol="0">
            <a:spAutoFit/>
          </a:bodyPr>
          <a:lstStyle/>
          <a:p>
            <a:r>
              <a:rPr lang="en-GB" dirty="0" smtClean="0"/>
              <a:t>1</a:t>
            </a:r>
            <a:endParaRPr lang="en-GB" dirty="0"/>
          </a:p>
        </p:txBody>
      </p:sp>
      <p:sp>
        <p:nvSpPr>
          <p:cNvPr id="229" name="TextBox 228"/>
          <p:cNvSpPr txBox="1"/>
          <p:nvPr/>
        </p:nvSpPr>
        <p:spPr>
          <a:xfrm>
            <a:off x="3429000" y="2852488"/>
            <a:ext cx="312906" cy="369332"/>
          </a:xfrm>
          <a:prstGeom prst="rect">
            <a:avLst/>
          </a:prstGeom>
          <a:noFill/>
        </p:spPr>
        <p:txBody>
          <a:bodyPr wrap="none" rtlCol="0">
            <a:spAutoFit/>
          </a:bodyPr>
          <a:lstStyle/>
          <a:p>
            <a:r>
              <a:rPr lang="en-GB" dirty="0" smtClean="0"/>
              <a:t>2</a:t>
            </a:r>
            <a:endParaRPr lang="en-GB" dirty="0"/>
          </a:p>
        </p:txBody>
      </p:sp>
      <p:sp>
        <p:nvSpPr>
          <p:cNvPr id="230" name="TextBox 229"/>
          <p:cNvSpPr txBox="1"/>
          <p:nvPr/>
        </p:nvSpPr>
        <p:spPr>
          <a:xfrm>
            <a:off x="3429000" y="3842620"/>
            <a:ext cx="312906" cy="369332"/>
          </a:xfrm>
          <a:prstGeom prst="rect">
            <a:avLst/>
          </a:prstGeom>
          <a:noFill/>
        </p:spPr>
        <p:txBody>
          <a:bodyPr wrap="none" rtlCol="0">
            <a:spAutoFit/>
          </a:bodyPr>
          <a:lstStyle/>
          <a:p>
            <a:r>
              <a:rPr lang="en-GB" dirty="0" smtClean="0"/>
              <a:t>3</a:t>
            </a:r>
            <a:endParaRPr lang="en-GB" dirty="0"/>
          </a:p>
        </p:txBody>
      </p:sp>
      <p:sp>
        <p:nvSpPr>
          <p:cNvPr id="231" name="TextBox 230"/>
          <p:cNvSpPr txBox="1"/>
          <p:nvPr/>
        </p:nvSpPr>
        <p:spPr>
          <a:xfrm>
            <a:off x="3429000" y="4922764"/>
            <a:ext cx="312906" cy="369332"/>
          </a:xfrm>
          <a:prstGeom prst="rect">
            <a:avLst/>
          </a:prstGeom>
          <a:noFill/>
        </p:spPr>
        <p:txBody>
          <a:bodyPr wrap="none" rtlCol="0">
            <a:spAutoFit/>
          </a:bodyPr>
          <a:lstStyle/>
          <a:p>
            <a:r>
              <a:rPr lang="en-GB" dirty="0" smtClean="0"/>
              <a:t>4</a:t>
            </a:r>
            <a:endParaRPr lang="en-GB" dirty="0"/>
          </a:p>
        </p:txBody>
      </p:sp>
      <p:sp>
        <p:nvSpPr>
          <p:cNvPr id="232" name="TextBox 231"/>
          <p:cNvSpPr txBox="1"/>
          <p:nvPr/>
        </p:nvSpPr>
        <p:spPr>
          <a:xfrm>
            <a:off x="3429000" y="5832168"/>
            <a:ext cx="312906" cy="369332"/>
          </a:xfrm>
          <a:prstGeom prst="rect">
            <a:avLst/>
          </a:prstGeom>
          <a:noFill/>
        </p:spPr>
        <p:txBody>
          <a:bodyPr wrap="none" rtlCol="0">
            <a:spAutoFit/>
          </a:bodyPr>
          <a:lstStyle/>
          <a:p>
            <a:r>
              <a:rPr lang="en-GB" dirty="0" smtClean="0"/>
              <a:t>5</a:t>
            </a:r>
            <a:endParaRPr lang="en-GB" dirty="0"/>
          </a:p>
        </p:txBody>
      </p:sp>
      <p:sp>
        <p:nvSpPr>
          <p:cNvPr id="233" name="TextBox 232"/>
          <p:cNvSpPr txBox="1"/>
          <p:nvPr/>
        </p:nvSpPr>
        <p:spPr>
          <a:xfrm>
            <a:off x="3429000" y="6903028"/>
            <a:ext cx="312906" cy="369332"/>
          </a:xfrm>
          <a:prstGeom prst="rect">
            <a:avLst/>
          </a:prstGeom>
          <a:noFill/>
        </p:spPr>
        <p:txBody>
          <a:bodyPr wrap="none" rtlCol="0">
            <a:spAutoFit/>
          </a:bodyPr>
          <a:lstStyle/>
          <a:p>
            <a:r>
              <a:rPr lang="en-GB" dirty="0" smtClean="0"/>
              <a:t>6</a:t>
            </a:r>
            <a:endParaRPr lang="en-GB" dirty="0"/>
          </a:p>
        </p:txBody>
      </p:sp>
      <p:sp>
        <p:nvSpPr>
          <p:cNvPr id="235" name="TextBox 234"/>
          <p:cNvSpPr txBox="1"/>
          <p:nvPr/>
        </p:nvSpPr>
        <p:spPr>
          <a:xfrm>
            <a:off x="2480321" y="4304268"/>
            <a:ext cx="312906" cy="369332"/>
          </a:xfrm>
          <a:prstGeom prst="rect">
            <a:avLst/>
          </a:prstGeom>
          <a:noFill/>
        </p:spPr>
        <p:txBody>
          <a:bodyPr wrap="none" rtlCol="0">
            <a:spAutoFit/>
          </a:bodyPr>
          <a:lstStyle/>
          <a:p>
            <a:r>
              <a:rPr lang="en-GB" dirty="0" smtClean="0"/>
              <a:t>1</a:t>
            </a:r>
            <a:endParaRPr lang="en-GB" dirty="0"/>
          </a:p>
        </p:txBody>
      </p:sp>
      <p:sp>
        <p:nvSpPr>
          <p:cNvPr id="236" name="TextBox 235"/>
          <p:cNvSpPr txBox="1"/>
          <p:nvPr/>
        </p:nvSpPr>
        <p:spPr>
          <a:xfrm>
            <a:off x="637983" y="5988520"/>
            <a:ext cx="312906" cy="369332"/>
          </a:xfrm>
          <a:prstGeom prst="rect">
            <a:avLst/>
          </a:prstGeom>
          <a:noFill/>
        </p:spPr>
        <p:txBody>
          <a:bodyPr wrap="none" rtlCol="0">
            <a:spAutoFit/>
          </a:bodyPr>
          <a:lstStyle/>
          <a:p>
            <a:r>
              <a:rPr lang="en-GB" dirty="0" smtClean="0"/>
              <a:t>2</a:t>
            </a:r>
            <a:endParaRPr lang="en-GB" dirty="0"/>
          </a:p>
        </p:txBody>
      </p:sp>
      <p:sp>
        <p:nvSpPr>
          <p:cNvPr id="237" name="TextBox 236"/>
          <p:cNvSpPr txBox="1"/>
          <p:nvPr/>
        </p:nvSpPr>
        <p:spPr>
          <a:xfrm>
            <a:off x="187932" y="6173186"/>
            <a:ext cx="312906" cy="369332"/>
          </a:xfrm>
          <a:prstGeom prst="rect">
            <a:avLst/>
          </a:prstGeom>
          <a:noFill/>
        </p:spPr>
        <p:txBody>
          <a:bodyPr wrap="none" rtlCol="0">
            <a:spAutoFit/>
          </a:bodyPr>
          <a:lstStyle/>
          <a:p>
            <a:r>
              <a:rPr lang="en-GB" dirty="0" smtClean="0"/>
              <a:t>3</a:t>
            </a:r>
            <a:endParaRPr lang="en-GB" dirty="0"/>
          </a:p>
        </p:txBody>
      </p:sp>
      <p:sp>
        <p:nvSpPr>
          <p:cNvPr id="238" name="TextBox 237"/>
          <p:cNvSpPr txBox="1"/>
          <p:nvPr/>
        </p:nvSpPr>
        <p:spPr>
          <a:xfrm>
            <a:off x="1313573" y="6357852"/>
            <a:ext cx="312906" cy="369332"/>
          </a:xfrm>
          <a:prstGeom prst="rect">
            <a:avLst/>
          </a:prstGeom>
          <a:noFill/>
        </p:spPr>
        <p:txBody>
          <a:bodyPr wrap="none" rtlCol="0">
            <a:spAutoFit/>
          </a:bodyPr>
          <a:lstStyle/>
          <a:p>
            <a:r>
              <a:rPr lang="en-GB" dirty="0" smtClean="0"/>
              <a:t>4</a:t>
            </a:r>
            <a:endParaRPr lang="en-GB" dirty="0"/>
          </a:p>
        </p:txBody>
      </p:sp>
      <p:sp>
        <p:nvSpPr>
          <p:cNvPr id="239" name="TextBox 238"/>
          <p:cNvSpPr txBox="1"/>
          <p:nvPr/>
        </p:nvSpPr>
        <p:spPr>
          <a:xfrm>
            <a:off x="1940888" y="6718362"/>
            <a:ext cx="312906" cy="369332"/>
          </a:xfrm>
          <a:prstGeom prst="rect">
            <a:avLst/>
          </a:prstGeom>
          <a:noFill/>
        </p:spPr>
        <p:txBody>
          <a:bodyPr wrap="none" rtlCol="0">
            <a:spAutoFit/>
          </a:bodyPr>
          <a:lstStyle/>
          <a:p>
            <a:r>
              <a:rPr lang="en-GB" dirty="0" smtClean="0"/>
              <a:t>5</a:t>
            </a:r>
            <a:endParaRPr lang="en-GB" dirty="0"/>
          </a:p>
        </p:txBody>
      </p:sp>
      <p:sp>
        <p:nvSpPr>
          <p:cNvPr id="240" name="TextBox 239"/>
          <p:cNvSpPr txBox="1"/>
          <p:nvPr/>
        </p:nvSpPr>
        <p:spPr>
          <a:xfrm>
            <a:off x="2798916" y="6822300"/>
            <a:ext cx="312906" cy="369332"/>
          </a:xfrm>
          <a:prstGeom prst="rect">
            <a:avLst/>
          </a:prstGeom>
          <a:noFill/>
        </p:spPr>
        <p:txBody>
          <a:bodyPr wrap="none" rtlCol="0">
            <a:spAutoFit/>
          </a:bodyPr>
          <a:lstStyle/>
          <a:p>
            <a:r>
              <a:rPr lang="en-GB" dirty="0" smtClean="0"/>
              <a:t>6</a:t>
            </a:r>
            <a:endParaRPr lang="en-GB" dirty="0"/>
          </a:p>
        </p:txBody>
      </p:sp>
      <p:sp>
        <p:nvSpPr>
          <p:cNvPr id="241" name="TextBox 240"/>
          <p:cNvSpPr txBox="1"/>
          <p:nvPr/>
        </p:nvSpPr>
        <p:spPr>
          <a:xfrm>
            <a:off x="146908" y="8352504"/>
            <a:ext cx="6711092" cy="646331"/>
          </a:xfrm>
          <a:prstGeom prst="rect">
            <a:avLst/>
          </a:prstGeom>
          <a:noFill/>
        </p:spPr>
        <p:txBody>
          <a:bodyPr wrap="square" rtlCol="0">
            <a:spAutoFit/>
          </a:bodyPr>
          <a:lstStyle/>
          <a:p>
            <a:r>
              <a:rPr lang="en-GB" dirty="0" smtClean="0"/>
              <a:t>The probabilities of numbered </a:t>
            </a:r>
          </a:p>
          <a:p>
            <a:r>
              <a:rPr lang="en-GB" dirty="0" smtClean="0"/>
              <a:t>events are identical in the urn and the genealogy</a:t>
            </a:r>
            <a:endParaRPr lang="en-GB"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77604"/>
            <a:ext cx="6172200" cy="1524000"/>
          </a:xfrm>
        </p:spPr>
        <p:txBody>
          <a:bodyPr/>
          <a:lstStyle/>
          <a:p>
            <a:r>
              <a:rPr lang="en-GB" dirty="0" err="1" smtClean="0"/>
              <a:t>Ewen’s</a:t>
            </a:r>
            <a:r>
              <a:rPr lang="en-GB" dirty="0" smtClean="0"/>
              <a:t> sampling formula</a:t>
            </a:r>
            <a:endParaRPr lang="en-GB" dirty="0"/>
          </a:p>
        </p:txBody>
      </p:sp>
      <p:sp>
        <p:nvSpPr>
          <p:cNvPr id="3" name="Content Placeholder 2"/>
          <p:cNvSpPr>
            <a:spLocks noGrp="1"/>
          </p:cNvSpPr>
          <p:nvPr>
            <p:ph idx="1"/>
          </p:nvPr>
        </p:nvSpPr>
        <p:spPr>
          <a:xfrm>
            <a:off x="342900" y="1418296"/>
            <a:ext cx="6172200" cy="6034088"/>
          </a:xfrm>
        </p:spPr>
        <p:txBody>
          <a:bodyPr/>
          <a:lstStyle/>
          <a:p>
            <a:r>
              <a:rPr lang="en-GB" dirty="0" smtClean="0"/>
              <a:t>Define </a:t>
            </a:r>
            <a:r>
              <a:rPr lang="en-GB" i="1" dirty="0" smtClean="0">
                <a:latin typeface="Symbol" pitchFamily="18" charset="2"/>
              </a:rPr>
              <a:t>a</a:t>
            </a:r>
            <a:r>
              <a:rPr lang="en-GB" dirty="0" smtClean="0"/>
              <a:t>(</a:t>
            </a:r>
            <a:r>
              <a:rPr lang="en-GB" i="1" dirty="0" smtClean="0"/>
              <a:t>j</a:t>
            </a:r>
            <a:r>
              <a:rPr lang="en-GB" dirty="0" smtClean="0"/>
              <a:t>) to be the number of types occurring at frequency </a:t>
            </a:r>
            <a:r>
              <a:rPr lang="en-GB" i="1" dirty="0" smtClean="0"/>
              <a:t>j</a:t>
            </a:r>
            <a:r>
              <a:rPr lang="en-GB" dirty="0" smtClean="0"/>
              <a:t> in the sample for </a:t>
            </a:r>
            <a:r>
              <a:rPr lang="en-GB" i="1" dirty="0" smtClean="0"/>
              <a:t>j</a:t>
            </a:r>
            <a:r>
              <a:rPr lang="en-GB" dirty="0" smtClean="0"/>
              <a:t>=1,2,..,n. Then if </a:t>
            </a:r>
            <a:r>
              <a:rPr lang="en-GB" i="1" dirty="0" smtClean="0"/>
              <a:t>K=k</a:t>
            </a:r>
            <a:r>
              <a:rPr lang="en-GB" dirty="0" smtClean="0"/>
              <a:t>:</a:t>
            </a:r>
          </a:p>
          <a:p>
            <a:pPr>
              <a:buNone/>
            </a:pPr>
            <a:endParaRPr lang="en-GB" dirty="0" smtClean="0"/>
          </a:p>
          <a:p>
            <a:r>
              <a:rPr lang="en-GB" i="1" dirty="0" smtClean="0"/>
              <a:t>Definition: </a:t>
            </a:r>
            <a:r>
              <a:rPr lang="en-GB" i="1" dirty="0" err="1" smtClean="0"/>
              <a:t>Ewens</a:t>
            </a:r>
            <a:r>
              <a:rPr lang="en-GB" i="1" dirty="0" smtClean="0"/>
              <a:t>’ sampling formula </a:t>
            </a:r>
            <a:r>
              <a:rPr lang="en-GB" dirty="0" smtClean="0"/>
              <a:t>gives the probability of the sample configuration:</a:t>
            </a:r>
          </a:p>
          <a:p>
            <a:endParaRPr lang="en-GB" dirty="0" smtClean="0"/>
          </a:p>
          <a:p>
            <a:endParaRPr lang="en-GB" dirty="0" smtClean="0"/>
          </a:p>
          <a:p>
            <a:endParaRPr lang="en-GB" dirty="0" smtClean="0"/>
          </a:p>
          <a:p>
            <a:r>
              <a:rPr lang="en-GB" dirty="0" smtClean="0"/>
              <a:t>This can be proved inductively from the urn model</a:t>
            </a:r>
          </a:p>
          <a:p>
            <a:r>
              <a:rPr lang="en-GB" dirty="0" smtClean="0"/>
              <a:t> Note (</a:t>
            </a:r>
            <a:r>
              <a:rPr lang="en-GB" i="1" dirty="0" err="1" smtClean="0"/>
              <a:t>n</a:t>
            </a:r>
            <a:r>
              <a:rPr lang="en-GB" dirty="0" err="1" smtClean="0"/>
              <a:t>,</a:t>
            </a:r>
            <a:r>
              <a:rPr lang="en-GB" i="1" dirty="0" err="1" smtClean="0"/>
              <a:t>K</a:t>
            </a:r>
            <a:r>
              <a:rPr lang="en-GB" dirty="0" smtClean="0"/>
              <a:t>) is sufficient for </a:t>
            </a:r>
            <a:r>
              <a:rPr lang="en-GB" i="1" dirty="0" smtClean="0">
                <a:latin typeface="Symbol" pitchFamily="18" charset="2"/>
              </a:rPr>
              <a:t>q</a:t>
            </a:r>
          </a:p>
          <a:p>
            <a:endParaRPr lang="en-GB" dirty="0" smtClean="0"/>
          </a:p>
          <a:p>
            <a:endParaRPr lang="en-GB" dirty="0" smtClean="0"/>
          </a:p>
          <a:p>
            <a:endParaRPr lang="en-GB" dirty="0"/>
          </a:p>
        </p:txBody>
      </p:sp>
      <p:graphicFrame>
        <p:nvGraphicFramePr>
          <p:cNvPr id="4" name="Object 3"/>
          <p:cNvGraphicFramePr>
            <a:graphicFrameLocks noChangeAspect="1"/>
          </p:cNvGraphicFramePr>
          <p:nvPr>
            <p:extLst>
              <p:ext uri="{D42A27DB-BD31-4B8C-83A1-F6EECF244321}">
                <p14:modId xmlns:p14="http://schemas.microsoft.com/office/powerpoint/2010/main" val="982377591"/>
              </p:ext>
            </p:extLst>
          </p:nvPr>
        </p:nvGraphicFramePr>
        <p:xfrm>
          <a:off x="1718772" y="2959423"/>
          <a:ext cx="4013200" cy="1079500"/>
        </p:xfrm>
        <a:graphic>
          <a:graphicData uri="http://schemas.openxmlformats.org/presentationml/2006/ole">
            <mc:AlternateContent xmlns:mc="http://schemas.openxmlformats.org/markup-compatibility/2006">
              <mc:Choice xmlns:v="urn:schemas-microsoft-com:vml" Requires="v">
                <p:oleObj spid="_x0000_s168106" name="Equation" r:id="rId3" imgW="1650960" imgH="444240" progId="Equation.3">
                  <p:embed/>
                </p:oleObj>
              </mc:Choice>
              <mc:Fallback>
                <p:oleObj name="Equation" r:id="rId3" imgW="1650960" imgH="4442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8772" y="2959423"/>
                        <a:ext cx="4013200" cy="107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4451" name="Object 3"/>
          <p:cNvGraphicFramePr>
            <a:graphicFrameLocks noChangeAspect="1"/>
          </p:cNvGraphicFramePr>
          <p:nvPr/>
        </p:nvGraphicFramePr>
        <p:xfrm>
          <a:off x="110331" y="5652144"/>
          <a:ext cx="6637338" cy="1635125"/>
        </p:xfrm>
        <a:graphic>
          <a:graphicData uri="http://schemas.openxmlformats.org/presentationml/2006/ole">
            <mc:AlternateContent xmlns:mc="http://schemas.openxmlformats.org/markup-compatibility/2006">
              <mc:Choice xmlns:v="urn:schemas-microsoft-com:vml" Requires="v">
                <p:oleObj spid="_x0000_s168107" name="Equation" r:id="rId5" imgW="2730240" imgH="672840" progId="Equation.3">
                  <p:embed/>
                </p:oleObj>
              </mc:Choice>
              <mc:Fallback>
                <p:oleObj name="Equation" r:id="rId5" imgW="2730240" imgH="6728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1" y="5652144"/>
                        <a:ext cx="6637338" cy="163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8636"/>
            <a:ext cx="6172200" cy="1524000"/>
          </a:xfrm>
        </p:spPr>
        <p:txBody>
          <a:bodyPr/>
          <a:lstStyle/>
          <a:p>
            <a:r>
              <a:rPr lang="en-GB" dirty="0" smtClean="0"/>
              <a:t>5.0 Gene trees!</a:t>
            </a:r>
            <a:endParaRPr lang="en-GB" dirty="0"/>
          </a:p>
        </p:txBody>
      </p:sp>
      <p:sp>
        <p:nvSpPr>
          <p:cNvPr id="3" name="Content Placeholder 2"/>
          <p:cNvSpPr>
            <a:spLocks noGrp="1"/>
          </p:cNvSpPr>
          <p:nvPr>
            <p:ph idx="1"/>
          </p:nvPr>
        </p:nvSpPr>
        <p:spPr>
          <a:xfrm>
            <a:off x="342900" y="1061532"/>
            <a:ext cx="6172200" cy="6034088"/>
          </a:xfrm>
        </p:spPr>
        <p:txBody>
          <a:bodyPr/>
          <a:lstStyle/>
          <a:p>
            <a:r>
              <a:rPr lang="en-GB" sz="3600" dirty="0" smtClean="0"/>
              <a:t>Coalescent trees are not, in general, unique given variation data</a:t>
            </a:r>
          </a:p>
          <a:p>
            <a:r>
              <a:rPr lang="en-GB" sz="3600" dirty="0" smtClean="0"/>
              <a:t>We’d like a historical representation of a sample that is “well defined”, but reflects historical relationships among samples</a:t>
            </a:r>
          </a:p>
          <a:p>
            <a:r>
              <a:rPr lang="en-GB" sz="3600" dirty="0" smtClean="0"/>
              <a:t>The solution is to construct a </a:t>
            </a:r>
            <a:r>
              <a:rPr lang="en-GB" sz="3600" i="1" dirty="0" smtClean="0"/>
              <a:t>gene tree</a:t>
            </a:r>
          </a:p>
          <a:p>
            <a:r>
              <a:rPr lang="en-GB" sz="3600" dirty="0" smtClean="0"/>
              <a:t>We again assume infinite-sites: each mutation occurs at a position never before mutant</a:t>
            </a:r>
            <a:endParaRPr lang="en-GB" sz="3600"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8660"/>
            <a:ext cx="6858000" cy="1524000"/>
          </a:xfrm>
        </p:spPr>
        <p:txBody>
          <a:bodyPr/>
          <a:lstStyle/>
          <a:p>
            <a:r>
              <a:rPr lang="en-GB" dirty="0" smtClean="0"/>
              <a:t>Example gene tree</a:t>
            </a:r>
            <a:endParaRPr lang="en-GB" dirty="0"/>
          </a:p>
        </p:txBody>
      </p:sp>
      <p:cxnSp>
        <p:nvCxnSpPr>
          <p:cNvPr id="18" name="Straight Arrow Connector 17"/>
          <p:cNvCxnSpPr/>
          <p:nvPr/>
        </p:nvCxnSpPr>
        <p:spPr bwMode="auto">
          <a:xfrm rot="16200000" flipV="1">
            <a:off x="544957" y="4532391"/>
            <a:ext cx="346075"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rot="16200000" flipV="1">
            <a:off x="1014857" y="4532391"/>
            <a:ext cx="346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auto">
          <a:xfrm rot="10800000">
            <a:off x="717995" y="4359353"/>
            <a:ext cx="469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rot="5400000" flipH="1" flipV="1">
            <a:off x="865632" y="4267278"/>
            <a:ext cx="184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auto">
          <a:xfrm rot="16200000" flipV="1">
            <a:off x="1411732" y="4438728"/>
            <a:ext cx="530225"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auto">
          <a:xfrm rot="10800000" flipV="1">
            <a:off x="957707" y="4172028"/>
            <a:ext cx="71755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auto">
          <a:xfrm rot="16200000" flipV="1">
            <a:off x="1449039" y="4015659"/>
            <a:ext cx="1366837"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auto">
          <a:xfrm rot="16200000" flipV="1">
            <a:off x="900558" y="3754515"/>
            <a:ext cx="838200"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auto">
          <a:xfrm rot="10800000" flipV="1">
            <a:off x="1318070" y="3333828"/>
            <a:ext cx="815975"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auto">
          <a:xfrm rot="16200000" flipV="1">
            <a:off x="-563911" y="3901359"/>
            <a:ext cx="16113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auto">
          <a:xfrm rot="5400000" flipH="1" flipV="1">
            <a:off x="1621282" y="3216353"/>
            <a:ext cx="2413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auto">
          <a:xfrm rot="10800000" flipV="1">
            <a:off x="241745" y="3094115"/>
            <a:ext cx="150018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auto">
          <a:xfrm rot="5400000" flipH="1" flipV="1">
            <a:off x="980592" y="2992515"/>
            <a:ext cx="342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auto">
          <a:xfrm rot="16200000" flipV="1">
            <a:off x="79026" y="2185271"/>
            <a:ext cx="1817688" cy="31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auto">
          <a:xfrm rot="10800000">
            <a:off x="989458" y="1278016"/>
            <a:ext cx="171946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rot="5400000" flipH="1" flipV="1">
            <a:off x="1811481" y="1192292"/>
            <a:ext cx="17145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898970" y="202414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Oval 34"/>
          <p:cNvSpPr/>
          <p:nvPr/>
        </p:nvSpPr>
        <p:spPr>
          <a:xfrm>
            <a:off x="1246632" y="3554490"/>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Oval 35"/>
          <p:cNvSpPr/>
          <p:nvPr/>
        </p:nvSpPr>
        <p:spPr>
          <a:xfrm>
            <a:off x="167132" y="4140278"/>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7" name="Oval 36"/>
          <p:cNvSpPr/>
          <p:nvPr/>
        </p:nvSpPr>
        <p:spPr>
          <a:xfrm>
            <a:off x="167132" y="3465590"/>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Oval 37"/>
          <p:cNvSpPr/>
          <p:nvPr/>
        </p:nvSpPr>
        <p:spPr>
          <a:xfrm>
            <a:off x="884553" y="412194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Oval 38"/>
          <p:cNvSpPr/>
          <p:nvPr/>
        </p:nvSpPr>
        <p:spPr>
          <a:xfrm>
            <a:off x="2056257" y="3914853"/>
            <a:ext cx="180975"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Oval 39"/>
          <p:cNvSpPr/>
          <p:nvPr/>
        </p:nvSpPr>
        <p:spPr>
          <a:xfrm>
            <a:off x="2618892" y="217654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 name="Oval 40"/>
          <p:cNvSpPr/>
          <p:nvPr/>
        </p:nvSpPr>
        <p:spPr>
          <a:xfrm>
            <a:off x="2618892" y="2609928"/>
            <a:ext cx="179387"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5" name="TextBox 44"/>
          <p:cNvSpPr txBox="1"/>
          <p:nvPr/>
        </p:nvSpPr>
        <p:spPr>
          <a:xfrm>
            <a:off x="1021697" y="1961710"/>
            <a:ext cx="312906" cy="369332"/>
          </a:xfrm>
          <a:prstGeom prst="rect">
            <a:avLst/>
          </a:prstGeom>
          <a:noFill/>
        </p:spPr>
        <p:txBody>
          <a:bodyPr wrap="none" rtlCol="0">
            <a:spAutoFit/>
          </a:bodyPr>
          <a:lstStyle/>
          <a:p>
            <a:r>
              <a:rPr lang="en-GB" dirty="0" smtClean="0"/>
              <a:t>2</a:t>
            </a:r>
            <a:endParaRPr lang="en-GB" dirty="0"/>
          </a:p>
        </p:txBody>
      </p:sp>
      <p:sp>
        <p:nvSpPr>
          <p:cNvPr id="47" name="TextBox 46"/>
          <p:cNvSpPr txBox="1"/>
          <p:nvPr/>
        </p:nvSpPr>
        <p:spPr>
          <a:xfrm>
            <a:off x="301617" y="3437583"/>
            <a:ext cx="312906" cy="369332"/>
          </a:xfrm>
          <a:prstGeom prst="rect">
            <a:avLst/>
          </a:prstGeom>
          <a:noFill/>
        </p:spPr>
        <p:txBody>
          <a:bodyPr wrap="none" rtlCol="0">
            <a:spAutoFit/>
          </a:bodyPr>
          <a:lstStyle/>
          <a:p>
            <a:r>
              <a:rPr lang="en-GB" dirty="0" smtClean="0"/>
              <a:t>5</a:t>
            </a:r>
            <a:endParaRPr lang="en-GB" dirty="0"/>
          </a:p>
        </p:txBody>
      </p:sp>
      <p:sp>
        <p:nvSpPr>
          <p:cNvPr id="48" name="TextBox 47"/>
          <p:cNvSpPr txBox="1"/>
          <p:nvPr/>
        </p:nvSpPr>
        <p:spPr>
          <a:xfrm>
            <a:off x="1340070" y="3446875"/>
            <a:ext cx="312906" cy="369332"/>
          </a:xfrm>
          <a:prstGeom prst="rect">
            <a:avLst/>
          </a:prstGeom>
          <a:noFill/>
        </p:spPr>
        <p:txBody>
          <a:bodyPr wrap="none" rtlCol="0">
            <a:spAutoFit/>
          </a:bodyPr>
          <a:lstStyle/>
          <a:p>
            <a:r>
              <a:rPr lang="en-GB" dirty="0" smtClean="0"/>
              <a:t>7</a:t>
            </a:r>
            <a:endParaRPr lang="en-GB" dirty="0"/>
          </a:p>
        </p:txBody>
      </p:sp>
      <p:sp>
        <p:nvSpPr>
          <p:cNvPr id="49" name="TextBox 48"/>
          <p:cNvSpPr txBox="1"/>
          <p:nvPr/>
        </p:nvSpPr>
        <p:spPr>
          <a:xfrm>
            <a:off x="301617" y="4022648"/>
            <a:ext cx="312906" cy="369332"/>
          </a:xfrm>
          <a:prstGeom prst="rect">
            <a:avLst/>
          </a:prstGeom>
          <a:noFill/>
        </p:spPr>
        <p:txBody>
          <a:bodyPr wrap="none" rtlCol="0">
            <a:spAutoFit/>
          </a:bodyPr>
          <a:lstStyle/>
          <a:p>
            <a:r>
              <a:rPr lang="en-GB" dirty="0" smtClean="0"/>
              <a:t>4</a:t>
            </a:r>
            <a:endParaRPr lang="en-GB" dirty="0"/>
          </a:p>
        </p:txBody>
      </p:sp>
      <p:sp>
        <p:nvSpPr>
          <p:cNvPr id="51" name="TextBox 50"/>
          <p:cNvSpPr txBox="1"/>
          <p:nvPr/>
        </p:nvSpPr>
        <p:spPr>
          <a:xfrm>
            <a:off x="2191831" y="3842620"/>
            <a:ext cx="312906" cy="369332"/>
          </a:xfrm>
          <a:prstGeom prst="rect">
            <a:avLst/>
          </a:prstGeom>
          <a:noFill/>
        </p:spPr>
        <p:txBody>
          <a:bodyPr wrap="none" rtlCol="0">
            <a:spAutoFit/>
          </a:bodyPr>
          <a:lstStyle/>
          <a:p>
            <a:r>
              <a:rPr lang="en-GB" dirty="0" smtClean="0"/>
              <a:t>8</a:t>
            </a:r>
            <a:endParaRPr lang="en-GB" dirty="0"/>
          </a:p>
        </p:txBody>
      </p:sp>
      <p:sp>
        <p:nvSpPr>
          <p:cNvPr id="52" name="TextBox 51"/>
          <p:cNvSpPr txBox="1"/>
          <p:nvPr/>
        </p:nvSpPr>
        <p:spPr>
          <a:xfrm>
            <a:off x="2798916" y="2114110"/>
            <a:ext cx="312906" cy="369332"/>
          </a:xfrm>
          <a:prstGeom prst="rect">
            <a:avLst/>
          </a:prstGeom>
          <a:noFill/>
        </p:spPr>
        <p:txBody>
          <a:bodyPr wrap="none" rtlCol="0">
            <a:spAutoFit/>
          </a:bodyPr>
          <a:lstStyle/>
          <a:p>
            <a:r>
              <a:rPr lang="en-GB" dirty="0" smtClean="0"/>
              <a:t>3</a:t>
            </a:r>
            <a:endParaRPr lang="en-GB" dirty="0"/>
          </a:p>
        </p:txBody>
      </p:sp>
      <p:sp>
        <p:nvSpPr>
          <p:cNvPr id="53" name="TextBox 52"/>
          <p:cNvSpPr txBox="1"/>
          <p:nvPr/>
        </p:nvSpPr>
        <p:spPr>
          <a:xfrm>
            <a:off x="2798916" y="2501770"/>
            <a:ext cx="312906" cy="369332"/>
          </a:xfrm>
          <a:prstGeom prst="rect">
            <a:avLst/>
          </a:prstGeom>
          <a:noFill/>
        </p:spPr>
        <p:txBody>
          <a:bodyPr wrap="none" rtlCol="0">
            <a:spAutoFit/>
          </a:bodyPr>
          <a:lstStyle/>
          <a:p>
            <a:r>
              <a:rPr lang="en-GB" dirty="0" smtClean="0"/>
              <a:t>6</a:t>
            </a:r>
            <a:endParaRPr lang="en-GB" dirty="0"/>
          </a:p>
        </p:txBody>
      </p:sp>
      <p:grpSp>
        <p:nvGrpSpPr>
          <p:cNvPr id="3" name="Group 225"/>
          <p:cNvGrpSpPr/>
          <p:nvPr/>
        </p:nvGrpSpPr>
        <p:grpSpPr>
          <a:xfrm>
            <a:off x="76592" y="4742728"/>
            <a:ext cx="2701074" cy="383270"/>
            <a:chOff x="76592" y="4742728"/>
            <a:chExt cx="2701074" cy="383270"/>
          </a:xfrm>
        </p:grpSpPr>
        <p:sp>
          <p:nvSpPr>
            <p:cNvPr id="79" name="TextBox 78"/>
            <p:cNvSpPr txBox="1"/>
            <p:nvPr/>
          </p:nvSpPr>
          <p:spPr>
            <a:xfrm>
              <a:off x="76592" y="4756666"/>
              <a:ext cx="312906" cy="369332"/>
            </a:xfrm>
            <a:prstGeom prst="rect">
              <a:avLst/>
            </a:prstGeom>
            <a:noFill/>
          </p:spPr>
          <p:txBody>
            <a:bodyPr wrap="none" rtlCol="0">
              <a:spAutoFit/>
            </a:bodyPr>
            <a:lstStyle/>
            <a:p>
              <a:r>
                <a:rPr lang="en-GB" dirty="0" smtClean="0"/>
                <a:t>a</a:t>
              </a:r>
              <a:endParaRPr lang="en-GB" dirty="0"/>
            </a:p>
          </p:txBody>
        </p:sp>
        <p:sp>
          <p:nvSpPr>
            <p:cNvPr id="80" name="TextBox 79"/>
            <p:cNvSpPr txBox="1"/>
            <p:nvPr/>
          </p:nvSpPr>
          <p:spPr>
            <a:xfrm>
              <a:off x="571647" y="4752020"/>
              <a:ext cx="312906" cy="369332"/>
            </a:xfrm>
            <a:prstGeom prst="rect">
              <a:avLst/>
            </a:prstGeom>
            <a:noFill/>
          </p:spPr>
          <p:txBody>
            <a:bodyPr wrap="none" rtlCol="0">
              <a:spAutoFit/>
            </a:bodyPr>
            <a:lstStyle/>
            <a:p>
              <a:r>
                <a:rPr lang="en-GB" dirty="0" smtClean="0"/>
                <a:t>b</a:t>
              </a:r>
              <a:endParaRPr lang="en-GB" dirty="0"/>
            </a:p>
          </p:txBody>
        </p:sp>
        <p:sp>
          <p:nvSpPr>
            <p:cNvPr id="82" name="TextBox 81"/>
            <p:cNvSpPr txBox="1"/>
            <p:nvPr/>
          </p:nvSpPr>
          <p:spPr>
            <a:xfrm>
              <a:off x="1021697" y="4752020"/>
              <a:ext cx="300082" cy="369332"/>
            </a:xfrm>
            <a:prstGeom prst="rect">
              <a:avLst/>
            </a:prstGeom>
            <a:noFill/>
          </p:spPr>
          <p:txBody>
            <a:bodyPr wrap="none" rtlCol="0">
              <a:spAutoFit/>
            </a:bodyPr>
            <a:lstStyle/>
            <a:p>
              <a:r>
                <a:rPr lang="en-GB" dirty="0" smtClean="0"/>
                <a:t>c</a:t>
              </a:r>
              <a:endParaRPr lang="en-GB" dirty="0"/>
            </a:p>
          </p:txBody>
        </p:sp>
        <p:sp>
          <p:nvSpPr>
            <p:cNvPr id="83" name="TextBox 82"/>
            <p:cNvSpPr txBox="1"/>
            <p:nvPr/>
          </p:nvSpPr>
          <p:spPr>
            <a:xfrm>
              <a:off x="1518881" y="4742728"/>
              <a:ext cx="312906" cy="369332"/>
            </a:xfrm>
            <a:prstGeom prst="rect">
              <a:avLst/>
            </a:prstGeom>
            <a:noFill/>
          </p:spPr>
          <p:txBody>
            <a:bodyPr wrap="none" rtlCol="0">
              <a:spAutoFit/>
            </a:bodyPr>
            <a:lstStyle/>
            <a:p>
              <a:r>
                <a:rPr lang="en-GB" dirty="0" smtClean="0"/>
                <a:t>d</a:t>
              </a:r>
              <a:endParaRPr lang="en-GB" dirty="0"/>
            </a:p>
          </p:txBody>
        </p:sp>
        <p:sp>
          <p:nvSpPr>
            <p:cNvPr id="84" name="TextBox 83"/>
            <p:cNvSpPr txBox="1"/>
            <p:nvPr/>
          </p:nvSpPr>
          <p:spPr>
            <a:xfrm>
              <a:off x="1966802" y="4742728"/>
              <a:ext cx="312906" cy="369332"/>
            </a:xfrm>
            <a:prstGeom prst="rect">
              <a:avLst/>
            </a:prstGeom>
            <a:noFill/>
          </p:spPr>
          <p:txBody>
            <a:bodyPr wrap="none" rtlCol="0">
              <a:spAutoFit/>
            </a:bodyPr>
            <a:lstStyle/>
            <a:p>
              <a:r>
                <a:rPr lang="en-GB" dirty="0" smtClean="0"/>
                <a:t>e</a:t>
              </a:r>
              <a:endParaRPr lang="en-GB" dirty="0"/>
            </a:p>
          </p:txBody>
        </p:sp>
        <p:sp>
          <p:nvSpPr>
            <p:cNvPr id="86" name="TextBox 85"/>
            <p:cNvSpPr txBox="1"/>
            <p:nvPr/>
          </p:nvSpPr>
          <p:spPr>
            <a:xfrm>
              <a:off x="2528880" y="4742740"/>
              <a:ext cx="248786" cy="369332"/>
            </a:xfrm>
            <a:prstGeom prst="rect">
              <a:avLst/>
            </a:prstGeom>
            <a:noFill/>
          </p:spPr>
          <p:txBody>
            <a:bodyPr wrap="none" rtlCol="0">
              <a:spAutoFit/>
            </a:bodyPr>
            <a:lstStyle/>
            <a:p>
              <a:r>
                <a:rPr lang="en-GB" dirty="0" smtClean="0"/>
                <a:t>f</a:t>
              </a:r>
              <a:endParaRPr lang="en-GB" dirty="0"/>
            </a:p>
          </p:txBody>
        </p:sp>
      </p:grpSp>
      <p:sp>
        <p:nvSpPr>
          <p:cNvPr id="87" name="TextBox 86"/>
          <p:cNvSpPr txBox="1"/>
          <p:nvPr/>
        </p:nvSpPr>
        <p:spPr>
          <a:xfrm>
            <a:off x="705133" y="3806915"/>
            <a:ext cx="312906" cy="369332"/>
          </a:xfrm>
          <a:prstGeom prst="rect">
            <a:avLst/>
          </a:prstGeom>
          <a:noFill/>
        </p:spPr>
        <p:txBody>
          <a:bodyPr wrap="none" rtlCol="0">
            <a:spAutoFit/>
          </a:bodyPr>
          <a:lstStyle/>
          <a:p>
            <a:r>
              <a:rPr lang="en-GB" dirty="0" smtClean="0"/>
              <a:t>1</a:t>
            </a:r>
            <a:endParaRPr lang="en-GB" dirty="0"/>
          </a:p>
        </p:txBody>
      </p:sp>
      <p:grpSp>
        <p:nvGrpSpPr>
          <p:cNvPr id="4" name="Group 104"/>
          <p:cNvGrpSpPr/>
          <p:nvPr/>
        </p:nvGrpSpPr>
        <p:grpSpPr>
          <a:xfrm>
            <a:off x="548680" y="5812421"/>
            <a:ext cx="5400600" cy="3035054"/>
            <a:chOff x="368660" y="5542391"/>
            <a:chExt cx="5400600" cy="3035054"/>
          </a:xfrm>
        </p:grpSpPr>
        <p:sp>
          <p:nvSpPr>
            <p:cNvPr id="50" name="TextBox 49"/>
            <p:cNvSpPr txBox="1"/>
            <p:nvPr/>
          </p:nvSpPr>
          <p:spPr>
            <a:xfrm rot="5400000">
              <a:off x="837630" y="5533925"/>
              <a:ext cx="312906" cy="369332"/>
            </a:xfrm>
            <a:prstGeom prst="rect">
              <a:avLst/>
            </a:prstGeom>
            <a:noFill/>
          </p:spPr>
          <p:txBody>
            <a:bodyPr wrap="none" rtlCol="0">
              <a:spAutoFit/>
            </a:bodyPr>
            <a:lstStyle/>
            <a:p>
              <a:r>
                <a:rPr lang="en-GB" dirty="0" smtClean="0"/>
                <a:t>1</a:t>
              </a:r>
              <a:endParaRPr lang="en-GB" dirty="0"/>
            </a:p>
          </p:txBody>
        </p:sp>
        <p:grpSp>
          <p:nvGrpSpPr>
            <p:cNvPr id="5" name="Group 63"/>
            <p:cNvGrpSpPr/>
            <p:nvPr/>
          </p:nvGrpSpPr>
          <p:grpSpPr>
            <a:xfrm>
              <a:off x="818710" y="6147175"/>
              <a:ext cx="4950550" cy="2250250"/>
              <a:chOff x="818710" y="5562110"/>
              <a:chExt cx="4950550" cy="2250250"/>
            </a:xfrm>
          </p:grpSpPr>
          <p:cxnSp>
            <p:nvCxnSpPr>
              <p:cNvPr id="46" name="Straight Connector 45"/>
              <p:cNvCxnSpPr/>
              <p:nvPr/>
            </p:nvCxnSpPr>
            <p:spPr>
              <a:xfrm>
                <a:off x="822578" y="5562110"/>
                <a:ext cx="494668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22578" y="6012160"/>
                <a:ext cx="494668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18710" y="6462210"/>
                <a:ext cx="494668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22578" y="6912260"/>
                <a:ext cx="494668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18710" y="7362310"/>
                <a:ext cx="494668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18710" y="7812360"/>
                <a:ext cx="4946682"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 name="Oval 64"/>
            <p:cNvSpPr/>
            <p:nvPr/>
          </p:nvSpPr>
          <p:spPr>
            <a:xfrm>
              <a:off x="4464747" y="6507215"/>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6" name="Oval 65"/>
            <p:cNvSpPr/>
            <p:nvPr/>
          </p:nvSpPr>
          <p:spPr>
            <a:xfrm>
              <a:off x="4464747" y="6956310"/>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7" name="Oval 66"/>
            <p:cNvSpPr/>
            <p:nvPr/>
          </p:nvSpPr>
          <p:spPr>
            <a:xfrm>
              <a:off x="4464747" y="7406360"/>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8" name="Oval 67"/>
            <p:cNvSpPr/>
            <p:nvPr/>
          </p:nvSpPr>
          <p:spPr>
            <a:xfrm>
              <a:off x="908720" y="695631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9" name="Oval 68"/>
            <p:cNvSpPr/>
            <p:nvPr/>
          </p:nvSpPr>
          <p:spPr>
            <a:xfrm>
              <a:off x="3114597" y="6057165"/>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0" name="Oval 69"/>
            <p:cNvSpPr/>
            <p:nvPr/>
          </p:nvSpPr>
          <p:spPr>
            <a:xfrm>
              <a:off x="3564015" y="6057165"/>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 name="Oval 70"/>
            <p:cNvSpPr/>
            <p:nvPr/>
          </p:nvSpPr>
          <p:spPr>
            <a:xfrm>
              <a:off x="1448780" y="6057165"/>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2" name="Oval 71"/>
            <p:cNvSpPr/>
            <p:nvPr/>
          </p:nvSpPr>
          <p:spPr>
            <a:xfrm>
              <a:off x="1448780" y="650626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3" name="Oval 72"/>
            <p:cNvSpPr/>
            <p:nvPr/>
          </p:nvSpPr>
          <p:spPr>
            <a:xfrm>
              <a:off x="1448780" y="695631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4" name="Oval 73"/>
            <p:cNvSpPr/>
            <p:nvPr/>
          </p:nvSpPr>
          <p:spPr>
            <a:xfrm>
              <a:off x="1448780" y="740636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5" name="Oval 74"/>
            <p:cNvSpPr/>
            <p:nvPr/>
          </p:nvSpPr>
          <p:spPr>
            <a:xfrm>
              <a:off x="1448780" y="785641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6" name="Oval 75"/>
            <p:cNvSpPr/>
            <p:nvPr/>
          </p:nvSpPr>
          <p:spPr>
            <a:xfrm>
              <a:off x="5364215" y="7857998"/>
              <a:ext cx="180975"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7" name="Oval 76"/>
            <p:cNvSpPr/>
            <p:nvPr/>
          </p:nvSpPr>
          <p:spPr>
            <a:xfrm>
              <a:off x="2348880" y="830646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8" name="Oval 77"/>
            <p:cNvSpPr/>
            <p:nvPr/>
          </p:nvSpPr>
          <p:spPr>
            <a:xfrm>
              <a:off x="4329733" y="8308048"/>
              <a:ext cx="179387"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8" name="TextBox 87"/>
            <p:cNvSpPr txBox="1"/>
            <p:nvPr/>
          </p:nvSpPr>
          <p:spPr>
            <a:xfrm rot="5400000">
              <a:off x="1377690" y="5514178"/>
              <a:ext cx="312906" cy="369332"/>
            </a:xfrm>
            <a:prstGeom prst="rect">
              <a:avLst/>
            </a:prstGeom>
            <a:noFill/>
          </p:spPr>
          <p:txBody>
            <a:bodyPr wrap="none" rtlCol="0">
              <a:spAutoFit/>
            </a:bodyPr>
            <a:lstStyle/>
            <a:p>
              <a:r>
                <a:rPr lang="en-GB" dirty="0" smtClean="0"/>
                <a:t>2</a:t>
              </a:r>
              <a:endParaRPr lang="en-GB" dirty="0"/>
            </a:p>
          </p:txBody>
        </p:sp>
        <p:sp>
          <p:nvSpPr>
            <p:cNvPr id="89" name="TextBox 88"/>
            <p:cNvSpPr txBox="1"/>
            <p:nvPr/>
          </p:nvSpPr>
          <p:spPr>
            <a:xfrm rot="5400000">
              <a:off x="2187780" y="5514178"/>
              <a:ext cx="312906" cy="369332"/>
            </a:xfrm>
            <a:prstGeom prst="rect">
              <a:avLst/>
            </a:prstGeom>
            <a:noFill/>
          </p:spPr>
          <p:txBody>
            <a:bodyPr wrap="none" rtlCol="0">
              <a:spAutoFit/>
            </a:bodyPr>
            <a:lstStyle/>
            <a:p>
              <a:r>
                <a:rPr lang="en-GB" dirty="0" smtClean="0"/>
                <a:t>3</a:t>
              </a:r>
              <a:endParaRPr lang="en-GB" dirty="0"/>
            </a:p>
          </p:txBody>
        </p:sp>
        <p:sp>
          <p:nvSpPr>
            <p:cNvPr id="90" name="TextBox 89"/>
            <p:cNvSpPr txBox="1"/>
            <p:nvPr/>
          </p:nvSpPr>
          <p:spPr>
            <a:xfrm rot="5400000">
              <a:off x="3042875" y="5514178"/>
              <a:ext cx="312906" cy="369332"/>
            </a:xfrm>
            <a:prstGeom prst="rect">
              <a:avLst/>
            </a:prstGeom>
            <a:noFill/>
          </p:spPr>
          <p:txBody>
            <a:bodyPr wrap="none" rtlCol="0">
              <a:spAutoFit/>
            </a:bodyPr>
            <a:lstStyle/>
            <a:p>
              <a:r>
                <a:rPr lang="en-GB" dirty="0" smtClean="0"/>
                <a:t>4</a:t>
              </a:r>
              <a:endParaRPr lang="en-GB" dirty="0"/>
            </a:p>
          </p:txBody>
        </p:sp>
        <p:sp>
          <p:nvSpPr>
            <p:cNvPr id="91" name="TextBox 90"/>
            <p:cNvSpPr txBox="1"/>
            <p:nvPr/>
          </p:nvSpPr>
          <p:spPr>
            <a:xfrm rot="5400000">
              <a:off x="3492925" y="5514178"/>
              <a:ext cx="312906" cy="369332"/>
            </a:xfrm>
            <a:prstGeom prst="rect">
              <a:avLst/>
            </a:prstGeom>
            <a:noFill/>
          </p:spPr>
          <p:txBody>
            <a:bodyPr wrap="none" rtlCol="0">
              <a:spAutoFit/>
            </a:bodyPr>
            <a:lstStyle/>
            <a:p>
              <a:r>
                <a:rPr lang="en-GB" dirty="0" smtClean="0"/>
                <a:t>5</a:t>
              </a:r>
              <a:endParaRPr lang="en-GB" dirty="0"/>
            </a:p>
          </p:txBody>
        </p:sp>
        <p:sp>
          <p:nvSpPr>
            <p:cNvPr id="92" name="TextBox 91"/>
            <p:cNvSpPr txBox="1"/>
            <p:nvPr/>
          </p:nvSpPr>
          <p:spPr>
            <a:xfrm rot="5400000">
              <a:off x="4122995" y="5514178"/>
              <a:ext cx="312906" cy="369332"/>
            </a:xfrm>
            <a:prstGeom prst="rect">
              <a:avLst/>
            </a:prstGeom>
            <a:noFill/>
          </p:spPr>
          <p:txBody>
            <a:bodyPr wrap="none" rtlCol="0">
              <a:spAutoFit/>
            </a:bodyPr>
            <a:lstStyle/>
            <a:p>
              <a:r>
                <a:rPr lang="en-GB" dirty="0" smtClean="0"/>
                <a:t>6</a:t>
              </a:r>
              <a:endParaRPr lang="en-GB" dirty="0"/>
            </a:p>
          </p:txBody>
        </p:sp>
        <p:sp>
          <p:nvSpPr>
            <p:cNvPr id="93" name="TextBox 92"/>
            <p:cNvSpPr txBox="1"/>
            <p:nvPr/>
          </p:nvSpPr>
          <p:spPr>
            <a:xfrm rot="5400000">
              <a:off x="4357337" y="5533925"/>
              <a:ext cx="312906" cy="369332"/>
            </a:xfrm>
            <a:prstGeom prst="rect">
              <a:avLst/>
            </a:prstGeom>
            <a:noFill/>
          </p:spPr>
          <p:txBody>
            <a:bodyPr wrap="none" rtlCol="0">
              <a:spAutoFit/>
            </a:bodyPr>
            <a:lstStyle/>
            <a:p>
              <a:r>
                <a:rPr lang="en-GB" dirty="0" smtClean="0"/>
                <a:t>7</a:t>
              </a:r>
              <a:endParaRPr lang="en-GB" dirty="0"/>
            </a:p>
          </p:txBody>
        </p:sp>
        <p:sp>
          <p:nvSpPr>
            <p:cNvPr id="94" name="TextBox 93"/>
            <p:cNvSpPr txBox="1"/>
            <p:nvPr/>
          </p:nvSpPr>
          <p:spPr>
            <a:xfrm rot="5400000">
              <a:off x="5293125" y="5514178"/>
              <a:ext cx="312906" cy="369332"/>
            </a:xfrm>
            <a:prstGeom prst="rect">
              <a:avLst/>
            </a:prstGeom>
            <a:noFill/>
          </p:spPr>
          <p:txBody>
            <a:bodyPr wrap="none" rtlCol="0">
              <a:spAutoFit/>
            </a:bodyPr>
            <a:lstStyle/>
            <a:p>
              <a:r>
                <a:rPr lang="en-GB" dirty="0" smtClean="0"/>
                <a:t>8</a:t>
              </a:r>
              <a:endParaRPr lang="en-GB" dirty="0"/>
            </a:p>
          </p:txBody>
        </p:sp>
        <p:sp>
          <p:nvSpPr>
            <p:cNvPr id="95" name="TextBox 94"/>
            <p:cNvSpPr txBox="1"/>
            <p:nvPr/>
          </p:nvSpPr>
          <p:spPr>
            <a:xfrm>
              <a:off x="370789" y="5962509"/>
              <a:ext cx="312906" cy="369332"/>
            </a:xfrm>
            <a:prstGeom prst="rect">
              <a:avLst/>
            </a:prstGeom>
            <a:noFill/>
          </p:spPr>
          <p:txBody>
            <a:bodyPr wrap="none" rtlCol="0">
              <a:spAutoFit/>
            </a:bodyPr>
            <a:lstStyle/>
            <a:p>
              <a:r>
                <a:rPr lang="en-GB" dirty="0" smtClean="0"/>
                <a:t>a</a:t>
              </a:r>
              <a:endParaRPr lang="en-GB" dirty="0"/>
            </a:p>
          </p:txBody>
        </p:sp>
        <p:sp>
          <p:nvSpPr>
            <p:cNvPr id="96" name="TextBox 95"/>
            <p:cNvSpPr txBox="1"/>
            <p:nvPr/>
          </p:nvSpPr>
          <p:spPr>
            <a:xfrm>
              <a:off x="368660" y="6407913"/>
              <a:ext cx="312906" cy="369332"/>
            </a:xfrm>
            <a:prstGeom prst="rect">
              <a:avLst/>
            </a:prstGeom>
            <a:noFill/>
          </p:spPr>
          <p:txBody>
            <a:bodyPr wrap="none" rtlCol="0">
              <a:spAutoFit/>
            </a:bodyPr>
            <a:lstStyle/>
            <a:p>
              <a:r>
                <a:rPr lang="en-GB" dirty="0" smtClean="0"/>
                <a:t>b</a:t>
              </a:r>
              <a:endParaRPr lang="en-GB" dirty="0"/>
            </a:p>
          </p:txBody>
        </p:sp>
        <p:sp>
          <p:nvSpPr>
            <p:cNvPr id="98" name="TextBox 97"/>
            <p:cNvSpPr txBox="1"/>
            <p:nvPr/>
          </p:nvSpPr>
          <p:spPr>
            <a:xfrm>
              <a:off x="368660" y="6862609"/>
              <a:ext cx="300082" cy="369332"/>
            </a:xfrm>
            <a:prstGeom prst="rect">
              <a:avLst/>
            </a:prstGeom>
            <a:noFill/>
          </p:spPr>
          <p:txBody>
            <a:bodyPr wrap="none" rtlCol="0">
              <a:spAutoFit/>
            </a:bodyPr>
            <a:lstStyle/>
            <a:p>
              <a:r>
                <a:rPr lang="en-GB" dirty="0" smtClean="0"/>
                <a:t>c</a:t>
              </a:r>
              <a:endParaRPr lang="en-GB" dirty="0"/>
            </a:p>
          </p:txBody>
        </p:sp>
        <p:sp>
          <p:nvSpPr>
            <p:cNvPr id="100" name="TextBox 99"/>
            <p:cNvSpPr txBox="1"/>
            <p:nvPr/>
          </p:nvSpPr>
          <p:spPr>
            <a:xfrm>
              <a:off x="368660" y="7312659"/>
              <a:ext cx="312906" cy="369332"/>
            </a:xfrm>
            <a:prstGeom prst="rect">
              <a:avLst/>
            </a:prstGeom>
            <a:noFill/>
          </p:spPr>
          <p:txBody>
            <a:bodyPr wrap="none" rtlCol="0">
              <a:spAutoFit/>
            </a:bodyPr>
            <a:lstStyle/>
            <a:p>
              <a:r>
                <a:rPr lang="en-GB" dirty="0" smtClean="0"/>
                <a:t>d</a:t>
              </a:r>
              <a:endParaRPr lang="en-GB" dirty="0"/>
            </a:p>
          </p:txBody>
        </p:sp>
        <p:sp>
          <p:nvSpPr>
            <p:cNvPr id="102" name="TextBox 101"/>
            <p:cNvSpPr txBox="1"/>
            <p:nvPr/>
          </p:nvSpPr>
          <p:spPr>
            <a:xfrm>
              <a:off x="368660" y="7758063"/>
              <a:ext cx="312906" cy="369332"/>
            </a:xfrm>
            <a:prstGeom prst="rect">
              <a:avLst/>
            </a:prstGeom>
            <a:noFill/>
          </p:spPr>
          <p:txBody>
            <a:bodyPr wrap="none" rtlCol="0">
              <a:spAutoFit/>
            </a:bodyPr>
            <a:lstStyle/>
            <a:p>
              <a:r>
                <a:rPr lang="en-GB" dirty="0" smtClean="0"/>
                <a:t>e</a:t>
              </a:r>
              <a:endParaRPr lang="en-GB" dirty="0"/>
            </a:p>
          </p:txBody>
        </p:sp>
        <p:sp>
          <p:nvSpPr>
            <p:cNvPr id="104" name="TextBox 103"/>
            <p:cNvSpPr txBox="1"/>
            <p:nvPr/>
          </p:nvSpPr>
          <p:spPr>
            <a:xfrm>
              <a:off x="368660" y="8208113"/>
              <a:ext cx="248786" cy="369332"/>
            </a:xfrm>
            <a:prstGeom prst="rect">
              <a:avLst/>
            </a:prstGeom>
            <a:noFill/>
          </p:spPr>
          <p:txBody>
            <a:bodyPr wrap="none" rtlCol="0">
              <a:spAutoFit/>
            </a:bodyPr>
            <a:lstStyle/>
            <a:p>
              <a:r>
                <a:rPr lang="en-GB" dirty="0" smtClean="0"/>
                <a:t>f</a:t>
              </a:r>
              <a:endParaRPr lang="en-GB" dirty="0"/>
            </a:p>
          </p:txBody>
        </p:sp>
      </p:grpSp>
      <p:sp>
        <p:nvSpPr>
          <p:cNvPr id="141" name="TextBox 140"/>
          <p:cNvSpPr txBox="1"/>
          <p:nvPr/>
        </p:nvSpPr>
        <p:spPr>
          <a:xfrm>
            <a:off x="571647" y="5125998"/>
            <a:ext cx="2478564" cy="461665"/>
          </a:xfrm>
          <a:prstGeom prst="rect">
            <a:avLst/>
          </a:prstGeom>
          <a:noFill/>
        </p:spPr>
        <p:txBody>
          <a:bodyPr wrap="none" rtlCol="0">
            <a:spAutoFit/>
          </a:bodyPr>
          <a:lstStyle/>
          <a:p>
            <a:r>
              <a:rPr lang="en-GB" sz="2400" b="1" dirty="0" smtClean="0"/>
              <a:t>Coalescent tree</a:t>
            </a:r>
            <a:endParaRPr lang="en-GB" sz="2400" b="1" dirty="0"/>
          </a:p>
        </p:txBody>
      </p:sp>
      <p:sp>
        <p:nvSpPr>
          <p:cNvPr id="142" name="TextBox 141"/>
          <p:cNvSpPr txBox="1"/>
          <p:nvPr/>
        </p:nvSpPr>
        <p:spPr>
          <a:xfrm>
            <a:off x="4468712" y="5093732"/>
            <a:ext cx="1604927" cy="461665"/>
          </a:xfrm>
          <a:prstGeom prst="rect">
            <a:avLst/>
          </a:prstGeom>
          <a:noFill/>
        </p:spPr>
        <p:txBody>
          <a:bodyPr wrap="none" rtlCol="0">
            <a:spAutoFit/>
          </a:bodyPr>
          <a:lstStyle/>
          <a:p>
            <a:r>
              <a:rPr lang="en-GB" sz="2400" b="1" dirty="0" smtClean="0"/>
              <a:t>Gene tree</a:t>
            </a:r>
            <a:endParaRPr lang="en-GB" sz="2400" b="1" dirty="0"/>
          </a:p>
        </p:txBody>
      </p:sp>
      <p:cxnSp>
        <p:nvCxnSpPr>
          <p:cNvPr id="143" name="Straight Arrow Connector 142"/>
          <p:cNvCxnSpPr/>
          <p:nvPr/>
        </p:nvCxnSpPr>
        <p:spPr bwMode="auto">
          <a:xfrm rot="5400000" flipH="1" flipV="1">
            <a:off x="3963318" y="4441237"/>
            <a:ext cx="529979" cy="158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auto">
          <a:xfrm rot="5400000" flipH="1" flipV="1">
            <a:off x="4436395" y="4442824"/>
            <a:ext cx="52521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bwMode="auto">
          <a:xfrm rot="5400000" flipH="1" flipV="1">
            <a:off x="4655087" y="4172822"/>
            <a:ext cx="10556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bwMode="auto">
          <a:xfrm rot="10800000">
            <a:off x="4468712" y="3644183"/>
            <a:ext cx="714220" cy="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bwMode="auto">
          <a:xfrm rot="5400000" flipH="1" flipV="1">
            <a:off x="4351874" y="3407389"/>
            <a:ext cx="258655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bwMode="auto">
          <a:xfrm rot="5400000" flipH="1" flipV="1">
            <a:off x="4116393" y="2885735"/>
            <a:ext cx="1415542"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bwMode="auto">
          <a:xfrm rot="16200000" flipV="1">
            <a:off x="2450060" y="3404223"/>
            <a:ext cx="2592903" cy="126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bwMode="auto">
          <a:xfrm rot="10800000">
            <a:off x="3740170" y="2114110"/>
            <a:ext cx="189793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bwMode="auto">
          <a:xfrm rot="5400000" flipH="1" flipV="1">
            <a:off x="4491697" y="2992515"/>
            <a:ext cx="3429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bwMode="auto">
          <a:xfrm rot="5400000" flipH="1" flipV="1">
            <a:off x="4354877" y="1735836"/>
            <a:ext cx="928693" cy="98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bwMode="auto">
          <a:xfrm rot="10800000" flipV="1">
            <a:off x="4824165" y="1278017"/>
            <a:ext cx="1395864"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bwMode="auto">
          <a:xfrm rot="5400000" flipH="1" flipV="1">
            <a:off x="5322586" y="1192292"/>
            <a:ext cx="17145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Oval 158"/>
          <p:cNvSpPr/>
          <p:nvPr/>
        </p:nvSpPr>
        <p:spPr>
          <a:xfrm>
            <a:off x="4734471" y="2051664"/>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0" name="Oval 159"/>
          <p:cNvSpPr/>
          <p:nvPr/>
        </p:nvSpPr>
        <p:spPr>
          <a:xfrm>
            <a:off x="4744070" y="3581868"/>
            <a:ext cx="179388"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1" name="Oval 160"/>
          <p:cNvSpPr/>
          <p:nvPr/>
        </p:nvSpPr>
        <p:spPr>
          <a:xfrm>
            <a:off x="3678237" y="4122577"/>
            <a:ext cx="179388"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2" name="Oval 161"/>
          <p:cNvSpPr/>
          <p:nvPr/>
        </p:nvSpPr>
        <p:spPr>
          <a:xfrm>
            <a:off x="3678237" y="3464796"/>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3" name="Oval 162"/>
          <p:cNvSpPr/>
          <p:nvPr/>
        </p:nvSpPr>
        <p:spPr>
          <a:xfrm>
            <a:off x="4398414" y="4098882"/>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4" name="Oval 163"/>
          <p:cNvSpPr/>
          <p:nvPr/>
        </p:nvSpPr>
        <p:spPr>
          <a:xfrm>
            <a:off x="5567362" y="3914853"/>
            <a:ext cx="180975"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5" name="Oval 164"/>
          <p:cNvSpPr/>
          <p:nvPr/>
        </p:nvSpPr>
        <p:spPr>
          <a:xfrm>
            <a:off x="6130332" y="2177965"/>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6" name="Oval 165"/>
          <p:cNvSpPr/>
          <p:nvPr/>
        </p:nvSpPr>
        <p:spPr>
          <a:xfrm>
            <a:off x="6130332" y="2604447"/>
            <a:ext cx="179387" cy="17938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7" name="TextBox 166"/>
          <p:cNvSpPr txBox="1"/>
          <p:nvPr/>
        </p:nvSpPr>
        <p:spPr>
          <a:xfrm>
            <a:off x="4870026" y="1839474"/>
            <a:ext cx="312906" cy="369332"/>
          </a:xfrm>
          <a:prstGeom prst="rect">
            <a:avLst/>
          </a:prstGeom>
          <a:noFill/>
        </p:spPr>
        <p:txBody>
          <a:bodyPr wrap="none" rtlCol="0">
            <a:spAutoFit/>
          </a:bodyPr>
          <a:lstStyle/>
          <a:p>
            <a:r>
              <a:rPr lang="en-GB" dirty="0" smtClean="0"/>
              <a:t>2</a:t>
            </a:r>
            <a:endParaRPr lang="en-GB" dirty="0"/>
          </a:p>
        </p:txBody>
      </p:sp>
      <p:sp>
        <p:nvSpPr>
          <p:cNvPr id="168" name="TextBox 167"/>
          <p:cNvSpPr txBox="1"/>
          <p:nvPr/>
        </p:nvSpPr>
        <p:spPr>
          <a:xfrm>
            <a:off x="3812722" y="3369825"/>
            <a:ext cx="312906" cy="369332"/>
          </a:xfrm>
          <a:prstGeom prst="rect">
            <a:avLst/>
          </a:prstGeom>
          <a:noFill/>
        </p:spPr>
        <p:txBody>
          <a:bodyPr wrap="none" rtlCol="0">
            <a:spAutoFit/>
          </a:bodyPr>
          <a:lstStyle/>
          <a:p>
            <a:r>
              <a:rPr lang="en-GB" dirty="0" smtClean="0"/>
              <a:t>5</a:t>
            </a:r>
            <a:endParaRPr lang="en-GB" dirty="0"/>
          </a:p>
        </p:txBody>
      </p:sp>
      <p:sp>
        <p:nvSpPr>
          <p:cNvPr id="169" name="TextBox 168"/>
          <p:cNvSpPr txBox="1"/>
          <p:nvPr/>
        </p:nvSpPr>
        <p:spPr>
          <a:xfrm>
            <a:off x="4937125" y="3252917"/>
            <a:ext cx="312906" cy="369332"/>
          </a:xfrm>
          <a:prstGeom prst="rect">
            <a:avLst/>
          </a:prstGeom>
          <a:noFill/>
        </p:spPr>
        <p:txBody>
          <a:bodyPr wrap="none" rtlCol="0">
            <a:spAutoFit/>
          </a:bodyPr>
          <a:lstStyle/>
          <a:p>
            <a:r>
              <a:rPr lang="en-GB" dirty="0" smtClean="0"/>
              <a:t>7</a:t>
            </a:r>
            <a:endParaRPr lang="en-GB" dirty="0"/>
          </a:p>
        </p:txBody>
      </p:sp>
      <p:sp>
        <p:nvSpPr>
          <p:cNvPr id="170" name="TextBox 169"/>
          <p:cNvSpPr txBox="1"/>
          <p:nvPr/>
        </p:nvSpPr>
        <p:spPr>
          <a:xfrm>
            <a:off x="3836190" y="4022644"/>
            <a:ext cx="312906" cy="369332"/>
          </a:xfrm>
          <a:prstGeom prst="rect">
            <a:avLst/>
          </a:prstGeom>
          <a:noFill/>
        </p:spPr>
        <p:txBody>
          <a:bodyPr wrap="none" rtlCol="0">
            <a:spAutoFit/>
          </a:bodyPr>
          <a:lstStyle/>
          <a:p>
            <a:r>
              <a:rPr lang="en-GB" dirty="0" smtClean="0"/>
              <a:t>4</a:t>
            </a:r>
            <a:endParaRPr lang="en-GB" dirty="0"/>
          </a:p>
        </p:txBody>
      </p:sp>
      <p:sp>
        <p:nvSpPr>
          <p:cNvPr id="171" name="TextBox 170"/>
          <p:cNvSpPr txBox="1"/>
          <p:nvPr/>
        </p:nvSpPr>
        <p:spPr>
          <a:xfrm>
            <a:off x="5702936" y="3842620"/>
            <a:ext cx="312906" cy="369332"/>
          </a:xfrm>
          <a:prstGeom prst="rect">
            <a:avLst/>
          </a:prstGeom>
          <a:noFill/>
        </p:spPr>
        <p:txBody>
          <a:bodyPr wrap="none" rtlCol="0">
            <a:spAutoFit/>
          </a:bodyPr>
          <a:lstStyle/>
          <a:p>
            <a:r>
              <a:rPr lang="en-GB" dirty="0" smtClean="0"/>
              <a:t>8</a:t>
            </a:r>
            <a:endParaRPr lang="en-GB" dirty="0"/>
          </a:p>
        </p:txBody>
      </p:sp>
      <p:sp>
        <p:nvSpPr>
          <p:cNvPr id="172" name="TextBox 171"/>
          <p:cNvSpPr txBox="1"/>
          <p:nvPr/>
        </p:nvSpPr>
        <p:spPr>
          <a:xfrm>
            <a:off x="4155806" y="3842620"/>
            <a:ext cx="312906" cy="369332"/>
          </a:xfrm>
          <a:prstGeom prst="rect">
            <a:avLst/>
          </a:prstGeom>
          <a:noFill/>
        </p:spPr>
        <p:txBody>
          <a:bodyPr wrap="none" rtlCol="0">
            <a:spAutoFit/>
          </a:bodyPr>
          <a:lstStyle/>
          <a:p>
            <a:r>
              <a:rPr lang="en-GB" dirty="0" smtClean="0"/>
              <a:t>1</a:t>
            </a:r>
            <a:endParaRPr lang="en-GB" dirty="0"/>
          </a:p>
        </p:txBody>
      </p:sp>
      <p:sp>
        <p:nvSpPr>
          <p:cNvPr id="180" name="TextBox 179"/>
          <p:cNvSpPr txBox="1"/>
          <p:nvPr/>
        </p:nvSpPr>
        <p:spPr>
          <a:xfrm>
            <a:off x="6309719" y="2051664"/>
            <a:ext cx="312906" cy="369332"/>
          </a:xfrm>
          <a:prstGeom prst="rect">
            <a:avLst/>
          </a:prstGeom>
          <a:noFill/>
        </p:spPr>
        <p:txBody>
          <a:bodyPr wrap="none" rtlCol="0">
            <a:spAutoFit/>
          </a:bodyPr>
          <a:lstStyle/>
          <a:p>
            <a:r>
              <a:rPr lang="en-GB" dirty="0" smtClean="0"/>
              <a:t>3</a:t>
            </a:r>
            <a:endParaRPr lang="en-GB" dirty="0"/>
          </a:p>
        </p:txBody>
      </p:sp>
      <p:sp>
        <p:nvSpPr>
          <p:cNvPr id="181" name="TextBox 180"/>
          <p:cNvSpPr txBox="1"/>
          <p:nvPr/>
        </p:nvSpPr>
        <p:spPr>
          <a:xfrm>
            <a:off x="6309719" y="2492440"/>
            <a:ext cx="312906" cy="369332"/>
          </a:xfrm>
          <a:prstGeom prst="rect">
            <a:avLst/>
          </a:prstGeom>
          <a:noFill/>
        </p:spPr>
        <p:txBody>
          <a:bodyPr wrap="none" rtlCol="0">
            <a:spAutoFit/>
          </a:bodyPr>
          <a:lstStyle/>
          <a:p>
            <a:r>
              <a:rPr lang="en-GB" dirty="0" smtClean="0"/>
              <a:t>6</a:t>
            </a:r>
            <a:endParaRPr lang="en-GB" dirty="0"/>
          </a:p>
        </p:txBody>
      </p:sp>
      <p:cxnSp>
        <p:nvCxnSpPr>
          <p:cNvPr id="205" name="Straight Connector 204"/>
          <p:cNvCxnSpPr/>
          <p:nvPr/>
        </p:nvCxnSpPr>
        <p:spPr bwMode="auto">
          <a:xfrm rot="10800000" flipV="1">
            <a:off x="4229897" y="4172027"/>
            <a:ext cx="469104" cy="81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auto">
          <a:xfrm rot="16200000" flipV="1">
            <a:off x="4204791" y="3908103"/>
            <a:ext cx="527844"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0" name="Oval 219"/>
          <p:cNvSpPr/>
          <p:nvPr/>
        </p:nvSpPr>
        <p:spPr>
          <a:xfrm>
            <a:off x="1088688" y="6777245"/>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5" name="TextBox 224"/>
          <p:cNvSpPr txBox="1"/>
          <p:nvPr/>
        </p:nvSpPr>
        <p:spPr>
          <a:xfrm>
            <a:off x="3194682" y="8682335"/>
            <a:ext cx="853119" cy="461665"/>
          </a:xfrm>
          <a:prstGeom prst="rect">
            <a:avLst/>
          </a:prstGeom>
          <a:noFill/>
        </p:spPr>
        <p:txBody>
          <a:bodyPr wrap="none" rtlCol="0">
            <a:spAutoFit/>
          </a:bodyPr>
          <a:lstStyle/>
          <a:p>
            <a:r>
              <a:rPr lang="en-GB" sz="2400" b="1" dirty="0" smtClean="0"/>
              <a:t>Data</a:t>
            </a:r>
          </a:p>
        </p:txBody>
      </p:sp>
      <p:grpSp>
        <p:nvGrpSpPr>
          <p:cNvPr id="6" name="Group 226"/>
          <p:cNvGrpSpPr/>
          <p:nvPr/>
        </p:nvGrpSpPr>
        <p:grpSpPr>
          <a:xfrm>
            <a:off x="3609024" y="4752024"/>
            <a:ext cx="2701074" cy="383270"/>
            <a:chOff x="76592" y="4742728"/>
            <a:chExt cx="2701074" cy="383270"/>
          </a:xfrm>
        </p:grpSpPr>
        <p:sp>
          <p:nvSpPr>
            <p:cNvPr id="228" name="TextBox 227"/>
            <p:cNvSpPr txBox="1"/>
            <p:nvPr/>
          </p:nvSpPr>
          <p:spPr>
            <a:xfrm>
              <a:off x="76592" y="4756666"/>
              <a:ext cx="312906" cy="369332"/>
            </a:xfrm>
            <a:prstGeom prst="rect">
              <a:avLst/>
            </a:prstGeom>
            <a:noFill/>
          </p:spPr>
          <p:txBody>
            <a:bodyPr wrap="none" rtlCol="0">
              <a:spAutoFit/>
            </a:bodyPr>
            <a:lstStyle/>
            <a:p>
              <a:r>
                <a:rPr lang="en-GB" dirty="0" smtClean="0"/>
                <a:t>a</a:t>
              </a:r>
              <a:endParaRPr lang="en-GB" dirty="0"/>
            </a:p>
          </p:txBody>
        </p:sp>
        <p:sp>
          <p:nvSpPr>
            <p:cNvPr id="229" name="TextBox 228"/>
            <p:cNvSpPr txBox="1"/>
            <p:nvPr/>
          </p:nvSpPr>
          <p:spPr>
            <a:xfrm>
              <a:off x="571647" y="4752020"/>
              <a:ext cx="312906" cy="369332"/>
            </a:xfrm>
            <a:prstGeom prst="rect">
              <a:avLst/>
            </a:prstGeom>
            <a:noFill/>
          </p:spPr>
          <p:txBody>
            <a:bodyPr wrap="none" rtlCol="0">
              <a:spAutoFit/>
            </a:bodyPr>
            <a:lstStyle/>
            <a:p>
              <a:r>
                <a:rPr lang="en-GB" dirty="0" smtClean="0"/>
                <a:t>b</a:t>
              </a:r>
              <a:endParaRPr lang="en-GB" dirty="0"/>
            </a:p>
          </p:txBody>
        </p:sp>
        <p:sp>
          <p:nvSpPr>
            <p:cNvPr id="230" name="TextBox 229"/>
            <p:cNvSpPr txBox="1"/>
            <p:nvPr/>
          </p:nvSpPr>
          <p:spPr>
            <a:xfrm>
              <a:off x="1021697" y="4752020"/>
              <a:ext cx="300082" cy="369332"/>
            </a:xfrm>
            <a:prstGeom prst="rect">
              <a:avLst/>
            </a:prstGeom>
            <a:noFill/>
          </p:spPr>
          <p:txBody>
            <a:bodyPr wrap="none" rtlCol="0">
              <a:spAutoFit/>
            </a:bodyPr>
            <a:lstStyle/>
            <a:p>
              <a:r>
                <a:rPr lang="en-GB" dirty="0" smtClean="0"/>
                <a:t>c</a:t>
              </a:r>
              <a:endParaRPr lang="en-GB" dirty="0"/>
            </a:p>
          </p:txBody>
        </p:sp>
        <p:sp>
          <p:nvSpPr>
            <p:cNvPr id="231" name="TextBox 230"/>
            <p:cNvSpPr txBox="1"/>
            <p:nvPr/>
          </p:nvSpPr>
          <p:spPr>
            <a:xfrm>
              <a:off x="1518881" y="4742728"/>
              <a:ext cx="312906" cy="369332"/>
            </a:xfrm>
            <a:prstGeom prst="rect">
              <a:avLst/>
            </a:prstGeom>
            <a:noFill/>
          </p:spPr>
          <p:txBody>
            <a:bodyPr wrap="none" rtlCol="0">
              <a:spAutoFit/>
            </a:bodyPr>
            <a:lstStyle/>
            <a:p>
              <a:r>
                <a:rPr lang="en-GB" dirty="0" smtClean="0"/>
                <a:t>d</a:t>
              </a:r>
              <a:endParaRPr lang="en-GB" dirty="0"/>
            </a:p>
          </p:txBody>
        </p:sp>
        <p:sp>
          <p:nvSpPr>
            <p:cNvPr id="232" name="TextBox 231"/>
            <p:cNvSpPr txBox="1"/>
            <p:nvPr/>
          </p:nvSpPr>
          <p:spPr>
            <a:xfrm>
              <a:off x="1966802" y="4742728"/>
              <a:ext cx="312906" cy="369332"/>
            </a:xfrm>
            <a:prstGeom prst="rect">
              <a:avLst/>
            </a:prstGeom>
            <a:noFill/>
          </p:spPr>
          <p:txBody>
            <a:bodyPr wrap="none" rtlCol="0">
              <a:spAutoFit/>
            </a:bodyPr>
            <a:lstStyle/>
            <a:p>
              <a:r>
                <a:rPr lang="en-GB" dirty="0" smtClean="0"/>
                <a:t>e</a:t>
              </a:r>
              <a:endParaRPr lang="en-GB" dirty="0"/>
            </a:p>
          </p:txBody>
        </p:sp>
        <p:sp>
          <p:nvSpPr>
            <p:cNvPr id="233" name="TextBox 232"/>
            <p:cNvSpPr txBox="1"/>
            <p:nvPr/>
          </p:nvSpPr>
          <p:spPr>
            <a:xfrm>
              <a:off x="2528880" y="4742740"/>
              <a:ext cx="248786" cy="369332"/>
            </a:xfrm>
            <a:prstGeom prst="rect">
              <a:avLst/>
            </a:prstGeom>
            <a:noFill/>
          </p:spPr>
          <p:txBody>
            <a:bodyPr wrap="none" rtlCol="0">
              <a:spAutoFit/>
            </a:bodyPr>
            <a:lstStyle/>
            <a:p>
              <a:r>
                <a:rPr lang="en-GB" dirty="0" smtClean="0"/>
                <a:t>f</a:t>
              </a:r>
              <a:endParaRPr lang="en-GB" dirty="0"/>
            </a:p>
          </p:txBody>
        </p:sp>
      </p:gr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8636"/>
            <a:ext cx="6172200" cy="1524000"/>
          </a:xfrm>
        </p:spPr>
        <p:txBody>
          <a:bodyPr/>
          <a:lstStyle/>
          <a:p>
            <a:r>
              <a:rPr lang="en-GB" dirty="0" smtClean="0"/>
              <a:t>5.0 Gene trees!</a:t>
            </a:r>
            <a:endParaRPr lang="en-GB" dirty="0"/>
          </a:p>
        </p:txBody>
      </p:sp>
      <p:sp>
        <p:nvSpPr>
          <p:cNvPr id="3" name="Content Placeholder 2"/>
          <p:cNvSpPr>
            <a:spLocks noGrp="1"/>
          </p:cNvSpPr>
          <p:nvPr>
            <p:ph idx="1"/>
          </p:nvPr>
        </p:nvSpPr>
        <p:spPr>
          <a:xfrm>
            <a:off x="342900" y="788212"/>
            <a:ext cx="6515100" cy="6034088"/>
          </a:xfrm>
        </p:spPr>
        <p:txBody>
          <a:bodyPr/>
          <a:lstStyle/>
          <a:p>
            <a:r>
              <a:rPr lang="en-GB" sz="2000" dirty="0" smtClean="0"/>
              <a:t>In a gene tree, vertices represent mutations</a:t>
            </a:r>
          </a:p>
          <a:p>
            <a:r>
              <a:rPr lang="en-GB" sz="2000" dirty="0" smtClean="0"/>
              <a:t>These are our information, from variation data</a:t>
            </a:r>
          </a:p>
          <a:p>
            <a:r>
              <a:rPr lang="en-GB" sz="2000" dirty="0" smtClean="0"/>
              <a:t>In general, the tree is not binary and a vertex can have any number of descendants</a:t>
            </a:r>
          </a:p>
          <a:p>
            <a:r>
              <a:rPr lang="en-GB" sz="2000" dirty="0" smtClean="0"/>
              <a:t>We often cluster identical sequences and allow multiplicities on the tips of the tree</a:t>
            </a:r>
          </a:p>
          <a:p>
            <a:r>
              <a:rPr lang="en-GB" sz="2000" dirty="0" smtClean="0"/>
              <a:t>Lineages below a mutation inherit the mutation</a:t>
            </a:r>
          </a:p>
          <a:p>
            <a:r>
              <a:rPr lang="en-GB" sz="2000" dirty="0" smtClean="0"/>
              <a:t>We will show</a:t>
            </a:r>
          </a:p>
          <a:p>
            <a:pPr marL="800100" lvl="1" indent="-342900">
              <a:buFont typeface="+mj-lt"/>
              <a:buAutoNum type="arabicPeriod"/>
            </a:pPr>
            <a:r>
              <a:rPr lang="en-GB" sz="1600" dirty="0" smtClean="0"/>
              <a:t>The data and the gene tree are exactly equivalent</a:t>
            </a:r>
          </a:p>
          <a:p>
            <a:pPr marL="800100" lvl="1" indent="-342900">
              <a:buFont typeface="+mj-lt"/>
              <a:buAutoNum type="arabicPeriod"/>
            </a:pPr>
            <a:r>
              <a:rPr lang="en-GB" sz="1600" dirty="0" smtClean="0"/>
              <a:t>One can check infinite-sites “compatibility” by deriving a necessary and sufficient condition for a gene tree to exist</a:t>
            </a:r>
            <a:endParaRPr lang="en-GB" sz="2000" dirty="0" smtClean="0"/>
          </a:p>
          <a:p>
            <a:r>
              <a:rPr lang="en-GB" sz="2000" dirty="0" smtClean="0"/>
              <a:t>To begin constructing a tree, think of our data as binary, with the mutant type denoted by 1, so the “ancestral” type is 0.  We define an </a:t>
            </a:r>
            <a:r>
              <a:rPr lang="en-GB" sz="2000" i="1" dirty="0" err="1" smtClean="0"/>
              <a:t>n</a:t>
            </a:r>
            <a:r>
              <a:rPr lang="en-GB" sz="2000" dirty="0" err="1" smtClean="0"/>
              <a:t>×</a:t>
            </a:r>
            <a:r>
              <a:rPr lang="en-GB" sz="2000" i="1" dirty="0" err="1" smtClean="0"/>
              <a:t>s</a:t>
            </a:r>
            <a:r>
              <a:rPr lang="en-GB" sz="2000" dirty="0" smtClean="0"/>
              <a:t> </a:t>
            </a:r>
            <a:r>
              <a:rPr lang="en-GB" sz="2000" b="1" i="1" dirty="0" smtClean="0"/>
              <a:t>incidence matrix S</a:t>
            </a:r>
          </a:p>
          <a:p>
            <a:pPr lvl="1"/>
            <a:r>
              <a:rPr lang="en-GB" sz="1600" dirty="0" smtClean="0"/>
              <a:t>Each column represents a </a:t>
            </a:r>
            <a:r>
              <a:rPr lang="en-GB" sz="1600" b="1" i="1" dirty="0" smtClean="0"/>
              <a:t>segregating site</a:t>
            </a:r>
            <a:r>
              <a:rPr lang="en-GB" sz="1600" i="1" dirty="0" smtClean="0"/>
              <a:t>, </a:t>
            </a:r>
            <a:r>
              <a:rPr lang="en-GB" sz="1600" dirty="0" smtClean="0"/>
              <a:t>with the total number of sites the number of mutations </a:t>
            </a:r>
            <a:r>
              <a:rPr lang="en-GB" sz="1600" i="1" dirty="0" smtClean="0"/>
              <a:t>s</a:t>
            </a:r>
            <a:r>
              <a:rPr lang="en-GB" sz="1600" dirty="0" smtClean="0"/>
              <a:t> in the sample history</a:t>
            </a:r>
          </a:p>
          <a:p>
            <a:pPr lvl="1"/>
            <a:r>
              <a:rPr lang="en-GB" sz="1600" i="1" dirty="0" smtClean="0"/>
              <a:t>Each row represents a </a:t>
            </a:r>
            <a:r>
              <a:rPr lang="en-GB" sz="1600" b="1" i="1" dirty="0" err="1" smtClean="0"/>
              <a:t>haplotype</a:t>
            </a:r>
            <a:endParaRPr lang="en-GB" sz="1600" b="1" i="1" dirty="0" smtClean="0"/>
          </a:p>
        </p:txBody>
      </p:sp>
      <p:graphicFrame>
        <p:nvGraphicFramePr>
          <p:cNvPr id="4" name="Table 3"/>
          <p:cNvGraphicFramePr>
            <a:graphicFrameLocks noGrp="1"/>
          </p:cNvGraphicFramePr>
          <p:nvPr/>
        </p:nvGraphicFramePr>
        <p:xfrm>
          <a:off x="1179149" y="6372240"/>
          <a:ext cx="4410139" cy="2595880"/>
        </p:xfrm>
        <a:graphic>
          <a:graphicData uri="http://schemas.openxmlformats.org/drawingml/2006/table">
            <a:tbl>
              <a:tblPr firstRow="1" bandRow="1">
                <a:tableStyleId>{5C22544A-7EE6-4342-B048-85BDC9FD1C3A}</a:tableStyleId>
              </a:tblPr>
              <a:tblGrid>
                <a:gridCol w="1600899">
                  <a:extLst>
                    <a:ext uri="{9D8B030D-6E8A-4147-A177-3AD203B41FA5}">
                      <a16:colId xmlns="" xmlns:a16="http://schemas.microsoft.com/office/drawing/2014/main" val="20000"/>
                    </a:ext>
                  </a:extLst>
                </a:gridCol>
                <a:gridCol w="351155">
                  <a:extLst>
                    <a:ext uri="{9D8B030D-6E8A-4147-A177-3AD203B41FA5}">
                      <a16:colId xmlns="" xmlns:a16="http://schemas.microsoft.com/office/drawing/2014/main" val="20001"/>
                    </a:ext>
                  </a:extLst>
                </a:gridCol>
                <a:gridCol w="351155">
                  <a:extLst>
                    <a:ext uri="{9D8B030D-6E8A-4147-A177-3AD203B41FA5}">
                      <a16:colId xmlns="" xmlns:a16="http://schemas.microsoft.com/office/drawing/2014/main" val="20002"/>
                    </a:ext>
                  </a:extLst>
                </a:gridCol>
                <a:gridCol w="351155">
                  <a:extLst>
                    <a:ext uri="{9D8B030D-6E8A-4147-A177-3AD203B41FA5}">
                      <a16:colId xmlns="" xmlns:a16="http://schemas.microsoft.com/office/drawing/2014/main" val="20003"/>
                    </a:ext>
                  </a:extLst>
                </a:gridCol>
                <a:gridCol w="351155">
                  <a:extLst>
                    <a:ext uri="{9D8B030D-6E8A-4147-A177-3AD203B41FA5}">
                      <a16:colId xmlns="" xmlns:a16="http://schemas.microsoft.com/office/drawing/2014/main" val="20004"/>
                    </a:ext>
                  </a:extLst>
                </a:gridCol>
                <a:gridCol w="351155">
                  <a:extLst>
                    <a:ext uri="{9D8B030D-6E8A-4147-A177-3AD203B41FA5}">
                      <a16:colId xmlns="" xmlns:a16="http://schemas.microsoft.com/office/drawing/2014/main" val="20005"/>
                    </a:ext>
                  </a:extLst>
                </a:gridCol>
                <a:gridCol w="351155">
                  <a:extLst>
                    <a:ext uri="{9D8B030D-6E8A-4147-A177-3AD203B41FA5}">
                      <a16:colId xmlns="" xmlns:a16="http://schemas.microsoft.com/office/drawing/2014/main" val="20006"/>
                    </a:ext>
                  </a:extLst>
                </a:gridCol>
                <a:gridCol w="351155">
                  <a:extLst>
                    <a:ext uri="{9D8B030D-6E8A-4147-A177-3AD203B41FA5}">
                      <a16:colId xmlns="" xmlns:a16="http://schemas.microsoft.com/office/drawing/2014/main" val="20007"/>
                    </a:ext>
                  </a:extLst>
                </a:gridCol>
                <a:gridCol w="351155">
                  <a:extLst>
                    <a:ext uri="{9D8B030D-6E8A-4147-A177-3AD203B41FA5}">
                      <a16:colId xmlns="" xmlns:a16="http://schemas.microsoft.com/office/drawing/2014/main" val="20008"/>
                    </a:ext>
                  </a:extLst>
                </a:gridCol>
              </a:tblGrid>
              <a:tr h="370840">
                <a:tc>
                  <a:txBody>
                    <a:bodyPr/>
                    <a:lstStyle/>
                    <a:p>
                      <a:r>
                        <a:rPr lang="en-GB" b="1" dirty="0" smtClean="0"/>
                        <a:t>Sequence\Site</a:t>
                      </a:r>
                      <a:endParaRPr lang="en-GB" b="1"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2</a:t>
                      </a:r>
                      <a:endParaRPr lang="en-GB" dirty="0"/>
                    </a:p>
                  </a:txBody>
                  <a:tcPr>
                    <a:solidFill>
                      <a:schemeClr val="accent1">
                        <a:lumMod val="40000"/>
                        <a:lumOff val="60000"/>
                      </a:schemeClr>
                    </a:solidFill>
                  </a:tcPr>
                </a:tc>
                <a:tc>
                  <a:txBody>
                    <a:bodyPr/>
                    <a:lstStyle/>
                    <a:p>
                      <a:r>
                        <a:rPr lang="en-GB" dirty="0" smtClean="0"/>
                        <a:t>3</a:t>
                      </a:r>
                      <a:endParaRPr lang="en-GB" dirty="0"/>
                    </a:p>
                  </a:txBody>
                  <a:tcPr>
                    <a:solidFill>
                      <a:schemeClr val="accent1">
                        <a:lumMod val="40000"/>
                        <a:lumOff val="60000"/>
                      </a:schemeClr>
                    </a:solidFill>
                  </a:tcPr>
                </a:tc>
                <a:tc>
                  <a:txBody>
                    <a:bodyPr/>
                    <a:lstStyle/>
                    <a:p>
                      <a:r>
                        <a:rPr lang="en-GB" dirty="0" smtClean="0"/>
                        <a:t>4</a:t>
                      </a:r>
                      <a:endParaRPr lang="en-GB" dirty="0"/>
                    </a:p>
                  </a:txBody>
                  <a:tcPr>
                    <a:solidFill>
                      <a:schemeClr val="accent1">
                        <a:lumMod val="40000"/>
                        <a:lumOff val="60000"/>
                      </a:schemeClr>
                    </a:solidFill>
                  </a:tcPr>
                </a:tc>
                <a:tc>
                  <a:txBody>
                    <a:bodyPr/>
                    <a:lstStyle/>
                    <a:p>
                      <a:r>
                        <a:rPr lang="en-GB" dirty="0" smtClean="0"/>
                        <a:t>5</a:t>
                      </a:r>
                      <a:endParaRPr lang="en-GB" dirty="0"/>
                    </a:p>
                  </a:txBody>
                  <a:tcPr>
                    <a:solidFill>
                      <a:schemeClr val="accent1">
                        <a:lumMod val="40000"/>
                        <a:lumOff val="60000"/>
                      </a:schemeClr>
                    </a:solidFill>
                  </a:tcPr>
                </a:tc>
                <a:tc>
                  <a:txBody>
                    <a:bodyPr/>
                    <a:lstStyle/>
                    <a:p>
                      <a:r>
                        <a:rPr lang="en-GB" dirty="0" smtClean="0"/>
                        <a:t>6</a:t>
                      </a:r>
                      <a:endParaRPr lang="en-GB" dirty="0"/>
                    </a:p>
                  </a:txBody>
                  <a:tcPr>
                    <a:solidFill>
                      <a:schemeClr val="accent1">
                        <a:lumMod val="40000"/>
                        <a:lumOff val="60000"/>
                      </a:schemeClr>
                    </a:solidFill>
                  </a:tcPr>
                </a:tc>
                <a:tc>
                  <a:txBody>
                    <a:bodyPr/>
                    <a:lstStyle/>
                    <a:p>
                      <a:r>
                        <a:rPr lang="en-GB" dirty="0" smtClean="0"/>
                        <a:t>7</a:t>
                      </a:r>
                      <a:endParaRPr lang="en-GB" dirty="0"/>
                    </a:p>
                  </a:txBody>
                  <a:tcPr>
                    <a:solidFill>
                      <a:schemeClr val="accent1">
                        <a:lumMod val="40000"/>
                        <a:lumOff val="60000"/>
                      </a:schemeClr>
                    </a:solidFill>
                  </a:tcPr>
                </a:tc>
                <a:tc>
                  <a:txBody>
                    <a:bodyPr/>
                    <a:lstStyle/>
                    <a:p>
                      <a:r>
                        <a:rPr lang="en-GB" dirty="0" smtClean="0"/>
                        <a:t>8</a:t>
                      </a:r>
                      <a:endParaRPr lang="en-GB" dirty="0"/>
                    </a:p>
                  </a:txBody>
                  <a:tcPr>
                    <a:solidFill>
                      <a:schemeClr val="accent1">
                        <a:lumMod val="40000"/>
                        <a:lumOff val="60000"/>
                      </a:schemeClr>
                    </a:solidFill>
                  </a:tcPr>
                </a:tc>
                <a:extLst>
                  <a:ext uri="{0D108BD9-81ED-4DB2-BD59-A6C34878D82A}">
                    <a16:rowId xmlns="" xmlns:a16="http://schemas.microsoft.com/office/drawing/2014/main" val="10000"/>
                  </a:ext>
                </a:extLst>
              </a:tr>
              <a:tr h="370840">
                <a:tc>
                  <a:txBody>
                    <a:bodyPr/>
                    <a:lstStyle/>
                    <a:p>
                      <a:r>
                        <a:rPr lang="en-GB" b="1" dirty="0" smtClean="0">
                          <a:solidFill>
                            <a:schemeClr val="bg1"/>
                          </a:solidFill>
                        </a:rPr>
                        <a:t>a</a:t>
                      </a:r>
                      <a:endParaRPr lang="en-GB" b="1" dirty="0">
                        <a:solidFill>
                          <a:schemeClr val="bg1"/>
                        </a:solidFill>
                      </a:endParaRP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1"/>
                  </a:ext>
                </a:extLst>
              </a:tr>
              <a:tr h="370840">
                <a:tc>
                  <a:txBody>
                    <a:bodyPr/>
                    <a:lstStyle/>
                    <a:p>
                      <a:r>
                        <a:rPr lang="en-GB" b="1" dirty="0" smtClean="0">
                          <a:solidFill>
                            <a:schemeClr val="bg1"/>
                          </a:solidFill>
                        </a:rPr>
                        <a:t>b</a:t>
                      </a:r>
                      <a:endParaRPr lang="en-GB" b="1" dirty="0">
                        <a:solidFill>
                          <a:schemeClr val="bg1"/>
                        </a:solidFill>
                      </a:endParaRP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en-GB" b="1" dirty="0" smtClean="0">
                          <a:solidFill>
                            <a:schemeClr val="bg1"/>
                          </a:solidFill>
                        </a:rPr>
                        <a:t>c</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3"/>
                  </a:ext>
                </a:extLst>
              </a:tr>
              <a:tr h="370840">
                <a:tc>
                  <a:txBody>
                    <a:bodyPr/>
                    <a:lstStyle/>
                    <a:p>
                      <a:r>
                        <a:rPr lang="en-GB" b="1" dirty="0" smtClean="0">
                          <a:solidFill>
                            <a:schemeClr val="bg1"/>
                          </a:solidFill>
                        </a:rPr>
                        <a:t>d</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4"/>
                  </a:ext>
                </a:extLst>
              </a:tr>
              <a:tr h="370840">
                <a:tc>
                  <a:txBody>
                    <a:bodyPr/>
                    <a:lstStyle/>
                    <a:p>
                      <a:r>
                        <a:rPr lang="en-GB" b="1" dirty="0" smtClean="0">
                          <a:solidFill>
                            <a:schemeClr val="bg1"/>
                          </a:solidFill>
                        </a:rPr>
                        <a:t>e</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5"/>
                  </a:ext>
                </a:extLst>
              </a:tr>
              <a:tr h="370840">
                <a:tc>
                  <a:txBody>
                    <a:bodyPr/>
                    <a:lstStyle/>
                    <a:p>
                      <a:r>
                        <a:rPr lang="en-GB" b="1" dirty="0" smtClean="0">
                          <a:solidFill>
                            <a:schemeClr val="bg1"/>
                          </a:solidFill>
                        </a:rPr>
                        <a:t>f</a:t>
                      </a:r>
                      <a:endParaRPr lang="en-GB" b="1" dirty="0">
                        <a:solidFill>
                          <a:schemeClr val="bg1"/>
                        </a:solidFill>
                      </a:endParaRP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76225"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922338"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73213"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19325"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870200"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516313"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167188"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13300" y="43497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6225"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22338"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732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219325"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870200"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5163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167188"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13300"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76225"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22338"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573213"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19325"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870200"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16313"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167188"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13300" y="4794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16200000" flipV="1">
            <a:off x="27305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6200000" flipV="1">
            <a:off x="922338"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6200000" flipV="1">
            <a:off x="285115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rot="16200000" flipV="1">
            <a:off x="351790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rot="16200000" flipV="1">
            <a:off x="414020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10800000">
            <a:off x="1144588" y="3905250"/>
            <a:ext cx="639762"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V="1">
            <a:off x="2451100" y="3905250"/>
            <a:ext cx="62230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rot="16200000" flipV="1">
            <a:off x="273050"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6200000" flipV="1">
            <a:off x="922338"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rot="10800000">
            <a:off x="2451100" y="4349750"/>
            <a:ext cx="62230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p:nvPr/>
        </p:nvCxnSpPr>
        <p:spPr>
          <a:xfrm rot="10800000">
            <a:off x="3073400" y="4349750"/>
            <a:ext cx="666750" cy="4445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16200000" flipV="1">
            <a:off x="4140200"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16200000" flipV="1">
            <a:off x="1562100"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rot="16200000" flipV="1">
            <a:off x="2228057" y="4571206"/>
            <a:ext cx="444500" cy="158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rot="16200000" flipV="1">
            <a:off x="4806950" y="45720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3516313" y="3905250"/>
            <a:ext cx="431800" cy="0"/>
          </a:xfrm>
          <a:prstGeom prst="line">
            <a:avLst/>
          </a:prstGeom>
          <a:ln w="635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9" name="Straight Arrow Connector 198"/>
          <p:cNvCxnSpPr/>
          <p:nvPr/>
        </p:nvCxnSpPr>
        <p:spPr>
          <a:xfrm rot="16200000" flipV="1">
            <a:off x="4806950" y="4127500"/>
            <a:ext cx="44450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050" name="Object 2"/>
          <p:cNvGraphicFramePr>
            <a:graphicFrameLocks noChangeAspect="1"/>
          </p:cNvGraphicFramePr>
          <p:nvPr/>
        </p:nvGraphicFramePr>
        <p:xfrm>
          <a:off x="2638425" y="2124075"/>
          <a:ext cx="1581150" cy="719138"/>
        </p:xfrm>
        <a:graphic>
          <a:graphicData uri="http://schemas.openxmlformats.org/presentationml/2006/ole">
            <mc:AlternateContent xmlns:mc="http://schemas.openxmlformats.org/markup-compatibility/2006">
              <mc:Choice xmlns:v="urn:schemas-microsoft-com:vml" Requires="v">
                <p:oleObj spid="_x0000_s93270" name="Equation" r:id="rId3" imgW="1002960" imgH="457200" progId="Equation.3">
                  <p:embed/>
                </p:oleObj>
              </mc:Choice>
              <mc:Fallback>
                <p:oleObj name="Equation" r:id="rId3" imgW="1002960" imgH="4572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425" y="2124075"/>
                        <a:ext cx="1581150" cy="71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48" name="Straight Connector 47"/>
          <p:cNvCxnSpPr/>
          <p:nvPr/>
        </p:nvCxnSpPr>
        <p:spPr>
          <a:xfrm>
            <a:off x="6237288" y="8216900"/>
            <a:ext cx="4318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5424488" y="4006850"/>
            <a:ext cx="1427162" cy="4400550"/>
          </a:xfrm>
          <a:prstGeom prst="rect">
            <a:avLst/>
          </a:prstGeom>
          <a:noFill/>
        </p:spPr>
        <p:txBody>
          <a:bodyPr>
            <a:spAutoFit/>
          </a:bodyPr>
          <a:lstStyle/>
          <a:p>
            <a:pPr>
              <a:defRPr/>
            </a:pPr>
            <a:r>
              <a:rPr lang="en-GB" sz="1400" dirty="0">
                <a:latin typeface="+mj-lt"/>
              </a:rPr>
              <a:t>Each haplotype chooses parent in previous generation</a:t>
            </a:r>
          </a:p>
          <a:p>
            <a:pPr>
              <a:defRPr/>
            </a:pPr>
            <a:endParaRPr lang="en-GB" sz="1400" dirty="0">
              <a:latin typeface="+mj-lt"/>
            </a:endParaRPr>
          </a:p>
          <a:p>
            <a:pPr>
              <a:defRPr/>
            </a:pPr>
            <a:r>
              <a:rPr lang="en-GB" sz="1400" dirty="0">
                <a:latin typeface="+mj-lt"/>
              </a:rPr>
              <a:t>If haplotypes </a:t>
            </a:r>
            <a:r>
              <a:rPr lang="en-GB" sz="1400" b="1" dirty="0">
                <a:latin typeface="+mj-lt"/>
              </a:rPr>
              <a:t>share</a:t>
            </a:r>
            <a:r>
              <a:rPr lang="en-GB" sz="1400" dirty="0">
                <a:latin typeface="+mj-lt"/>
              </a:rPr>
              <a:t> a parent back in time, this is called a </a:t>
            </a:r>
            <a:r>
              <a:rPr lang="en-GB" sz="1400" b="1" dirty="0">
                <a:latin typeface="+mj-lt"/>
              </a:rPr>
              <a:t>coalescence event</a:t>
            </a:r>
          </a:p>
          <a:p>
            <a:pPr>
              <a:defRPr/>
            </a:pPr>
            <a:r>
              <a:rPr lang="en-GB" sz="1400" dirty="0">
                <a:latin typeface="+mj-lt"/>
              </a:rPr>
              <a:t>If we continue back in time, eventually a single parent is reached, the </a:t>
            </a:r>
          </a:p>
          <a:p>
            <a:pPr>
              <a:defRPr/>
            </a:pPr>
            <a:r>
              <a:rPr lang="en-GB" sz="1400" b="1" dirty="0">
                <a:latin typeface="+mj-lt"/>
              </a:rPr>
              <a:t>Most Recent Common Ancestor (MRCA) :</a:t>
            </a:r>
          </a:p>
        </p:txBody>
      </p:sp>
      <p:sp>
        <p:nvSpPr>
          <p:cNvPr id="49" name="TextBox 48"/>
          <p:cNvSpPr txBox="1"/>
          <p:nvPr/>
        </p:nvSpPr>
        <p:spPr>
          <a:xfrm>
            <a:off x="249238" y="214313"/>
            <a:ext cx="6357937" cy="5078412"/>
          </a:xfrm>
          <a:prstGeom prst="rect">
            <a:avLst/>
          </a:prstGeom>
          <a:noFill/>
        </p:spPr>
        <p:txBody>
          <a:bodyPr anchor="ctr">
            <a:spAutoFit/>
          </a:bodyPr>
          <a:lstStyle/>
          <a:p>
            <a:pPr fontAlgn="auto">
              <a:spcBef>
                <a:spcPts val="0"/>
              </a:spcBef>
              <a:spcAft>
                <a:spcPts val="0"/>
              </a:spcAft>
              <a:defRPr/>
            </a:pPr>
            <a:r>
              <a:rPr lang="en-GB" sz="2400" dirty="0">
                <a:latin typeface="+mn-lt"/>
              </a:rPr>
              <a:t>A picture makes this clearer.</a:t>
            </a:r>
          </a:p>
          <a:p>
            <a:pPr fontAlgn="auto">
              <a:spcBef>
                <a:spcPts val="0"/>
              </a:spcBef>
              <a:spcAft>
                <a:spcPts val="0"/>
              </a:spcAft>
              <a:defRPr/>
            </a:pPr>
            <a:r>
              <a:rPr lang="en-GB" sz="2400" dirty="0">
                <a:latin typeface="+mn-lt"/>
              </a:rPr>
              <a:t>Formally, we form generation </a:t>
            </a:r>
            <a:r>
              <a:rPr lang="en-GB" sz="2400" i="1" dirty="0">
                <a:latin typeface="+mn-lt"/>
              </a:rPr>
              <a:t>k</a:t>
            </a:r>
            <a:r>
              <a:rPr lang="en-GB" sz="2400" dirty="0">
                <a:latin typeface="+mn-lt"/>
              </a:rPr>
              <a:t>+1 by choosing </a:t>
            </a:r>
            <a:r>
              <a:rPr lang="en-GB" sz="2400" i="1" dirty="0">
                <a:latin typeface="+mn-lt"/>
              </a:rPr>
              <a:t>M</a:t>
            </a:r>
            <a:r>
              <a:rPr lang="en-GB" sz="2400" dirty="0">
                <a:latin typeface="+mn-lt"/>
              </a:rPr>
              <a:t> “parents” at random in generation </a:t>
            </a:r>
            <a:r>
              <a:rPr lang="en-GB" sz="2400" i="1" dirty="0">
                <a:latin typeface="+mn-lt"/>
              </a:rPr>
              <a:t>k</a:t>
            </a:r>
            <a:r>
              <a:rPr lang="en-GB" sz="2400" dirty="0">
                <a:latin typeface="+mn-lt"/>
              </a:rPr>
              <a:t> with replacement</a:t>
            </a:r>
          </a:p>
          <a:p>
            <a:pPr fontAlgn="auto">
              <a:spcBef>
                <a:spcPts val="0"/>
              </a:spcBef>
              <a:spcAft>
                <a:spcPts val="0"/>
              </a:spcAft>
              <a:defRPr/>
            </a:pPr>
            <a:r>
              <a:rPr lang="en-GB" sz="2400" dirty="0">
                <a:latin typeface="+mn-lt"/>
              </a:rPr>
              <a:t>If parent of haplotype </a:t>
            </a:r>
            <a:r>
              <a:rPr lang="en-GB" sz="2400" i="1" dirty="0" err="1">
                <a:latin typeface="+mn-lt"/>
              </a:rPr>
              <a:t>i</a:t>
            </a:r>
            <a:r>
              <a:rPr lang="en-GB" sz="2400" dirty="0">
                <a:latin typeface="+mn-lt"/>
              </a:rPr>
              <a:t> in generation </a:t>
            </a:r>
            <a:r>
              <a:rPr lang="en-GB" sz="2400" i="1" dirty="0">
                <a:latin typeface="+mn-lt"/>
              </a:rPr>
              <a:t>k</a:t>
            </a:r>
            <a:r>
              <a:rPr lang="en-GB" sz="2400" dirty="0">
                <a:latin typeface="+mn-lt"/>
              </a:rPr>
              <a:t>+1 is </a:t>
            </a:r>
            <a:r>
              <a:rPr lang="en-GB" sz="2400" i="1" dirty="0" err="1">
                <a:latin typeface="+mn-lt"/>
              </a:rPr>
              <a:t>Z</a:t>
            </a:r>
            <a:r>
              <a:rPr lang="en-GB" sz="2400" i="1" baseline="-25000" dirty="0" err="1">
                <a:latin typeface="+mn-lt"/>
              </a:rPr>
              <a:t>i</a:t>
            </a:r>
            <a:endParaRPr lang="en-GB" sz="2400" baseline="-25000" dirty="0">
              <a:latin typeface="+mn-lt"/>
            </a:endParaRPr>
          </a:p>
          <a:p>
            <a:pPr fontAlgn="auto">
              <a:spcBef>
                <a:spcPts val="0"/>
              </a:spcBef>
              <a:spcAft>
                <a:spcPts val="0"/>
              </a:spcAft>
              <a:defRPr/>
            </a:pPr>
            <a:endParaRPr lang="en-GB" sz="2400" dirty="0">
              <a:latin typeface="+mn-lt"/>
            </a:endParaRPr>
          </a:p>
          <a:p>
            <a:pPr fontAlgn="auto">
              <a:spcBef>
                <a:spcPts val="0"/>
              </a:spcBef>
              <a:spcAft>
                <a:spcPts val="0"/>
              </a:spcAft>
              <a:defRPr/>
            </a:pPr>
            <a:endParaRPr lang="en-GB" sz="2400" dirty="0">
              <a:latin typeface="+mn-lt"/>
            </a:endParaRPr>
          </a:p>
          <a:p>
            <a:pPr fontAlgn="auto">
              <a:spcBef>
                <a:spcPts val="0"/>
              </a:spcBef>
              <a:spcAft>
                <a:spcPts val="0"/>
              </a:spcAft>
              <a:defRPr/>
            </a:pPr>
            <a:r>
              <a:rPr lang="en-GB" sz="2400" dirty="0">
                <a:latin typeface="+mn-lt"/>
              </a:rPr>
              <a:t>Some population members have 0 children, others more than 1 child:</a:t>
            </a:r>
          </a:p>
          <a:p>
            <a:pPr fontAlgn="auto">
              <a:spcBef>
                <a:spcPts val="0"/>
              </a:spcBef>
              <a:spcAft>
                <a:spcPts val="0"/>
              </a:spcAft>
              <a:defRPr/>
            </a:pPr>
            <a:endParaRPr lang="en-GB" sz="2400" dirty="0">
              <a:latin typeface="+mn-lt"/>
            </a:endParaRPr>
          </a:p>
          <a:p>
            <a:pPr fontAlgn="auto">
              <a:spcBef>
                <a:spcPts val="0"/>
              </a:spcBef>
              <a:spcAft>
                <a:spcPts val="0"/>
              </a:spcAft>
              <a:defRPr/>
            </a:pPr>
            <a:r>
              <a:rPr lang="en-GB" sz="2800" dirty="0">
                <a:latin typeface="+mn-lt"/>
              </a:rPr>
              <a:t> </a:t>
            </a:r>
          </a:p>
          <a:p>
            <a:pPr fontAlgn="auto">
              <a:spcBef>
                <a:spcPts val="0"/>
              </a:spcBef>
              <a:spcAft>
                <a:spcPts val="0"/>
              </a:spcAft>
              <a:defRPr/>
            </a:pPr>
            <a:endParaRPr lang="en-GB" sz="2800" dirty="0">
              <a:latin typeface="+mn-lt"/>
            </a:endParaRPr>
          </a:p>
          <a:p>
            <a:pPr fontAlgn="auto">
              <a:spcBef>
                <a:spcPts val="0"/>
              </a:spcBef>
              <a:spcAft>
                <a:spcPts val="0"/>
              </a:spcAft>
              <a:defRPr/>
            </a:pPr>
            <a:endParaRPr lang="en-GB" sz="2800" dirty="0">
              <a:latin typeface="+mn-l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8183" y="6439042"/>
            <a:ext cx="5070619" cy="2031325"/>
          </a:xfrm>
          <a:prstGeom prst="rect">
            <a:avLst/>
          </a:prstGeom>
          <a:noFill/>
        </p:spPr>
        <p:txBody>
          <a:bodyPr wrap="none" rtlCol="0">
            <a:spAutoFit/>
          </a:bodyPr>
          <a:lstStyle/>
          <a:p>
            <a:r>
              <a:rPr lang="en-GB" b="1" dirty="0" smtClean="0"/>
              <a:t>Example above:</a:t>
            </a:r>
          </a:p>
          <a:p>
            <a:endParaRPr lang="en-GB" b="1" dirty="0" smtClean="0"/>
          </a:p>
          <a:p>
            <a:endParaRPr lang="en-GB" b="1" dirty="0" smtClean="0"/>
          </a:p>
          <a:p>
            <a:endParaRPr lang="en-GB" b="1" dirty="0" smtClean="0"/>
          </a:p>
          <a:p>
            <a:r>
              <a:rPr lang="en-GB" dirty="0" smtClean="0"/>
              <a:t>Notice that in these data, we have the following:</a:t>
            </a:r>
          </a:p>
          <a:p>
            <a:endParaRPr lang="en-GB" dirty="0" smtClean="0"/>
          </a:p>
          <a:p>
            <a:endParaRPr lang="en-GB" dirty="0"/>
          </a:p>
        </p:txBody>
      </p:sp>
      <p:sp>
        <p:nvSpPr>
          <p:cNvPr id="2" name="Title 1"/>
          <p:cNvSpPr>
            <a:spLocks noGrp="1"/>
          </p:cNvSpPr>
          <p:nvPr>
            <p:ph type="title"/>
          </p:nvPr>
        </p:nvSpPr>
        <p:spPr>
          <a:xfrm>
            <a:off x="342900" y="-198636"/>
            <a:ext cx="6172200" cy="1524000"/>
          </a:xfrm>
        </p:spPr>
        <p:txBody>
          <a:bodyPr/>
          <a:lstStyle/>
          <a:p>
            <a:r>
              <a:rPr lang="en-GB" dirty="0" smtClean="0"/>
              <a:t>The incidence matrix</a:t>
            </a:r>
            <a:endParaRPr lang="en-GB" dirty="0"/>
          </a:p>
        </p:txBody>
      </p:sp>
      <p:sp>
        <p:nvSpPr>
          <p:cNvPr id="3" name="Content Placeholder 2"/>
          <p:cNvSpPr>
            <a:spLocks noGrp="1"/>
          </p:cNvSpPr>
          <p:nvPr>
            <p:ph idx="1"/>
          </p:nvPr>
        </p:nvSpPr>
        <p:spPr>
          <a:xfrm>
            <a:off x="342900" y="788212"/>
            <a:ext cx="6515100" cy="6034088"/>
          </a:xfrm>
        </p:spPr>
        <p:txBody>
          <a:bodyPr/>
          <a:lstStyle/>
          <a:p>
            <a:endParaRPr lang="en-GB" sz="1600" b="1" i="1" dirty="0" smtClean="0"/>
          </a:p>
          <a:p>
            <a:endParaRPr lang="en-GB" sz="1600" b="1" i="1" dirty="0" smtClean="0"/>
          </a:p>
          <a:p>
            <a:endParaRPr lang="en-GB" sz="1600" b="1" i="1" dirty="0" smtClean="0"/>
          </a:p>
          <a:p>
            <a:endParaRPr lang="en-GB" sz="1600" b="1" i="1" dirty="0" smtClean="0"/>
          </a:p>
          <a:p>
            <a:endParaRPr lang="en-GB" sz="1600" b="1" i="1" dirty="0" smtClean="0"/>
          </a:p>
          <a:p>
            <a:endParaRPr lang="en-GB" sz="1600" b="1" i="1" dirty="0" smtClean="0"/>
          </a:p>
          <a:p>
            <a:endParaRPr lang="en-GB" sz="1600" b="1" i="1" dirty="0" smtClean="0"/>
          </a:p>
          <a:p>
            <a:endParaRPr lang="en-GB" sz="1600" b="1" i="1" dirty="0" smtClean="0"/>
          </a:p>
          <a:p>
            <a:endParaRPr lang="en-GB" sz="1600" b="1" i="1" dirty="0" smtClean="0"/>
          </a:p>
          <a:p>
            <a:endParaRPr lang="en-GB" sz="1600" b="1" i="1" dirty="0" smtClean="0"/>
          </a:p>
          <a:p>
            <a:endParaRPr lang="en-GB" sz="2000" dirty="0" smtClean="0"/>
          </a:p>
          <a:p>
            <a:endParaRPr lang="en-GB" sz="2000" dirty="0" smtClean="0"/>
          </a:p>
          <a:p>
            <a:r>
              <a:rPr lang="en-GB" sz="2000" dirty="0" smtClean="0"/>
              <a:t>We say a sequence is ancestral if it perfectly matches the type of the ancestor</a:t>
            </a:r>
          </a:p>
          <a:p>
            <a:r>
              <a:rPr lang="en-GB" sz="2000" dirty="0" smtClean="0"/>
              <a:t>This corresponds to a row of zeros in the incidence matrix (mutation occur since the ancestor)</a:t>
            </a:r>
          </a:p>
          <a:p>
            <a:r>
              <a:rPr lang="en-GB" sz="2000" dirty="0" smtClean="0"/>
              <a:t>For site </a:t>
            </a:r>
            <a:r>
              <a:rPr lang="en-GB" sz="2000" i="1" dirty="0" err="1" smtClean="0"/>
              <a:t>i</a:t>
            </a:r>
            <a:r>
              <a:rPr lang="en-GB" sz="2000" dirty="0" smtClean="0"/>
              <a:t>, define the set of carriers of the mutation:</a:t>
            </a:r>
          </a:p>
        </p:txBody>
      </p:sp>
      <p:graphicFrame>
        <p:nvGraphicFramePr>
          <p:cNvPr id="4" name="Table 3"/>
          <p:cNvGraphicFramePr>
            <a:graphicFrameLocks noGrp="1"/>
          </p:cNvGraphicFramePr>
          <p:nvPr/>
        </p:nvGraphicFramePr>
        <p:xfrm>
          <a:off x="1179149" y="1061532"/>
          <a:ext cx="4410139" cy="2595880"/>
        </p:xfrm>
        <a:graphic>
          <a:graphicData uri="http://schemas.openxmlformats.org/drawingml/2006/table">
            <a:tbl>
              <a:tblPr firstRow="1" bandRow="1">
                <a:tableStyleId>{5C22544A-7EE6-4342-B048-85BDC9FD1C3A}</a:tableStyleId>
              </a:tblPr>
              <a:tblGrid>
                <a:gridCol w="1600899">
                  <a:extLst>
                    <a:ext uri="{9D8B030D-6E8A-4147-A177-3AD203B41FA5}">
                      <a16:colId xmlns="" xmlns:a16="http://schemas.microsoft.com/office/drawing/2014/main" val="20000"/>
                    </a:ext>
                  </a:extLst>
                </a:gridCol>
                <a:gridCol w="351155">
                  <a:extLst>
                    <a:ext uri="{9D8B030D-6E8A-4147-A177-3AD203B41FA5}">
                      <a16:colId xmlns="" xmlns:a16="http://schemas.microsoft.com/office/drawing/2014/main" val="20001"/>
                    </a:ext>
                  </a:extLst>
                </a:gridCol>
                <a:gridCol w="351155">
                  <a:extLst>
                    <a:ext uri="{9D8B030D-6E8A-4147-A177-3AD203B41FA5}">
                      <a16:colId xmlns="" xmlns:a16="http://schemas.microsoft.com/office/drawing/2014/main" val="20002"/>
                    </a:ext>
                  </a:extLst>
                </a:gridCol>
                <a:gridCol w="351155">
                  <a:extLst>
                    <a:ext uri="{9D8B030D-6E8A-4147-A177-3AD203B41FA5}">
                      <a16:colId xmlns="" xmlns:a16="http://schemas.microsoft.com/office/drawing/2014/main" val="20003"/>
                    </a:ext>
                  </a:extLst>
                </a:gridCol>
                <a:gridCol w="351155">
                  <a:extLst>
                    <a:ext uri="{9D8B030D-6E8A-4147-A177-3AD203B41FA5}">
                      <a16:colId xmlns="" xmlns:a16="http://schemas.microsoft.com/office/drawing/2014/main" val="20004"/>
                    </a:ext>
                  </a:extLst>
                </a:gridCol>
                <a:gridCol w="351155">
                  <a:extLst>
                    <a:ext uri="{9D8B030D-6E8A-4147-A177-3AD203B41FA5}">
                      <a16:colId xmlns="" xmlns:a16="http://schemas.microsoft.com/office/drawing/2014/main" val="20005"/>
                    </a:ext>
                  </a:extLst>
                </a:gridCol>
                <a:gridCol w="351155">
                  <a:extLst>
                    <a:ext uri="{9D8B030D-6E8A-4147-A177-3AD203B41FA5}">
                      <a16:colId xmlns="" xmlns:a16="http://schemas.microsoft.com/office/drawing/2014/main" val="20006"/>
                    </a:ext>
                  </a:extLst>
                </a:gridCol>
                <a:gridCol w="351155">
                  <a:extLst>
                    <a:ext uri="{9D8B030D-6E8A-4147-A177-3AD203B41FA5}">
                      <a16:colId xmlns="" xmlns:a16="http://schemas.microsoft.com/office/drawing/2014/main" val="20007"/>
                    </a:ext>
                  </a:extLst>
                </a:gridCol>
                <a:gridCol w="351155">
                  <a:extLst>
                    <a:ext uri="{9D8B030D-6E8A-4147-A177-3AD203B41FA5}">
                      <a16:colId xmlns="" xmlns:a16="http://schemas.microsoft.com/office/drawing/2014/main" val="20008"/>
                    </a:ext>
                  </a:extLst>
                </a:gridCol>
              </a:tblGrid>
              <a:tr h="370840">
                <a:tc>
                  <a:txBody>
                    <a:bodyPr/>
                    <a:lstStyle/>
                    <a:p>
                      <a:r>
                        <a:rPr lang="en-GB" b="1" dirty="0" smtClean="0"/>
                        <a:t>Sequence\Site</a:t>
                      </a:r>
                      <a:endParaRPr lang="en-GB" b="1"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2</a:t>
                      </a:r>
                      <a:endParaRPr lang="en-GB" dirty="0"/>
                    </a:p>
                  </a:txBody>
                  <a:tcPr>
                    <a:solidFill>
                      <a:schemeClr val="accent1">
                        <a:lumMod val="40000"/>
                        <a:lumOff val="60000"/>
                      </a:schemeClr>
                    </a:solidFill>
                  </a:tcPr>
                </a:tc>
                <a:tc>
                  <a:txBody>
                    <a:bodyPr/>
                    <a:lstStyle/>
                    <a:p>
                      <a:r>
                        <a:rPr lang="en-GB" dirty="0" smtClean="0"/>
                        <a:t>3</a:t>
                      </a:r>
                      <a:endParaRPr lang="en-GB" dirty="0"/>
                    </a:p>
                  </a:txBody>
                  <a:tcPr>
                    <a:solidFill>
                      <a:schemeClr val="accent1">
                        <a:lumMod val="40000"/>
                        <a:lumOff val="60000"/>
                      </a:schemeClr>
                    </a:solidFill>
                  </a:tcPr>
                </a:tc>
                <a:tc>
                  <a:txBody>
                    <a:bodyPr/>
                    <a:lstStyle/>
                    <a:p>
                      <a:r>
                        <a:rPr lang="en-GB" dirty="0" smtClean="0"/>
                        <a:t>4</a:t>
                      </a:r>
                      <a:endParaRPr lang="en-GB" dirty="0"/>
                    </a:p>
                  </a:txBody>
                  <a:tcPr>
                    <a:solidFill>
                      <a:schemeClr val="accent1">
                        <a:lumMod val="40000"/>
                        <a:lumOff val="60000"/>
                      </a:schemeClr>
                    </a:solidFill>
                  </a:tcPr>
                </a:tc>
                <a:tc>
                  <a:txBody>
                    <a:bodyPr/>
                    <a:lstStyle/>
                    <a:p>
                      <a:r>
                        <a:rPr lang="en-GB" dirty="0" smtClean="0"/>
                        <a:t>5</a:t>
                      </a:r>
                      <a:endParaRPr lang="en-GB" dirty="0"/>
                    </a:p>
                  </a:txBody>
                  <a:tcPr>
                    <a:solidFill>
                      <a:schemeClr val="accent1">
                        <a:lumMod val="40000"/>
                        <a:lumOff val="60000"/>
                      </a:schemeClr>
                    </a:solidFill>
                  </a:tcPr>
                </a:tc>
                <a:tc>
                  <a:txBody>
                    <a:bodyPr/>
                    <a:lstStyle/>
                    <a:p>
                      <a:r>
                        <a:rPr lang="en-GB" dirty="0" smtClean="0"/>
                        <a:t>6</a:t>
                      </a:r>
                      <a:endParaRPr lang="en-GB" dirty="0"/>
                    </a:p>
                  </a:txBody>
                  <a:tcPr>
                    <a:solidFill>
                      <a:schemeClr val="accent1">
                        <a:lumMod val="40000"/>
                        <a:lumOff val="60000"/>
                      </a:schemeClr>
                    </a:solidFill>
                  </a:tcPr>
                </a:tc>
                <a:tc>
                  <a:txBody>
                    <a:bodyPr/>
                    <a:lstStyle/>
                    <a:p>
                      <a:r>
                        <a:rPr lang="en-GB" dirty="0" smtClean="0"/>
                        <a:t>7</a:t>
                      </a:r>
                      <a:endParaRPr lang="en-GB" dirty="0"/>
                    </a:p>
                  </a:txBody>
                  <a:tcPr>
                    <a:solidFill>
                      <a:schemeClr val="accent1">
                        <a:lumMod val="40000"/>
                        <a:lumOff val="60000"/>
                      </a:schemeClr>
                    </a:solidFill>
                  </a:tcPr>
                </a:tc>
                <a:tc>
                  <a:txBody>
                    <a:bodyPr/>
                    <a:lstStyle/>
                    <a:p>
                      <a:r>
                        <a:rPr lang="en-GB" dirty="0" smtClean="0"/>
                        <a:t>8</a:t>
                      </a:r>
                      <a:endParaRPr lang="en-GB" dirty="0"/>
                    </a:p>
                  </a:txBody>
                  <a:tcPr>
                    <a:solidFill>
                      <a:schemeClr val="accent1">
                        <a:lumMod val="40000"/>
                        <a:lumOff val="60000"/>
                      </a:schemeClr>
                    </a:solidFill>
                  </a:tcPr>
                </a:tc>
                <a:extLst>
                  <a:ext uri="{0D108BD9-81ED-4DB2-BD59-A6C34878D82A}">
                    <a16:rowId xmlns="" xmlns:a16="http://schemas.microsoft.com/office/drawing/2014/main" val="10000"/>
                  </a:ext>
                </a:extLst>
              </a:tr>
              <a:tr h="370840">
                <a:tc>
                  <a:txBody>
                    <a:bodyPr/>
                    <a:lstStyle/>
                    <a:p>
                      <a:r>
                        <a:rPr lang="en-GB" b="1" dirty="0" smtClean="0">
                          <a:solidFill>
                            <a:schemeClr val="bg1"/>
                          </a:solidFill>
                        </a:rPr>
                        <a:t>a  (1)</a:t>
                      </a:r>
                      <a:endParaRPr lang="en-GB" b="1" dirty="0">
                        <a:solidFill>
                          <a:schemeClr val="bg1"/>
                        </a:solidFill>
                      </a:endParaRP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1"/>
                  </a:ext>
                </a:extLst>
              </a:tr>
              <a:tr h="370840">
                <a:tc>
                  <a:txBody>
                    <a:bodyPr/>
                    <a:lstStyle/>
                    <a:p>
                      <a:r>
                        <a:rPr lang="en-GB" b="1" dirty="0" smtClean="0">
                          <a:solidFill>
                            <a:schemeClr val="bg1"/>
                          </a:solidFill>
                        </a:rPr>
                        <a:t>b </a:t>
                      </a:r>
                      <a:r>
                        <a:rPr lang="en-GB" b="1" baseline="0" dirty="0" smtClean="0">
                          <a:solidFill>
                            <a:schemeClr val="bg1"/>
                          </a:solidFill>
                        </a:rPr>
                        <a:t> </a:t>
                      </a:r>
                      <a:r>
                        <a:rPr lang="en-GB" b="1" dirty="0" smtClean="0">
                          <a:solidFill>
                            <a:schemeClr val="bg1"/>
                          </a:solidFill>
                        </a:rPr>
                        <a:t>(2)</a:t>
                      </a:r>
                      <a:endParaRPr lang="en-GB" b="1" dirty="0">
                        <a:solidFill>
                          <a:schemeClr val="bg1"/>
                        </a:solidFill>
                      </a:endParaRP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en-GB" b="1" dirty="0" smtClean="0">
                          <a:solidFill>
                            <a:schemeClr val="bg1"/>
                          </a:solidFill>
                        </a:rPr>
                        <a:t>c </a:t>
                      </a:r>
                      <a:r>
                        <a:rPr lang="en-GB" b="1" baseline="0" dirty="0" smtClean="0">
                          <a:solidFill>
                            <a:schemeClr val="bg1"/>
                          </a:solidFill>
                        </a:rPr>
                        <a:t>  </a:t>
                      </a:r>
                      <a:r>
                        <a:rPr lang="en-GB" b="1" dirty="0" smtClean="0">
                          <a:solidFill>
                            <a:schemeClr val="bg1"/>
                          </a:solidFill>
                        </a:rPr>
                        <a:t>(3)</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3"/>
                  </a:ext>
                </a:extLst>
              </a:tr>
              <a:tr h="370840">
                <a:tc>
                  <a:txBody>
                    <a:bodyPr/>
                    <a:lstStyle/>
                    <a:p>
                      <a:r>
                        <a:rPr lang="en-GB" b="1" dirty="0" smtClean="0">
                          <a:solidFill>
                            <a:schemeClr val="bg1"/>
                          </a:solidFill>
                        </a:rPr>
                        <a:t>d  (4)</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4"/>
                  </a:ext>
                </a:extLst>
              </a:tr>
              <a:tr h="370840">
                <a:tc>
                  <a:txBody>
                    <a:bodyPr/>
                    <a:lstStyle/>
                    <a:p>
                      <a:r>
                        <a:rPr lang="en-GB" b="1" dirty="0" smtClean="0">
                          <a:solidFill>
                            <a:schemeClr val="bg1"/>
                          </a:solidFill>
                        </a:rPr>
                        <a:t>e  (5)</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5"/>
                  </a:ext>
                </a:extLst>
              </a:tr>
              <a:tr h="370840">
                <a:tc>
                  <a:txBody>
                    <a:bodyPr/>
                    <a:lstStyle/>
                    <a:p>
                      <a:r>
                        <a:rPr lang="en-GB" b="1" dirty="0" smtClean="0">
                          <a:solidFill>
                            <a:schemeClr val="bg1"/>
                          </a:solidFill>
                        </a:rPr>
                        <a:t>f   (6)</a:t>
                      </a:r>
                      <a:endParaRPr lang="en-GB" b="1" dirty="0">
                        <a:solidFill>
                          <a:schemeClr val="bg1"/>
                        </a:solidFill>
                      </a:endParaRP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6"/>
                  </a:ext>
                </a:extLst>
              </a:tr>
            </a:tbl>
          </a:graphicData>
        </a:graphic>
      </p:graphicFrame>
      <p:graphicFrame>
        <p:nvGraphicFramePr>
          <p:cNvPr id="5" name="Object 4"/>
          <p:cNvGraphicFramePr>
            <a:graphicFrameLocks noChangeAspect="1"/>
          </p:cNvGraphicFramePr>
          <p:nvPr/>
        </p:nvGraphicFramePr>
        <p:xfrm>
          <a:off x="818653" y="3736975"/>
          <a:ext cx="5310708" cy="739775"/>
        </p:xfrm>
        <a:graphic>
          <a:graphicData uri="http://schemas.openxmlformats.org/presentationml/2006/ole">
            <mc:AlternateContent xmlns:mc="http://schemas.openxmlformats.org/markup-compatibility/2006">
              <mc:Choice xmlns:v="urn:schemas-microsoft-com:vml" Requires="v">
                <p:oleObj spid="_x0000_s169298" name="Equation" r:id="rId3" imgW="2831760" imgH="457200" progId="Equation.3">
                  <p:embed/>
                </p:oleObj>
              </mc:Choice>
              <mc:Fallback>
                <p:oleObj name="Equation" r:id="rId3" imgW="2831760" imgH="457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53" y="3736975"/>
                        <a:ext cx="5310708" cy="73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1845673043"/>
              </p:ext>
            </p:extLst>
          </p:nvPr>
        </p:nvGraphicFramePr>
        <p:xfrm>
          <a:off x="1433513" y="6823075"/>
          <a:ext cx="4227512" cy="739775"/>
        </p:xfrm>
        <a:graphic>
          <a:graphicData uri="http://schemas.openxmlformats.org/presentationml/2006/ole">
            <mc:AlternateContent xmlns:mc="http://schemas.openxmlformats.org/markup-compatibility/2006">
              <mc:Choice xmlns:v="urn:schemas-microsoft-com:vml" Requires="v">
                <p:oleObj spid="_x0000_s169299" name="Equation" r:id="rId5" imgW="2628720" imgH="457200" progId="Equation.3">
                  <p:embed/>
                </p:oleObj>
              </mc:Choice>
              <mc:Fallback>
                <p:oleObj name="Equation" r:id="rId5" imgW="2628720" imgH="457200" progId="Equation.3">
                  <p:embed/>
                  <p:pic>
                    <p:nvPicPr>
                      <p:cNvPr id="0" name="Picture 3"/>
                      <p:cNvPicPr>
                        <a:picLocks noChangeAspect="1" noChangeArrowheads="1"/>
                      </p:cNvPicPr>
                      <p:nvPr/>
                    </p:nvPicPr>
                    <p:blipFill>
                      <a:blip r:embed="rId6"/>
                      <a:srcRect/>
                      <a:stretch>
                        <a:fillRect/>
                      </a:stretch>
                    </p:blipFill>
                    <p:spPr bwMode="auto">
                      <a:xfrm>
                        <a:off x="1433513" y="6823075"/>
                        <a:ext cx="4227512" cy="73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00" name="Object 4"/>
          <p:cNvGraphicFramePr>
            <a:graphicFrameLocks noChangeAspect="1"/>
          </p:cNvGraphicFramePr>
          <p:nvPr/>
        </p:nvGraphicFramePr>
        <p:xfrm>
          <a:off x="2300288" y="6192838"/>
          <a:ext cx="2797175" cy="369887"/>
        </p:xfrm>
        <a:graphic>
          <a:graphicData uri="http://schemas.openxmlformats.org/presentationml/2006/ole">
            <mc:AlternateContent xmlns:mc="http://schemas.openxmlformats.org/markup-compatibility/2006">
              <mc:Choice xmlns:v="urn:schemas-microsoft-com:vml" Requires="v">
                <p:oleObj spid="_x0000_s169300" name="Equation" r:id="rId7" imgW="1739880" imgH="228600" progId="Equation.3">
                  <p:embed/>
                </p:oleObj>
              </mc:Choice>
              <mc:Fallback>
                <p:oleObj name="Equation" r:id="rId7" imgW="1739880" imgH="2286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0288" y="6192838"/>
                        <a:ext cx="2797175" cy="369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501" name="Object 5"/>
          <p:cNvGraphicFramePr>
            <a:graphicFrameLocks noChangeAspect="1"/>
          </p:cNvGraphicFramePr>
          <p:nvPr>
            <p:extLst>
              <p:ext uri="{D42A27DB-BD31-4B8C-83A1-F6EECF244321}">
                <p14:modId xmlns:p14="http://schemas.microsoft.com/office/powerpoint/2010/main" val="1140989995"/>
              </p:ext>
            </p:extLst>
          </p:nvPr>
        </p:nvGraphicFramePr>
        <p:xfrm>
          <a:off x="1928813" y="7905750"/>
          <a:ext cx="2471737" cy="1130300"/>
        </p:xfrm>
        <a:graphic>
          <a:graphicData uri="http://schemas.openxmlformats.org/presentationml/2006/ole">
            <mc:AlternateContent xmlns:mc="http://schemas.openxmlformats.org/markup-compatibility/2006">
              <mc:Choice xmlns:v="urn:schemas-microsoft-com:vml" Requires="v">
                <p:oleObj spid="_x0000_s169301" name="Equation" r:id="rId9" imgW="1536480" imgH="698400" progId="Equation.3">
                  <p:embed/>
                </p:oleObj>
              </mc:Choice>
              <mc:Fallback>
                <p:oleObj name="Equation" r:id="rId9" imgW="1536480" imgH="698400" progId="Equation.3">
                  <p:embed/>
                  <p:pic>
                    <p:nvPicPr>
                      <p:cNvPr id="0" name="Picture 5"/>
                      <p:cNvPicPr>
                        <a:picLocks noChangeAspect="1" noChangeArrowheads="1"/>
                      </p:cNvPicPr>
                      <p:nvPr/>
                    </p:nvPicPr>
                    <p:blipFill>
                      <a:blip r:embed="rId10"/>
                      <a:srcRect/>
                      <a:stretch>
                        <a:fillRect/>
                      </a:stretch>
                    </p:blipFill>
                    <p:spPr bwMode="auto">
                      <a:xfrm>
                        <a:off x="1928813" y="7905750"/>
                        <a:ext cx="2471737" cy="1130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78660"/>
            <a:ext cx="6172200" cy="1524000"/>
          </a:xfrm>
        </p:spPr>
        <p:txBody>
          <a:bodyPr/>
          <a:lstStyle/>
          <a:p>
            <a:r>
              <a:rPr lang="en-GB" dirty="0" smtClean="0"/>
              <a:t>Ordering by inclusion</a:t>
            </a:r>
            <a:endParaRPr lang="en-GB" dirty="0"/>
          </a:p>
        </p:txBody>
      </p:sp>
      <p:sp>
        <p:nvSpPr>
          <p:cNvPr id="3" name="Content Placeholder 2"/>
          <p:cNvSpPr>
            <a:spLocks noGrp="1"/>
          </p:cNvSpPr>
          <p:nvPr>
            <p:ph idx="1"/>
          </p:nvPr>
        </p:nvSpPr>
        <p:spPr>
          <a:xfrm>
            <a:off x="342900" y="881508"/>
            <a:ext cx="6172200" cy="6034088"/>
          </a:xfrm>
        </p:spPr>
        <p:txBody>
          <a:bodyPr/>
          <a:lstStyle/>
          <a:p>
            <a:pPr>
              <a:buNone/>
            </a:pPr>
            <a:r>
              <a:rPr lang="en-GB" sz="2000" dirty="0" smtClean="0"/>
              <a:t>This pattern turns out to be general, and a powerful way to test the infinitely-many-sites assumption with the incidence matrix:</a:t>
            </a:r>
            <a:endParaRPr lang="en-GB" sz="2000" i="1" dirty="0" smtClean="0"/>
          </a:p>
          <a:p>
            <a:pPr>
              <a:buNone/>
            </a:pPr>
            <a:r>
              <a:rPr lang="en-GB" sz="2000" i="1" dirty="0" smtClean="0"/>
              <a:t>Proposition 5.1</a:t>
            </a:r>
          </a:p>
          <a:p>
            <a:pPr>
              <a:buNone/>
            </a:pPr>
            <a:r>
              <a:rPr lang="en-GB" sz="2000" dirty="0" smtClean="0"/>
              <a:t>If the infinitely-many-sites model holds, then defining </a:t>
            </a:r>
            <a:r>
              <a:rPr lang="en-GB" sz="2000" i="1" dirty="0" err="1" smtClean="0"/>
              <a:t>O</a:t>
            </a:r>
            <a:r>
              <a:rPr lang="en-GB" sz="2000" i="1" baseline="-25000" dirty="0" err="1" smtClean="0"/>
              <a:t>i</a:t>
            </a:r>
            <a:r>
              <a:rPr lang="en-GB" sz="2000" dirty="0" smtClean="0"/>
              <a:t> to be the set of individuals in a sample of size </a:t>
            </a:r>
            <a:r>
              <a:rPr lang="en-GB" sz="2000" i="1" dirty="0" smtClean="0"/>
              <a:t>n</a:t>
            </a:r>
            <a:r>
              <a:rPr lang="en-GB" sz="2000" dirty="0" smtClean="0"/>
              <a:t> carrying the </a:t>
            </a:r>
            <a:r>
              <a:rPr lang="en-GB" sz="2000" i="1" dirty="0" err="1" smtClean="0"/>
              <a:t>i</a:t>
            </a:r>
            <a:r>
              <a:rPr lang="en-GB" sz="2000" dirty="0" err="1" smtClean="0"/>
              <a:t>th</a:t>
            </a:r>
            <a:r>
              <a:rPr lang="en-GB" sz="2000" dirty="0" smtClean="0"/>
              <a:t> mutation </a:t>
            </a:r>
            <a:r>
              <a:rPr lang="en-GB" sz="2000" i="1" dirty="0" err="1" smtClean="0"/>
              <a:t>i</a:t>
            </a:r>
            <a:r>
              <a:rPr lang="en-GB" sz="2000" dirty="0" smtClean="0"/>
              <a:t>=1,2,...,</a:t>
            </a:r>
            <a:r>
              <a:rPr lang="en-GB" sz="2000" i="1" dirty="0" smtClean="0"/>
              <a:t>s</a:t>
            </a:r>
            <a:r>
              <a:rPr lang="en-GB" sz="2000" dirty="0" smtClean="0"/>
              <a:t>, the </a:t>
            </a:r>
            <a:r>
              <a:rPr lang="en-GB" sz="2000" i="1" dirty="0" err="1" smtClean="0"/>
              <a:t>O</a:t>
            </a:r>
            <a:r>
              <a:rPr lang="en-GB" sz="2000" i="1" baseline="-25000" dirty="0" err="1" smtClean="0"/>
              <a:t>i</a:t>
            </a:r>
            <a:r>
              <a:rPr lang="en-GB" sz="2000" dirty="0" err="1" smtClean="0"/>
              <a:t>’s</a:t>
            </a:r>
            <a:r>
              <a:rPr lang="en-GB" sz="2000" dirty="0" smtClean="0"/>
              <a:t> are </a:t>
            </a:r>
            <a:r>
              <a:rPr lang="en-GB" sz="2000" i="1" dirty="0" smtClean="0"/>
              <a:t>ordered by inclusion</a:t>
            </a:r>
            <a:r>
              <a:rPr lang="en-GB" sz="2000" dirty="0" smtClean="0"/>
              <a:t>:</a:t>
            </a:r>
          </a:p>
          <a:p>
            <a:pPr>
              <a:buNone/>
            </a:pPr>
            <a:endParaRPr lang="en-GB" sz="2000" dirty="0" smtClean="0"/>
          </a:p>
          <a:p>
            <a:pPr>
              <a:buNone/>
            </a:pPr>
            <a:endParaRPr lang="en-GB" sz="2000" dirty="0" smtClean="0"/>
          </a:p>
          <a:p>
            <a:pPr>
              <a:buNone/>
            </a:pPr>
            <a:endParaRPr lang="en-GB" sz="2000" dirty="0" smtClean="0"/>
          </a:p>
          <a:p>
            <a:pPr>
              <a:buNone/>
            </a:pPr>
            <a:r>
              <a:rPr lang="en-GB" sz="2000" i="1" dirty="0" smtClean="0"/>
              <a:t>Proof</a:t>
            </a:r>
          </a:p>
          <a:p>
            <a:pPr>
              <a:buNone/>
            </a:pPr>
            <a:r>
              <a:rPr lang="en-GB" sz="2000" dirty="0" smtClean="0"/>
              <a:t>Consider the coalescent tree for the sample. For any </a:t>
            </a:r>
            <a:r>
              <a:rPr lang="en-GB" sz="2000" i="1" dirty="0" err="1" smtClean="0"/>
              <a:t>i</a:t>
            </a:r>
            <a:r>
              <a:rPr lang="en-GB" sz="2000" dirty="0" smtClean="0"/>
              <a:t> and </a:t>
            </a:r>
            <a:r>
              <a:rPr lang="en-GB" sz="2000" i="1" dirty="0" smtClean="0"/>
              <a:t>j, </a:t>
            </a:r>
            <a:r>
              <a:rPr lang="en-GB" sz="2000" dirty="0" smtClean="0"/>
              <a:t>under infinite-sites the </a:t>
            </a:r>
            <a:r>
              <a:rPr lang="en-GB" sz="2000" i="1" dirty="0" err="1" smtClean="0"/>
              <a:t>i</a:t>
            </a:r>
            <a:r>
              <a:rPr lang="en-GB" sz="2000" dirty="0" err="1" smtClean="0"/>
              <a:t>th</a:t>
            </a:r>
            <a:r>
              <a:rPr lang="en-GB" sz="2000" dirty="0" smtClean="0"/>
              <a:t> and </a:t>
            </a:r>
            <a:r>
              <a:rPr lang="en-GB" sz="2000" i="1" dirty="0" err="1" smtClean="0"/>
              <a:t>j</a:t>
            </a:r>
            <a:r>
              <a:rPr lang="en-GB" sz="2000" dirty="0" err="1" smtClean="0"/>
              <a:t>th</a:t>
            </a:r>
            <a:r>
              <a:rPr lang="en-GB" sz="2000" dirty="0" smtClean="0"/>
              <a:t> mutations occur on tree edges. One of the following must occur: the mutation </a:t>
            </a:r>
            <a:r>
              <a:rPr lang="en-GB" sz="2000" i="1" dirty="0" err="1" smtClean="0"/>
              <a:t>i</a:t>
            </a:r>
            <a:r>
              <a:rPr lang="en-GB" sz="2000" dirty="0" smtClean="0"/>
              <a:t> edge is ancestral to the mutation </a:t>
            </a:r>
            <a:r>
              <a:rPr lang="en-GB" sz="2000" i="1" dirty="0" smtClean="0"/>
              <a:t>j </a:t>
            </a:r>
            <a:r>
              <a:rPr lang="en-GB" sz="2000" dirty="0" smtClean="0"/>
              <a:t>edge, the opposite occurs, or neither, respectively leading to the three conditions above.</a:t>
            </a:r>
            <a:endParaRPr lang="en-GB" sz="2000" dirty="0"/>
          </a:p>
        </p:txBody>
      </p:sp>
      <p:graphicFrame>
        <p:nvGraphicFramePr>
          <p:cNvPr id="107522" name="Object 2"/>
          <p:cNvGraphicFramePr>
            <a:graphicFrameLocks noChangeAspect="1"/>
          </p:cNvGraphicFramePr>
          <p:nvPr/>
        </p:nvGraphicFramePr>
        <p:xfrm>
          <a:off x="1808784" y="3562189"/>
          <a:ext cx="3268663" cy="739775"/>
        </p:xfrm>
        <a:graphic>
          <a:graphicData uri="http://schemas.openxmlformats.org/presentationml/2006/ole">
            <mc:AlternateContent xmlns:mc="http://schemas.openxmlformats.org/markup-compatibility/2006">
              <mc:Choice xmlns:v="urn:schemas-microsoft-com:vml" Requires="v">
                <p:oleObj spid="_x0000_s170322" name="Equation" r:id="rId3" imgW="2031840" imgH="457200" progId="Equation.3">
                  <p:embed/>
                </p:oleObj>
              </mc:Choice>
              <mc:Fallback>
                <p:oleObj name="Equation" r:id="rId3" imgW="2031840" imgH="457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784" y="3562189"/>
                        <a:ext cx="3268663" cy="73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Straight Connector 5"/>
          <p:cNvCxnSpPr/>
          <p:nvPr/>
        </p:nvCxnSpPr>
        <p:spPr>
          <a:xfrm rot="5400000" flipH="1" flipV="1">
            <a:off x="908664" y="8442486"/>
            <a:ext cx="5400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flipH="1" flipV="1">
            <a:off x="1538748" y="8442516"/>
            <a:ext cx="5400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78700" y="8172450"/>
            <a:ext cx="630084" cy="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rot="5400000" flipH="1" flipV="1">
            <a:off x="1223721" y="7587387"/>
            <a:ext cx="900090" cy="270036"/>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808784" y="7722420"/>
            <a:ext cx="36004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808784" y="8082468"/>
            <a:ext cx="72009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flipH="1" flipV="1">
            <a:off x="2618892" y="8442486"/>
            <a:ext cx="5400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5400000" flipH="1" flipV="1">
            <a:off x="3248976" y="8442516"/>
            <a:ext cx="5400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88928" y="8172450"/>
            <a:ext cx="630084" cy="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5400000" flipH="1" flipV="1">
            <a:off x="2933949" y="7587387"/>
            <a:ext cx="900090" cy="270036"/>
          </a:xfrm>
          <a:prstGeom prst="bentConnector3">
            <a:avLst>
              <a:gd name="adj1"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519012" y="7722420"/>
            <a:ext cx="36004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3519012" y="8082468"/>
            <a:ext cx="72009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1449054" y="7811481"/>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Oval 30"/>
          <p:cNvSpPr/>
          <p:nvPr/>
        </p:nvSpPr>
        <p:spPr>
          <a:xfrm>
            <a:off x="1719090" y="7451433"/>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Oval 31"/>
          <p:cNvSpPr/>
          <p:nvPr/>
        </p:nvSpPr>
        <p:spPr>
          <a:xfrm>
            <a:off x="3159282" y="7992456"/>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Oval 32"/>
          <p:cNvSpPr/>
          <p:nvPr/>
        </p:nvSpPr>
        <p:spPr>
          <a:xfrm>
            <a:off x="3429318" y="7272360"/>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4" name="Straight Connector 33"/>
          <p:cNvCxnSpPr/>
          <p:nvPr/>
        </p:nvCxnSpPr>
        <p:spPr>
          <a:xfrm rot="5400000" flipH="1" flipV="1">
            <a:off x="4177327" y="8443467"/>
            <a:ext cx="5400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flipH="1" flipV="1">
            <a:off x="4807411" y="8443497"/>
            <a:ext cx="5400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447363" y="8173431"/>
            <a:ext cx="630084" cy="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flipH="1" flipV="1">
            <a:off x="5318748" y="8352981"/>
            <a:ext cx="7211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flipH="1" flipV="1">
            <a:off x="5948845" y="8352995"/>
            <a:ext cx="7210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679300" y="7992426"/>
            <a:ext cx="630084" cy="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Elbow Connector 45"/>
          <p:cNvCxnSpPr/>
          <p:nvPr/>
        </p:nvCxnSpPr>
        <p:spPr>
          <a:xfrm rot="5400000" flipH="1" flipV="1">
            <a:off x="4492384" y="7588398"/>
            <a:ext cx="900090" cy="270036"/>
          </a:xfrm>
          <a:prstGeom prst="bentConnector3">
            <a:avLst>
              <a:gd name="adj1" fmla="val 62130"/>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4717717" y="7720993"/>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50" name="Straight Connector 49"/>
          <p:cNvCxnSpPr/>
          <p:nvPr/>
        </p:nvCxnSpPr>
        <p:spPr>
          <a:xfrm rot="5400000" flipH="1" flipV="1">
            <a:off x="5728963" y="7772053"/>
            <a:ext cx="44074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5859642" y="7632408"/>
            <a:ext cx="179387" cy="1809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52" name="Straight Connector 51"/>
          <p:cNvCxnSpPr/>
          <p:nvPr/>
        </p:nvCxnSpPr>
        <p:spPr>
          <a:xfrm rot="5400000">
            <a:off x="5049216" y="7992426"/>
            <a:ext cx="720096"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049216" y="7632408"/>
            <a:ext cx="360048"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077447" y="7092336"/>
            <a:ext cx="871889" cy="1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7523" name="Object 3"/>
          <p:cNvGraphicFramePr>
            <a:graphicFrameLocks noChangeAspect="1"/>
          </p:cNvGraphicFramePr>
          <p:nvPr/>
        </p:nvGraphicFramePr>
        <p:xfrm>
          <a:off x="1300783" y="8712522"/>
          <a:ext cx="836613" cy="390525"/>
        </p:xfrm>
        <a:graphic>
          <a:graphicData uri="http://schemas.openxmlformats.org/presentationml/2006/ole">
            <mc:AlternateContent xmlns:mc="http://schemas.openxmlformats.org/markup-compatibility/2006">
              <mc:Choice xmlns:v="urn:schemas-microsoft-com:vml" Requires="v">
                <p:oleObj spid="_x0000_s170323" name="Equation" r:id="rId5" imgW="520560" imgH="241200" progId="Equation.3">
                  <p:embed/>
                </p:oleObj>
              </mc:Choice>
              <mc:Fallback>
                <p:oleObj name="Equation" r:id="rId5" imgW="520560" imgH="2412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0783" y="8712522"/>
                        <a:ext cx="836613"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8" name="TextBox 57"/>
          <p:cNvSpPr txBox="1"/>
          <p:nvPr/>
        </p:nvSpPr>
        <p:spPr>
          <a:xfrm>
            <a:off x="1212774" y="7713136"/>
            <a:ext cx="235962" cy="369332"/>
          </a:xfrm>
          <a:prstGeom prst="rect">
            <a:avLst/>
          </a:prstGeom>
          <a:noFill/>
        </p:spPr>
        <p:txBody>
          <a:bodyPr wrap="none" rtlCol="0">
            <a:spAutoFit/>
          </a:bodyPr>
          <a:lstStyle/>
          <a:p>
            <a:r>
              <a:rPr lang="en-GB" i="1" dirty="0" err="1" smtClean="0"/>
              <a:t>i</a:t>
            </a:r>
            <a:endParaRPr lang="en-GB" i="1" dirty="0"/>
          </a:p>
        </p:txBody>
      </p:sp>
      <p:sp>
        <p:nvSpPr>
          <p:cNvPr id="59" name="TextBox 58"/>
          <p:cNvSpPr txBox="1"/>
          <p:nvPr/>
        </p:nvSpPr>
        <p:spPr>
          <a:xfrm>
            <a:off x="1510460" y="7343804"/>
            <a:ext cx="235962" cy="369332"/>
          </a:xfrm>
          <a:prstGeom prst="rect">
            <a:avLst/>
          </a:prstGeom>
          <a:noFill/>
        </p:spPr>
        <p:txBody>
          <a:bodyPr wrap="none" rtlCol="0">
            <a:spAutoFit/>
          </a:bodyPr>
          <a:lstStyle/>
          <a:p>
            <a:r>
              <a:rPr lang="en-GB" i="1" dirty="0" smtClean="0"/>
              <a:t>j</a:t>
            </a:r>
            <a:endParaRPr lang="en-GB" i="1" dirty="0"/>
          </a:p>
        </p:txBody>
      </p:sp>
      <p:sp>
        <p:nvSpPr>
          <p:cNvPr id="60" name="TextBox 59"/>
          <p:cNvSpPr txBox="1"/>
          <p:nvPr/>
        </p:nvSpPr>
        <p:spPr>
          <a:xfrm>
            <a:off x="3220688" y="7182348"/>
            <a:ext cx="235962" cy="369332"/>
          </a:xfrm>
          <a:prstGeom prst="rect">
            <a:avLst/>
          </a:prstGeom>
          <a:noFill/>
        </p:spPr>
        <p:txBody>
          <a:bodyPr wrap="none" rtlCol="0">
            <a:spAutoFit/>
          </a:bodyPr>
          <a:lstStyle/>
          <a:p>
            <a:r>
              <a:rPr lang="en-GB" i="1" dirty="0" err="1" smtClean="0"/>
              <a:t>i</a:t>
            </a:r>
            <a:endParaRPr lang="en-GB" i="1" dirty="0"/>
          </a:p>
        </p:txBody>
      </p:sp>
      <p:sp>
        <p:nvSpPr>
          <p:cNvPr id="61" name="TextBox 60"/>
          <p:cNvSpPr txBox="1"/>
          <p:nvPr/>
        </p:nvSpPr>
        <p:spPr>
          <a:xfrm>
            <a:off x="2923320" y="7813383"/>
            <a:ext cx="235962" cy="369332"/>
          </a:xfrm>
          <a:prstGeom prst="rect">
            <a:avLst/>
          </a:prstGeom>
          <a:noFill/>
        </p:spPr>
        <p:txBody>
          <a:bodyPr wrap="none" rtlCol="0">
            <a:spAutoFit/>
          </a:bodyPr>
          <a:lstStyle/>
          <a:p>
            <a:r>
              <a:rPr lang="en-GB" i="1" dirty="0" smtClean="0"/>
              <a:t>j</a:t>
            </a:r>
            <a:endParaRPr lang="en-GB" i="1" dirty="0"/>
          </a:p>
        </p:txBody>
      </p:sp>
      <p:sp>
        <p:nvSpPr>
          <p:cNvPr id="62" name="TextBox 61"/>
          <p:cNvSpPr txBox="1"/>
          <p:nvPr/>
        </p:nvSpPr>
        <p:spPr>
          <a:xfrm>
            <a:off x="6039029" y="7551680"/>
            <a:ext cx="235962" cy="369332"/>
          </a:xfrm>
          <a:prstGeom prst="rect">
            <a:avLst/>
          </a:prstGeom>
          <a:noFill/>
        </p:spPr>
        <p:txBody>
          <a:bodyPr wrap="none" rtlCol="0">
            <a:spAutoFit/>
          </a:bodyPr>
          <a:lstStyle/>
          <a:p>
            <a:r>
              <a:rPr lang="en-GB" i="1" dirty="0" smtClean="0"/>
              <a:t>j</a:t>
            </a:r>
            <a:endParaRPr lang="en-GB" i="1" dirty="0"/>
          </a:p>
        </p:txBody>
      </p:sp>
      <p:sp>
        <p:nvSpPr>
          <p:cNvPr id="63" name="TextBox 62"/>
          <p:cNvSpPr txBox="1"/>
          <p:nvPr/>
        </p:nvSpPr>
        <p:spPr>
          <a:xfrm>
            <a:off x="4481755" y="7623094"/>
            <a:ext cx="235962" cy="369332"/>
          </a:xfrm>
          <a:prstGeom prst="rect">
            <a:avLst/>
          </a:prstGeom>
          <a:noFill/>
        </p:spPr>
        <p:txBody>
          <a:bodyPr wrap="none" rtlCol="0">
            <a:spAutoFit/>
          </a:bodyPr>
          <a:lstStyle/>
          <a:p>
            <a:r>
              <a:rPr lang="en-GB" i="1" dirty="0" err="1" smtClean="0"/>
              <a:t>i</a:t>
            </a:r>
            <a:endParaRPr lang="en-GB" i="1" dirty="0"/>
          </a:p>
        </p:txBody>
      </p:sp>
      <p:cxnSp>
        <p:nvCxnSpPr>
          <p:cNvPr id="64" name="Straight Connector 63"/>
          <p:cNvCxnSpPr/>
          <p:nvPr/>
        </p:nvCxnSpPr>
        <p:spPr>
          <a:xfrm rot="5400000">
            <a:off x="5362616" y="6955676"/>
            <a:ext cx="27332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5800491" y="7242221"/>
            <a:ext cx="29769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4928602" y="7249331"/>
            <a:ext cx="29769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07524" name="Object 4"/>
          <p:cNvGraphicFramePr>
            <a:graphicFrameLocks noChangeAspect="1"/>
          </p:cNvGraphicFramePr>
          <p:nvPr/>
        </p:nvGraphicFramePr>
        <p:xfrm>
          <a:off x="3132459" y="8682075"/>
          <a:ext cx="836613" cy="390525"/>
        </p:xfrm>
        <a:graphic>
          <a:graphicData uri="http://schemas.openxmlformats.org/presentationml/2006/ole">
            <mc:AlternateContent xmlns:mc="http://schemas.openxmlformats.org/markup-compatibility/2006">
              <mc:Choice xmlns:v="urn:schemas-microsoft-com:vml" Requires="v">
                <p:oleObj spid="_x0000_s170324" name="Equation" r:id="rId7" imgW="520560" imgH="241200" progId="Equation.3">
                  <p:embed/>
                </p:oleObj>
              </mc:Choice>
              <mc:Fallback>
                <p:oleObj name="Equation" r:id="rId7" imgW="520560" imgH="2412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459" y="8682075"/>
                        <a:ext cx="836613"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7525" name="Object 5"/>
          <p:cNvGraphicFramePr>
            <a:graphicFrameLocks noChangeAspect="1"/>
          </p:cNvGraphicFramePr>
          <p:nvPr/>
        </p:nvGraphicFramePr>
        <p:xfrm>
          <a:off x="4807411" y="8712552"/>
          <a:ext cx="1265237" cy="390525"/>
        </p:xfrm>
        <a:graphic>
          <a:graphicData uri="http://schemas.openxmlformats.org/presentationml/2006/ole">
            <mc:AlternateContent xmlns:mc="http://schemas.openxmlformats.org/markup-compatibility/2006">
              <mc:Choice xmlns:v="urn:schemas-microsoft-com:vml" Requires="v">
                <p:oleObj spid="_x0000_s170325" name="Equation" r:id="rId9" imgW="787320" imgH="241200" progId="Equation.3">
                  <p:embed/>
                </p:oleObj>
              </mc:Choice>
              <mc:Fallback>
                <p:oleObj name="Equation" r:id="rId9" imgW="787320" imgH="2412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7411" y="8712552"/>
                        <a:ext cx="1265237"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78660"/>
            <a:ext cx="6172200" cy="1524000"/>
          </a:xfrm>
        </p:spPr>
        <p:txBody>
          <a:bodyPr/>
          <a:lstStyle/>
          <a:p>
            <a:r>
              <a:rPr lang="en-GB" dirty="0" smtClean="0"/>
              <a:t>Example</a:t>
            </a:r>
            <a:endParaRPr lang="en-GB" dirty="0"/>
          </a:p>
        </p:txBody>
      </p:sp>
      <p:sp>
        <p:nvSpPr>
          <p:cNvPr id="3" name="Content Placeholder 2"/>
          <p:cNvSpPr>
            <a:spLocks noGrp="1"/>
          </p:cNvSpPr>
          <p:nvPr>
            <p:ph idx="1"/>
          </p:nvPr>
        </p:nvSpPr>
        <p:spPr>
          <a:xfrm>
            <a:off x="342900" y="791496"/>
            <a:ext cx="6172200" cy="6034088"/>
          </a:xfrm>
        </p:spPr>
        <p:txBody>
          <a:bodyPr/>
          <a:lstStyle/>
          <a:p>
            <a:r>
              <a:rPr lang="en-GB" sz="2000" dirty="0" smtClean="0"/>
              <a:t>Is the following dataset, with sequence </a:t>
            </a:r>
            <a:r>
              <a:rPr lang="en-GB" sz="2000" i="1" dirty="0" smtClean="0"/>
              <a:t>c</a:t>
            </a:r>
            <a:r>
              <a:rPr lang="en-GB" sz="2000" dirty="0" smtClean="0"/>
              <a:t> ancestral, compatible with infinite-sites?</a:t>
            </a:r>
            <a:endParaRPr lang="en-GB" sz="2000" dirty="0"/>
          </a:p>
        </p:txBody>
      </p:sp>
      <p:graphicFrame>
        <p:nvGraphicFramePr>
          <p:cNvPr id="4" name="Table 3"/>
          <p:cNvGraphicFramePr>
            <a:graphicFrameLocks noGrp="1"/>
          </p:cNvGraphicFramePr>
          <p:nvPr/>
        </p:nvGraphicFramePr>
        <p:xfrm>
          <a:off x="342900" y="1691616"/>
          <a:ext cx="4058984" cy="2225040"/>
        </p:xfrm>
        <a:graphic>
          <a:graphicData uri="http://schemas.openxmlformats.org/drawingml/2006/table">
            <a:tbl>
              <a:tblPr firstRow="1" bandRow="1">
                <a:tableStyleId>{5C22544A-7EE6-4342-B048-85BDC9FD1C3A}</a:tableStyleId>
              </a:tblPr>
              <a:tblGrid>
                <a:gridCol w="1600899">
                  <a:extLst>
                    <a:ext uri="{9D8B030D-6E8A-4147-A177-3AD203B41FA5}">
                      <a16:colId xmlns="" xmlns:a16="http://schemas.microsoft.com/office/drawing/2014/main" val="20000"/>
                    </a:ext>
                  </a:extLst>
                </a:gridCol>
                <a:gridCol w="351155">
                  <a:extLst>
                    <a:ext uri="{9D8B030D-6E8A-4147-A177-3AD203B41FA5}">
                      <a16:colId xmlns="" xmlns:a16="http://schemas.microsoft.com/office/drawing/2014/main" val="20001"/>
                    </a:ext>
                  </a:extLst>
                </a:gridCol>
                <a:gridCol w="351155">
                  <a:extLst>
                    <a:ext uri="{9D8B030D-6E8A-4147-A177-3AD203B41FA5}">
                      <a16:colId xmlns="" xmlns:a16="http://schemas.microsoft.com/office/drawing/2014/main" val="20002"/>
                    </a:ext>
                  </a:extLst>
                </a:gridCol>
                <a:gridCol w="351155">
                  <a:extLst>
                    <a:ext uri="{9D8B030D-6E8A-4147-A177-3AD203B41FA5}">
                      <a16:colId xmlns="" xmlns:a16="http://schemas.microsoft.com/office/drawing/2014/main" val="20003"/>
                    </a:ext>
                  </a:extLst>
                </a:gridCol>
                <a:gridCol w="351155">
                  <a:extLst>
                    <a:ext uri="{9D8B030D-6E8A-4147-A177-3AD203B41FA5}">
                      <a16:colId xmlns="" xmlns:a16="http://schemas.microsoft.com/office/drawing/2014/main" val="20004"/>
                    </a:ext>
                  </a:extLst>
                </a:gridCol>
                <a:gridCol w="351155">
                  <a:extLst>
                    <a:ext uri="{9D8B030D-6E8A-4147-A177-3AD203B41FA5}">
                      <a16:colId xmlns="" xmlns:a16="http://schemas.microsoft.com/office/drawing/2014/main" val="20005"/>
                    </a:ext>
                  </a:extLst>
                </a:gridCol>
                <a:gridCol w="351155">
                  <a:extLst>
                    <a:ext uri="{9D8B030D-6E8A-4147-A177-3AD203B41FA5}">
                      <a16:colId xmlns="" xmlns:a16="http://schemas.microsoft.com/office/drawing/2014/main" val="20006"/>
                    </a:ext>
                  </a:extLst>
                </a:gridCol>
                <a:gridCol w="351155">
                  <a:extLst>
                    <a:ext uri="{9D8B030D-6E8A-4147-A177-3AD203B41FA5}">
                      <a16:colId xmlns="" xmlns:a16="http://schemas.microsoft.com/office/drawing/2014/main" val="20007"/>
                    </a:ext>
                  </a:extLst>
                </a:gridCol>
              </a:tblGrid>
              <a:tr h="370840">
                <a:tc>
                  <a:txBody>
                    <a:bodyPr/>
                    <a:lstStyle/>
                    <a:p>
                      <a:r>
                        <a:rPr lang="en-GB" b="1" dirty="0" smtClean="0"/>
                        <a:t>Sequence\Site</a:t>
                      </a:r>
                      <a:endParaRPr lang="en-GB" b="1"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2</a:t>
                      </a:r>
                      <a:endParaRPr lang="en-GB" dirty="0"/>
                    </a:p>
                  </a:txBody>
                  <a:tcPr>
                    <a:solidFill>
                      <a:schemeClr val="accent1">
                        <a:lumMod val="40000"/>
                        <a:lumOff val="60000"/>
                      </a:schemeClr>
                    </a:solidFill>
                  </a:tcPr>
                </a:tc>
                <a:tc>
                  <a:txBody>
                    <a:bodyPr/>
                    <a:lstStyle/>
                    <a:p>
                      <a:r>
                        <a:rPr lang="en-GB" dirty="0" smtClean="0"/>
                        <a:t>3</a:t>
                      </a:r>
                      <a:endParaRPr lang="en-GB" dirty="0"/>
                    </a:p>
                  </a:txBody>
                  <a:tcPr>
                    <a:solidFill>
                      <a:schemeClr val="accent1">
                        <a:lumMod val="40000"/>
                        <a:lumOff val="60000"/>
                      </a:schemeClr>
                    </a:solidFill>
                  </a:tcPr>
                </a:tc>
                <a:tc>
                  <a:txBody>
                    <a:bodyPr/>
                    <a:lstStyle/>
                    <a:p>
                      <a:r>
                        <a:rPr lang="en-GB" dirty="0" smtClean="0"/>
                        <a:t>4</a:t>
                      </a:r>
                      <a:endParaRPr lang="en-GB" dirty="0"/>
                    </a:p>
                  </a:txBody>
                  <a:tcPr>
                    <a:solidFill>
                      <a:schemeClr val="accent1">
                        <a:lumMod val="40000"/>
                        <a:lumOff val="60000"/>
                      </a:schemeClr>
                    </a:solidFill>
                  </a:tcPr>
                </a:tc>
                <a:tc>
                  <a:txBody>
                    <a:bodyPr/>
                    <a:lstStyle/>
                    <a:p>
                      <a:r>
                        <a:rPr lang="en-GB" dirty="0" smtClean="0"/>
                        <a:t>5</a:t>
                      </a:r>
                      <a:endParaRPr lang="en-GB" dirty="0"/>
                    </a:p>
                  </a:txBody>
                  <a:tcPr>
                    <a:solidFill>
                      <a:schemeClr val="accent1">
                        <a:lumMod val="40000"/>
                        <a:lumOff val="60000"/>
                      </a:schemeClr>
                    </a:solidFill>
                  </a:tcPr>
                </a:tc>
                <a:tc>
                  <a:txBody>
                    <a:bodyPr/>
                    <a:lstStyle/>
                    <a:p>
                      <a:r>
                        <a:rPr lang="en-GB" dirty="0" smtClean="0"/>
                        <a:t>6</a:t>
                      </a:r>
                      <a:endParaRPr lang="en-GB" dirty="0"/>
                    </a:p>
                  </a:txBody>
                  <a:tcPr>
                    <a:solidFill>
                      <a:schemeClr val="accent1">
                        <a:lumMod val="40000"/>
                        <a:lumOff val="60000"/>
                      </a:schemeClr>
                    </a:solidFill>
                  </a:tcPr>
                </a:tc>
                <a:tc>
                  <a:txBody>
                    <a:bodyPr/>
                    <a:lstStyle/>
                    <a:p>
                      <a:r>
                        <a:rPr lang="en-GB" dirty="0" smtClean="0"/>
                        <a:t>7</a:t>
                      </a:r>
                      <a:endParaRPr lang="en-GB" dirty="0"/>
                    </a:p>
                  </a:txBody>
                  <a:tcPr>
                    <a:solidFill>
                      <a:schemeClr val="accent1">
                        <a:lumMod val="40000"/>
                        <a:lumOff val="60000"/>
                      </a:schemeClr>
                    </a:solidFill>
                  </a:tcPr>
                </a:tc>
                <a:extLst>
                  <a:ext uri="{0D108BD9-81ED-4DB2-BD59-A6C34878D82A}">
                    <a16:rowId xmlns="" xmlns:a16="http://schemas.microsoft.com/office/drawing/2014/main" val="10000"/>
                  </a:ext>
                </a:extLst>
              </a:tr>
              <a:tr h="370840">
                <a:tc>
                  <a:txBody>
                    <a:bodyPr/>
                    <a:lstStyle/>
                    <a:p>
                      <a:r>
                        <a:rPr lang="en-GB" b="1" dirty="0" smtClean="0">
                          <a:solidFill>
                            <a:schemeClr val="bg1"/>
                          </a:solidFill>
                        </a:rPr>
                        <a:t>a  (1)</a:t>
                      </a:r>
                      <a:endParaRPr lang="en-GB" b="1" dirty="0">
                        <a:solidFill>
                          <a:schemeClr val="bg1"/>
                        </a:solidFill>
                      </a:endParaRPr>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extLst>
                  <a:ext uri="{0D108BD9-81ED-4DB2-BD59-A6C34878D82A}">
                    <a16:rowId xmlns="" xmlns:a16="http://schemas.microsoft.com/office/drawing/2014/main" val="10001"/>
                  </a:ext>
                </a:extLst>
              </a:tr>
              <a:tr h="370840">
                <a:tc>
                  <a:txBody>
                    <a:bodyPr/>
                    <a:lstStyle/>
                    <a:p>
                      <a:r>
                        <a:rPr lang="en-GB" b="1" dirty="0" smtClean="0">
                          <a:solidFill>
                            <a:schemeClr val="bg1"/>
                          </a:solidFill>
                        </a:rPr>
                        <a:t>b </a:t>
                      </a:r>
                      <a:r>
                        <a:rPr lang="en-GB" b="1" baseline="0" dirty="0" smtClean="0">
                          <a:solidFill>
                            <a:schemeClr val="bg1"/>
                          </a:solidFill>
                        </a:rPr>
                        <a:t> </a:t>
                      </a:r>
                      <a:r>
                        <a:rPr lang="en-GB" b="1" dirty="0" smtClean="0">
                          <a:solidFill>
                            <a:schemeClr val="bg1"/>
                          </a:solidFill>
                        </a:rPr>
                        <a:t>(2)</a:t>
                      </a:r>
                      <a:endParaRPr lang="en-GB" b="1" dirty="0">
                        <a:solidFill>
                          <a:schemeClr val="bg1"/>
                        </a:solidFill>
                      </a:endParaRPr>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T</a:t>
                      </a:r>
                      <a:endParaRPr lang="en-GB" dirty="0"/>
                    </a:p>
                  </a:txBody>
                  <a:tcPr>
                    <a:solidFill>
                      <a:schemeClr val="accent1">
                        <a:lumMod val="40000"/>
                        <a:lumOff val="60000"/>
                      </a:schemeClr>
                    </a:solidFill>
                  </a:tcPr>
                </a:tc>
                <a:tc>
                  <a:txBody>
                    <a:bodyPr/>
                    <a:lstStyle/>
                    <a:p>
                      <a:r>
                        <a:rPr lang="en-GB" dirty="0" smtClean="0"/>
                        <a:t>T</a:t>
                      </a:r>
                      <a:endParaRPr lang="en-GB" dirty="0"/>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T</a:t>
                      </a:r>
                      <a:endParaRPr lang="en-GB" dirty="0"/>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C </a:t>
                      </a:r>
                      <a:endParaRPr lang="en-GB" dirty="0"/>
                    </a:p>
                  </a:txBody>
                  <a:tcP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en-GB" b="1" dirty="0" smtClean="0">
                          <a:solidFill>
                            <a:schemeClr val="bg1"/>
                          </a:solidFill>
                        </a:rPr>
                        <a:t>c </a:t>
                      </a:r>
                      <a:r>
                        <a:rPr lang="en-GB" b="1" baseline="0" dirty="0" smtClean="0">
                          <a:solidFill>
                            <a:schemeClr val="bg1"/>
                          </a:solidFill>
                        </a:rPr>
                        <a:t>  </a:t>
                      </a:r>
                      <a:r>
                        <a:rPr lang="en-GB" b="1" dirty="0" smtClean="0">
                          <a:solidFill>
                            <a:schemeClr val="bg1"/>
                          </a:solidFill>
                        </a:rPr>
                        <a:t>(3)</a:t>
                      </a:r>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T</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extLst>
                  <a:ext uri="{0D108BD9-81ED-4DB2-BD59-A6C34878D82A}">
                    <a16:rowId xmlns="" xmlns:a16="http://schemas.microsoft.com/office/drawing/2014/main" val="10003"/>
                  </a:ext>
                </a:extLst>
              </a:tr>
              <a:tr h="370840">
                <a:tc>
                  <a:txBody>
                    <a:bodyPr/>
                    <a:lstStyle/>
                    <a:p>
                      <a:r>
                        <a:rPr lang="en-GB" b="1" dirty="0" smtClean="0">
                          <a:solidFill>
                            <a:schemeClr val="bg1"/>
                          </a:solidFill>
                        </a:rPr>
                        <a:t>d  (4)</a:t>
                      </a:r>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T</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T</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extLst>
                  <a:ext uri="{0D108BD9-81ED-4DB2-BD59-A6C34878D82A}">
                    <a16:rowId xmlns="" xmlns:a16="http://schemas.microsoft.com/office/drawing/2014/main" val="10004"/>
                  </a:ext>
                </a:extLst>
              </a:tr>
              <a:tr h="370840">
                <a:tc>
                  <a:txBody>
                    <a:bodyPr/>
                    <a:lstStyle/>
                    <a:p>
                      <a:r>
                        <a:rPr lang="en-GB" b="1" dirty="0" smtClean="0">
                          <a:solidFill>
                            <a:schemeClr val="bg1"/>
                          </a:solidFill>
                        </a:rPr>
                        <a:t>e  (5)</a:t>
                      </a:r>
                    </a:p>
                  </a:txBody>
                  <a:tcPr>
                    <a:solidFill>
                      <a:schemeClr val="accent1">
                        <a:lumMod val="40000"/>
                        <a:lumOff val="60000"/>
                      </a:schemeClr>
                    </a:solidFill>
                  </a:tcPr>
                </a:tc>
                <a:tc>
                  <a:txBody>
                    <a:bodyPr/>
                    <a:lstStyle/>
                    <a:p>
                      <a:r>
                        <a:rPr lang="en-GB" dirty="0" smtClean="0"/>
                        <a:t>A</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C</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tc>
                  <a:txBody>
                    <a:bodyPr/>
                    <a:lstStyle/>
                    <a:p>
                      <a:r>
                        <a:rPr lang="en-GB" dirty="0" smtClean="0"/>
                        <a:t>G</a:t>
                      </a:r>
                      <a:endParaRPr lang="en-GB" dirty="0"/>
                    </a:p>
                  </a:txBody>
                  <a:tcPr>
                    <a:solidFill>
                      <a:schemeClr val="accent1">
                        <a:lumMod val="40000"/>
                        <a:lumOff val="60000"/>
                      </a:schemeClr>
                    </a:solidFill>
                  </a:tcPr>
                </a:tc>
                <a:extLst>
                  <a:ext uri="{0D108BD9-81ED-4DB2-BD59-A6C34878D82A}">
                    <a16:rowId xmlns="" xmlns:a16="http://schemas.microsoft.com/office/drawing/2014/main" val="10005"/>
                  </a:ext>
                </a:extLst>
              </a:tr>
            </a:tbl>
          </a:graphicData>
        </a:graphic>
      </p:graphicFrame>
      <p:graphicFrame>
        <p:nvGraphicFramePr>
          <p:cNvPr id="5" name="Table 4"/>
          <p:cNvGraphicFramePr>
            <a:graphicFrameLocks noGrp="1"/>
          </p:cNvGraphicFramePr>
          <p:nvPr/>
        </p:nvGraphicFramePr>
        <p:xfrm>
          <a:off x="342900" y="4391976"/>
          <a:ext cx="4058984" cy="2225040"/>
        </p:xfrm>
        <a:graphic>
          <a:graphicData uri="http://schemas.openxmlformats.org/drawingml/2006/table">
            <a:tbl>
              <a:tblPr firstRow="1" bandRow="1">
                <a:tableStyleId>{5C22544A-7EE6-4342-B048-85BDC9FD1C3A}</a:tableStyleId>
              </a:tblPr>
              <a:tblGrid>
                <a:gridCol w="1600899">
                  <a:extLst>
                    <a:ext uri="{9D8B030D-6E8A-4147-A177-3AD203B41FA5}">
                      <a16:colId xmlns="" xmlns:a16="http://schemas.microsoft.com/office/drawing/2014/main" val="20000"/>
                    </a:ext>
                  </a:extLst>
                </a:gridCol>
                <a:gridCol w="351155">
                  <a:extLst>
                    <a:ext uri="{9D8B030D-6E8A-4147-A177-3AD203B41FA5}">
                      <a16:colId xmlns="" xmlns:a16="http://schemas.microsoft.com/office/drawing/2014/main" val="20001"/>
                    </a:ext>
                  </a:extLst>
                </a:gridCol>
                <a:gridCol w="351155">
                  <a:extLst>
                    <a:ext uri="{9D8B030D-6E8A-4147-A177-3AD203B41FA5}">
                      <a16:colId xmlns="" xmlns:a16="http://schemas.microsoft.com/office/drawing/2014/main" val="20002"/>
                    </a:ext>
                  </a:extLst>
                </a:gridCol>
                <a:gridCol w="351155">
                  <a:extLst>
                    <a:ext uri="{9D8B030D-6E8A-4147-A177-3AD203B41FA5}">
                      <a16:colId xmlns="" xmlns:a16="http://schemas.microsoft.com/office/drawing/2014/main" val="20003"/>
                    </a:ext>
                  </a:extLst>
                </a:gridCol>
                <a:gridCol w="351155">
                  <a:extLst>
                    <a:ext uri="{9D8B030D-6E8A-4147-A177-3AD203B41FA5}">
                      <a16:colId xmlns="" xmlns:a16="http://schemas.microsoft.com/office/drawing/2014/main" val="20004"/>
                    </a:ext>
                  </a:extLst>
                </a:gridCol>
                <a:gridCol w="351155">
                  <a:extLst>
                    <a:ext uri="{9D8B030D-6E8A-4147-A177-3AD203B41FA5}">
                      <a16:colId xmlns="" xmlns:a16="http://schemas.microsoft.com/office/drawing/2014/main" val="20005"/>
                    </a:ext>
                  </a:extLst>
                </a:gridCol>
                <a:gridCol w="351155">
                  <a:extLst>
                    <a:ext uri="{9D8B030D-6E8A-4147-A177-3AD203B41FA5}">
                      <a16:colId xmlns="" xmlns:a16="http://schemas.microsoft.com/office/drawing/2014/main" val="20006"/>
                    </a:ext>
                  </a:extLst>
                </a:gridCol>
                <a:gridCol w="351155">
                  <a:extLst>
                    <a:ext uri="{9D8B030D-6E8A-4147-A177-3AD203B41FA5}">
                      <a16:colId xmlns="" xmlns:a16="http://schemas.microsoft.com/office/drawing/2014/main" val="20007"/>
                    </a:ext>
                  </a:extLst>
                </a:gridCol>
              </a:tblGrid>
              <a:tr h="370840">
                <a:tc>
                  <a:txBody>
                    <a:bodyPr/>
                    <a:lstStyle/>
                    <a:p>
                      <a:r>
                        <a:rPr lang="en-GB" b="1" dirty="0" smtClean="0"/>
                        <a:t>Sequence\Site</a:t>
                      </a:r>
                      <a:endParaRPr lang="en-GB" b="1"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2</a:t>
                      </a:r>
                      <a:endParaRPr lang="en-GB" dirty="0"/>
                    </a:p>
                  </a:txBody>
                  <a:tcPr>
                    <a:solidFill>
                      <a:schemeClr val="accent1">
                        <a:lumMod val="40000"/>
                        <a:lumOff val="60000"/>
                      </a:schemeClr>
                    </a:solidFill>
                  </a:tcPr>
                </a:tc>
                <a:tc>
                  <a:txBody>
                    <a:bodyPr/>
                    <a:lstStyle/>
                    <a:p>
                      <a:r>
                        <a:rPr lang="en-GB" dirty="0" smtClean="0"/>
                        <a:t>3</a:t>
                      </a:r>
                      <a:endParaRPr lang="en-GB" dirty="0"/>
                    </a:p>
                  </a:txBody>
                  <a:tcPr>
                    <a:solidFill>
                      <a:schemeClr val="accent1">
                        <a:lumMod val="40000"/>
                        <a:lumOff val="60000"/>
                      </a:schemeClr>
                    </a:solidFill>
                  </a:tcPr>
                </a:tc>
                <a:tc>
                  <a:txBody>
                    <a:bodyPr/>
                    <a:lstStyle/>
                    <a:p>
                      <a:r>
                        <a:rPr lang="en-GB" dirty="0" smtClean="0"/>
                        <a:t>4</a:t>
                      </a:r>
                      <a:endParaRPr lang="en-GB" dirty="0"/>
                    </a:p>
                  </a:txBody>
                  <a:tcPr>
                    <a:solidFill>
                      <a:schemeClr val="accent1">
                        <a:lumMod val="40000"/>
                        <a:lumOff val="60000"/>
                      </a:schemeClr>
                    </a:solidFill>
                  </a:tcPr>
                </a:tc>
                <a:tc>
                  <a:txBody>
                    <a:bodyPr/>
                    <a:lstStyle/>
                    <a:p>
                      <a:r>
                        <a:rPr lang="en-GB" dirty="0" smtClean="0"/>
                        <a:t>5</a:t>
                      </a:r>
                      <a:endParaRPr lang="en-GB" dirty="0"/>
                    </a:p>
                  </a:txBody>
                  <a:tcPr>
                    <a:solidFill>
                      <a:schemeClr val="accent1">
                        <a:lumMod val="40000"/>
                        <a:lumOff val="60000"/>
                      </a:schemeClr>
                    </a:solidFill>
                  </a:tcPr>
                </a:tc>
                <a:tc>
                  <a:txBody>
                    <a:bodyPr/>
                    <a:lstStyle/>
                    <a:p>
                      <a:r>
                        <a:rPr lang="en-GB" dirty="0" smtClean="0"/>
                        <a:t>6</a:t>
                      </a:r>
                      <a:endParaRPr lang="en-GB" dirty="0"/>
                    </a:p>
                  </a:txBody>
                  <a:tcPr>
                    <a:solidFill>
                      <a:schemeClr val="accent1">
                        <a:lumMod val="40000"/>
                        <a:lumOff val="60000"/>
                      </a:schemeClr>
                    </a:solidFill>
                  </a:tcPr>
                </a:tc>
                <a:tc>
                  <a:txBody>
                    <a:bodyPr/>
                    <a:lstStyle/>
                    <a:p>
                      <a:r>
                        <a:rPr lang="en-GB" dirty="0" smtClean="0"/>
                        <a:t>7</a:t>
                      </a:r>
                      <a:endParaRPr lang="en-GB" dirty="0"/>
                    </a:p>
                  </a:txBody>
                  <a:tcPr>
                    <a:solidFill>
                      <a:schemeClr val="accent1">
                        <a:lumMod val="40000"/>
                        <a:lumOff val="60000"/>
                      </a:schemeClr>
                    </a:solidFill>
                  </a:tcPr>
                </a:tc>
                <a:extLst>
                  <a:ext uri="{0D108BD9-81ED-4DB2-BD59-A6C34878D82A}">
                    <a16:rowId xmlns="" xmlns:a16="http://schemas.microsoft.com/office/drawing/2014/main" val="10000"/>
                  </a:ext>
                </a:extLst>
              </a:tr>
              <a:tr h="370840">
                <a:tc>
                  <a:txBody>
                    <a:bodyPr/>
                    <a:lstStyle/>
                    <a:p>
                      <a:r>
                        <a:rPr lang="en-GB" b="1" dirty="0" smtClean="0">
                          <a:solidFill>
                            <a:schemeClr val="bg1"/>
                          </a:solidFill>
                        </a:rPr>
                        <a:t>a  (1)</a:t>
                      </a:r>
                      <a:endParaRPr lang="en-GB" b="1" dirty="0">
                        <a:solidFill>
                          <a:schemeClr val="bg1"/>
                        </a:solidFill>
                      </a:endParaRP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1"/>
                  </a:ext>
                </a:extLst>
              </a:tr>
              <a:tr h="370840">
                <a:tc>
                  <a:txBody>
                    <a:bodyPr/>
                    <a:lstStyle/>
                    <a:p>
                      <a:r>
                        <a:rPr lang="en-GB" b="1" dirty="0" smtClean="0">
                          <a:solidFill>
                            <a:schemeClr val="bg1"/>
                          </a:solidFill>
                        </a:rPr>
                        <a:t>b </a:t>
                      </a:r>
                      <a:r>
                        <a:rPr lang="en-GB" b="1" baseline="0" dirty="0" smtClean="0">
                          <a:solidFill>
                            <a:schemeClr val="bg1"/>
                          </a:solidFill>
                        </a:rPr>
                        <a:t> </a:t>
                      </a:r>
                      <a:r>
                        <a:rPr lang="en-GB" b="1" dirty="0" smtClean="0">
                          <a:solidFill>
                            <a:schemeClr val="bg1"/>
                          </a:solidFill>
                        </a:rPr>
                        <a:t>(2)</a:t>
                      </a:r>
                      <a:endParaRPr lang="en-GB" b="1" dirty="0">
                        <a:solidFill>
                          <a:schemeClr val="bg1"/>
                        </a:solidFill>
                      </a:endParaRP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 </a:t>
                      </a:r>
                      <a:endParaRPr lang="en-GB" dirty="0"/>
                    </a:p>
                  </a:txBody>
                  <a:tcP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en-GB" b="1" dirty="0" smtClean="0">
                          <a:solidFill>
                            <a:schemeClr val="bg1"/>
                          </a:solidFill>
                        </a:rPr>
                        <a:t>c </a:t>
                      </a:r>
                      <a:r>
                        <a:rPr lang="en-GB" b="1" baseline="0" dirty="0" smtClean="0">
                          <a:solidFill>
                            <a:schemeClr val="bg1"/>
                          </a:solidFill>
                        </a:rPr>
                        <a:t>  </a:t>
                      </a:r>
                      <a:r>
                        <a:rPr lang="en-GB" b="1" dirty="0" smtClean="0">
                          <a:solidFill>
                            <a:schemeClr val="bg1"/>
                          </a:solidFill>
                        </a:rPr>
                        <a:t>(3)</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3"/>
                  </a:ext>
                </a:extLst>
              </a:tr>
              <a:tr h="370840">
                <a:tc>
                  <a:txBody>
                    <a:bodyPr/>
                    <a:lstStyle/>
                    <a:p>
                      <a:r>
                        <a:rPr lang="en-GB" b="1" dirty="0" smtClean="0">
                          <a:solidFill>
                            <a:schemeClr val="bg1"/>
                          </a:solidFill>
                        </a:rPr>
                        <a:t>d  (4)</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4"/>
                  </a:ext>
                </a:extLst>
              </a:tr>
              <a:tr h="370840">
                <a:tc>
                  <a:txBody>
                    <a:bodyPr/>
                    <a:lstStyle/>
                    <a:p>
                      <a:r>
                        <a:rPr lang="en-GB" b="1" dirty="0" smtClean="0">
                          <a:solidFill>
                            <a:schemeClr val="bg1"/>
                          </a:solidFill>
                        </a:rPr>
                        <a:t>e  (5)</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5"/>
                  </a:ext>
                </a:extLst>
              </a:tr>
            </a:tbl>
          </a:graphicData>
        </a:graphic>
      </p:graphicFrame>
      <p:sp>
        <p:nvSpPr>
          <p:cNvPr id="6" name="TextBox 5"/>
          <p:cNvSpPr txBox="1"/>
          <p:nvPr/>
        </p:nvSpPr>
        <p:spPr>
          <a:xfrm>
            <a:off x="342900" y="3916656"/>
            <a:ext cx="4185761" cy="369332"/>
          </a:xfrm>
          <a:prstGeom prst="rect">
            <a:avLst/>
          </a:prstGeom>
          <a:noFill/>
        </p:spPr>
        <p:txBody>
          <a:bodyPr wrap="none" rtlCol="0">
            <a:spAutoFit/>
          </a:bodyPr>
          <a:lstStyle/>
          <a:p>
            <a:r>
              <a:rPr lang="en-GB" dirty="0" smtClean="0"/>
              <a:t>Incidence matrix, noting </a:t>
            </a:r>
            <a:r>
              <a:rPr lang="en-GB" i="1" dirty="0" smtClean="0"/>
              <a:t>c</a:t>
            </a:r>
            <a:r>
              <a:rPr lang="en-GB" dirty="0" smtClean="0"/>
              <a:t> is ancestral:</a:t>
            </a:r>
            <a:endParaRPr lang="en-GB" dirty="0"/>
          </a:p>
        </p:txBody>
      </p:sp>
      <p:sp>
        <p:nvSpPr>
          <p:cNvPr id="7" name="TextBox 6"/>
          <p:cNvSpPr txBox="1"/>
          <p:nvPr/>
        </p:nvSpPr>
        <p:spPr>
          <a:xfrm>
            <a:off x="342901" y="6825584"/>
            <a:ext cx="6515100" cy="2308324"/>
          </a:xfrm>
          <a:prstGeom prst="rect">
            <a:avLst/>
          </a:prstGeom>
          <a:noFill/>
        </p:spPr>
        <p:txBody>
          <a:bodyPr wrap="square" rtlCol="0">
            <a:spAutoFit/>
          </a:bodyPr>
          <a:lstStyle/>
          <a:p>
            <a:r>
              <a:rPr lang="en-GB" dirty="0" smtClean="0"/>
              <a:t>Check ordering by inclusion. Note that</a:t>
            </a:r>
          </a:p>
          <a:p>
            <a:endParaRPr lang="en-GB" dirty="0" smtClean="0"/>
          </a:p>
          <a:p>
            <a:endParaRPr lang="en-GB" dirty="0" smtClean="0"/>
          </a:p>
          <a:p>
            <a:r>
              <a:rPr lang="en-GB" dirty="0" smtClean="0"/>
              <a:t>Thus the data are not ordered by inclusion, so </a:t>
            </a:r>
            <a:r>
              <a:rPr lang="en-GB" b="1" dirty="0" smtClean="0"/>
              <a:t>not compatible with infinite-sites</a:t>
            </a:r>
          </a:p>
          <a:p>
            <a:r>
              <a:rPr lang="en-GB" dirty="0" smtClean="0"/>
              <a:t>We will explore this idea more later on. </a:t>
            </a:r>
          </a:p>
          <a:p>
            <a:endParaRPr lang="en-GB" dirty="0" smtClean="0"/>
          </a:p>
          <a:p>
            <a:r>
              <a:rPr lang="en-GB" dirty="0" smtClean="0"/>
              <a:t>Note: removing sequence </a:t>
            </a:r>
            <a:r>
              <a:rPr lang="en-GB" i="1" dirty="0" smtClean="0"/>
              <a:t>b </a:t>
            </a:r>
            <a:r>
              <a:rPr lang="en-GB" dirty="0" smtClean="0"/>
              <a:t>would fix things.</a:t>
            </a:r>
            <a:endParaRPr lang="en-GB" dirty="0"/>
          </a:p>
        </p:txBody>
      </p:sp>
      <p:graphicFrame>
        <p:nvGraphicFramePr>
          <p:cNvPr id="108546" name="Object 2"/>
          <p:cNvGraphicFramePr>
            <a:graphicFrameLocks noChangeAspect="1"/>
          </p:cNvGraphicFramePr>
          <p:nvPr/>
        </p:nvGraphicFramePr>
        <p:xfrm>
          <a:off x="773610" y="7262521"/>
          <a:ext cx="5265738" cy="369887"/>
        </p:xfrm>
        <a:graphic>
          <a:graphicData uri="http://schemas.openxmlformats.org/presentationml/2006/ole">
            <mc:AlternateContent xmlns:mc="http://schemas.openxmlformats.org/markup-compatibility/2006">
              <mc:Choice xmlns:v="urn:schemas-microsoft-com:vml" Requires="v">
                <p:oleObj spid="_x0000_s171094" name="Equation" r:id="rId3" imgW="3276360" imgH="228600" progId="Equation.3">
                  <p:embed/>
                </p:oleObj>
              </mc:Choice>
              <mc:Fallback>
                <p:oleObj name="Equation" r:id="rId3" imgW="327636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610" y="7262521"/>
                        <a:ext cx="5265738" cy="369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Table 8"/>
          <p:cNvGraphicFramePr>
            <a:graphicFrameLocks noGrp="1"/>
          </p:cNvGraphicFramePr>
          <p:nvPr/>
        </p:nvGraphicFramePr>
        <p:xfrm>
          <a:off x="4869192" y="4391976"/>
          <a:ext cx="1448753" cy="2225040"/>
        </p:xfrm>
        <a:graphic>
          <a:graphicData uri="http://schemas.openxmlformats.org/drawingml/2006/table">
            <a:tbl>
              <a:tblPr firstRow="1" bandRow="1">
                <a:tableStyleId>{5C22544A-7EE6-4342-B048-85BDC9FD1C3A}</a:tableStyleId>
              </a:tblPr>
              <a:tblGrid>
                <a:gridCol w="746443">
                  <a:extLst>
                    <a:ext uri="{9D8B030D-6E8A-4147-A177-3AD203B41FA5}">
                      <a16:colId xmlns="" xmlns:a16="http://schemas.microsoft.com/office/drawing/2014/main" val="20000"/>
                    </a:ext>
                  </a:extLst>
                </a:gridCol>
                <a:gridCol w="351155">
                  <a:extLst>
                    <a:ext uri="{9D8B030D-6E8A-4147-A177-3AD203B41FA5}">
                      <a16:colId xmlns="" xmlns:a16="http://schemas.microsoft.com/office/drawing/2014/main" val="20001"/>
                    </a:ext>
                  </a:extLst>
                </a:gridCol>
                <a:gridCol w="351155">
                  <a:extLst>
                    <a:ext uri="{9D8B030D-6E8A-4147-A177-3AD203B41FA5}">
                      <a16:colId xmlns="" xmlns:a16="http://schemas.microsoft.com/office/drawing/2014/main" val="20002"/>
                    </a:ext>
                  </a:extLst>
                </a:gridCol>
              </a:tblGrid>
              <a:tr h="370840">
                <a:tc>
                  <a:txBody>
                    <a:bodyPr/>
                    <a:lstStyle/>
                    <a:p>
                      <a:endParaRPr lang="en-GB" b="1"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5</a:t>
                      </a:r>
                      <a:endParaRPr lang="en-GB" dirty="0"/>
                    </a:p>
                  </a:txBody>
                  <a:tcPr>
                    <a:solidFill>
                      <a:schemeClr val="accent1">
                        <a:lumMod val="40000"/>
                        <a:lumOff val="60000"/>
                      </a:schemeClr>
                    </a:solidFill>
                  </a:tcPr>
                </a:tc>
                <a:extLst>
                  <a:ext uri="{0D108BD9-81ED-4DB2-BD59-A6C34878D82A}">
                    <a16:rowId xmlns="" xmlns:a16="http://schemas.microsoft.com/office/drawing/2014/main" val="10000"/>
                  </a:ext>
                </a:extLst>
              </a:tr>
              <a:tr h="370840">
                <a:tc>
                  <a:txBody>
                    <a:bodyPr/>
                    <a:lstStyle/>
                    <a:p>
                      <a:r>
                        <a:rPr lang="en-GB" b="1" dirty="0" smtClean="0">
                          <a:solidFill>
                            <a:schemeClr val="bg1"/>
                          </a:solidFill>
                        </a:rPr>
                        <a:t>a  (1)</a:t>
                      </a:r>
                      <a:endParaRPr lang="en-GB" b="1" dirty="0">
                        <a:solidFill>
                          <a:schemeClr val="bg1"/>
                        </a:solidFill>
                      </a:endParaRP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1"/>
                  </a:ext>
                </a:extLst>
              </a:tr>
              <a:tr h="370840">
                <a:tc>
                  <a:txBody>
                    <a:bodyPr/>
                    <a:lstStyle/>
                    <a:p>
                      <a:r>
                        <a:rPr lang="en-GB" b="1" dirty="0" smtClean="0">
                          <a:solidFill>
                            <a:schemeClr val="bg1"/>
                          </a:solidFill>
                        </a:rPr>
                        <a:t>b </a:t>
                      </a:r>
                      <a:r>
                        <a:rPr lang="en-GB" b="1" baseline="0" dirty="0" smtClean="0">
                          <a:solidFill>
                            <a:schemeClr val="bg1"/>
                          </a:solidFill>
                        </a:rPr>
                        <a:t> </a:t>
                      </a:r>
                      <a:r>
                        <a:rPr lang="en-GB" b="1" dirty="0" smtClean="0">
                          <a:solidFill>
                            <a:schemeClr val="bg1"/>
                          </a:solidFill>
                        </a:rPr>
                        <a:t>(2)</a:t>
                      </a:r>
                      <a:endParaRPr lang="en-GB" b="1" dirty="0">
                        <a:solidFill>
                          <a:schemeClr val="bg1"/>
                        </a:solidFill>
                      </a:endParaRP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en-GB" b="1" dirty="0" smtClean="0">
                          <a:solidFill>
                            <a:schemeClr val="bg1"/>
                          </a:solidFill>
                        </a:rPr>
                        <a:t>c </a:t>
                      </a:r>
                      <a:r>
                        <a:rPr lang="en-GB" b="1" baseline="0" dirty="0" smtClean="0">
                          <a:solidFill>
                            <a:schemeClr val="bg1"/>
                          </a:solidFill>
                        </a:rPr>
                        <a:t>  </a:t>
                      </a:r>
                      <a:r>
                        <a:rPr lang="en-GB" b="1" dirty="0" smtClean="0">
                          <a:solidFill>
                            <a:schemeClr val="bg1"/>
                          </a:solidFill>
                        </a:rPr>
                        <a:t>(3)</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3"/>
                  </a:ext>
                </a:extLst>
              </a:tr>
              <a:tr h="370840">
                <a:tc>
                  <a:txBody>
                    <a:bodyPr/>
                    <a:lstStyle/>
                    <a:p>
                      <a:r>
                        <a:rPr lang="en-GB" b="1" dirty="0" smtClean="0">
                          <a:solidFill>
                            <a:schemeClr val="bg1"/>
                          </a:solidFill>
                        </a:rPr>
                        <a:t>d  (4)</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4"/>
                  </a:ext>
                </a:extLst>
              </a:tr>
              <a:tr h="370840">
                <a:tc>
                  <a:txBody>
                    <a:bodyPr/>
                    <a:lstStyle/>
                    <a:p>
                      <a:r>
                        <a:rPr lang="en-GB" b="1" dirty="0" smtClean="0">
                          <a:solidFill>
                            <a:schemeClr val="bg1"/>
                          </a:solidFill>
                        </a:rPr>
                        <a:t>e  (5)</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82444"/>
            <a:ext cx="6172200" cy="1524000"/>
          </a:xfrm>
        </p:spPr>
        <p:txBody>
          <a:bodyPr/>
          <a:lstStyle/>
          <a:p>
            <a:r>
              <a:rPr lang="en-GB" dirty="0" smtClean="0"/>
              <a:t>Building gene trees</a:t>
            </a:r>
            <a:endParaRPr lang="en-GB" dirty="0"/>
          </a:p>
        </p:txBody>
      </p:sp>
      <p:sp>
        <p:nvSpPr>
          <p:cNvPr id="3" name="Content Placeholder 2"/>
          <p:cNvSpPr>
            <a:spLocks noGrp="1"/>
          </p:cNvSpPr>
          <p:nvPr>
            <p:ph idx="1"/>
          </p:nvPr>
        </p:nvSpPr>
        <p:spPr>
          <a:xfrm>
            <a:off x="252570" y="915592"/>
            <a:ext cx="6605429" cy="6034088"/>
          </a:xfrm>
        </p:spPr>
        <p:txBody>
          <a:bodyPr/>
          <a:lstStyle/>
          <a:p>
            <a:r>
              <a:rPr lang="en-GB" sz="2400" dirty="0" smtClean="0"/>
              <a:t>Suppose we take a gene tree and trace a “path to the root” for each sequence:</a:t>
            </a:r>
          </a:p>
          <a:p>
            <a:endParaRPr lang="en-GB" sz="2400" dirty="0" smtClean="0"/>
          </a:p>
          <a:p>
            <a:endParaRPr lang="en-GB" sz="2400" dirty="0" smtClean="0"/>
          </a:p>
          <a:p>
            <a:endParaRPr lang="en-GB" sz="2400" dirty="0" smtClean="0"/>
          </a:p>
          <a:p>
            <a:endParaRPr lang="en-GB" sz="2400" dirty="0" smtClean="0"/>
          </a:p>
          <a:p>
            <a:endParaRPr lang="en-GB" sz="2400" dirty="0" smtClean="0"/>
          </a:p>
          <a:p>
            <a:endParaRPr lang="en-GB" sz="2400" dirty="0" smtClean="0"/>
          </a:p>
          <a:p>
            <a:endParaRPr lang="en-GB" sz="2400" dirty="0" smtClean="0"/>
          </a:p>
          <a:p>
            <a:pPr>
              <a:buNone/>
            </a:pPr>
            <a:endParaRPr lang="en-GB" sz="2400" dirty="0" smtClean="0"/>
          </a:p>
          <a:p>
            <a:r>
              <a:rPr lang="en-GB" sz="2400" dirty="0" smtClean="0"/>
              <a:t>Denote the root as 0 and go backwards in time:</a:t>
            </a:r>
          </a:p>
          <a:p>
            <a:endParaRPr lang="en-GB" sz="2400" dirty="0" smtClean="0"/>
          </a:p>
          <a:p>
            <a:endParaRPr lang="en-GB" sz="2400" dirty="0" smtClean="0"/>
          </a:p>
          <a:p>
            <a:pPr>
              <a:buNone/>
            </a:pPr>
            <a:endParaRPr lang="en-GB" sz="2400" dirty="0" smtClean="0"/>
          </a:p>
          <a:p>
            <a:endParaRPr lang="en-GB" sz="2400" dirty="0" smtClean="0"/>
          </a:p>
          <a:p>
            <a:r>
              <a:rPr lang="en-GB" sz="2400" dirty="0" smtClean="0"/>
              <a:t>These “paths to root” are enough to build the gene tree, so </a:t>
            </a:r>
            <a:r>
              <a:rPr lang="en-GB" sz="2400" u="sng" dirty="0" smtClean="0"/>
              <a:t>equivalent</a:t>
            </a:r>
            <a:r>
              <a:rPr lang="en-GB" sz="2400" dirty="0" smtClean="0"/>
              <a:t> to a gene tree</a:t>
            </a:r>
          </a:p>
          <a:p>
            <a:r>
              <a:rPr lang="en-GB" sz="2400" dirty="0" smtClean="0"/>
              <a:t>We need an algorithm to order mutations from variation data – </a:t>
            </a:r>
            <a:r>
              <a:rPr lang="en-GB" sz="2400" u="sng" dirty="0" err="1" smtClean="0"/>
              <a:t>Gusfield’s</a:t>
            </a:r>
            <a:r>
              <a:rPr lang="en-GB" sz="2400" u="sng" dirty="0" smtClean="0"/>
              <a:t> algorithm</a:t>
            </a:r>
          </a:p>
        </p:txBody>
      </p:sp>
      <p:grpSp>
        <p:nvGrpSpPr>
          <p:cNvPr id="4" name="Group 63"/>
          <p:cNvGrpSpPr/>
          <p:nvPr/>
        </p:nvGrpSpPr>
        <p:grpSpPr>
          <a:xfrm>
            <a:off x="775781" y="1691616"/>
            <a:ext cx="5353579" cy="3519760"/>
            <a:chOff x="572187" y="2501723"/>
            <a:chExt cx="5353579" cy="3519760"/>
          </a:xfrm>
        </p:grpSpPr>
        <p:grpSp>
          <p:nvGrpSpPr>
            <p:cNvPr id="6" name="Group 49"/>
            <p:cNvGrpSpPr/>
            <p:nvPr/>
          </p:nvGrpSpPr>
          <p:grpSpPr>
            <a:xfrm>
              <a:off x="728640" y="2501723"/>
              <a:ext cx="5040673" cy="3150428"/>
              <a:chOff x="728640" y="1961647"/>
              <a:chExt cx="5040673" cy="3150428"/>
            </a:xfrm>
          </p:grpSpPr>
          <p:cxnSp>
            <p:nvCxnSpPr>
              <p:cNvPr id="44" name="Straight Connector 43"/>
              <p:cNvCxnSpPr>
                <a:endCxn id="30" idx="1"/>
              </p:cNvCxnSpPr>
              <p:nvPr/>
            </p:nvCxnSpPr>
            <p:spPr>
              <a:xfrm rot="10800000" flipV="1">
                <a:off x="3293768" y="1961647"/>
                <a:ext cx="675312" cy="450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rot="5400000" flipH="1" flipV="1">
                <a:off x="1088688" y="2951784"/>
                <a:ext cx="2700360" cy="162021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16200000" flipH="1">
                <a:off x="1898796" y="4391976"/>
                <a:ext cx="1170156" cy="270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638628" y="2501724"/>
                <a:ext cx="2700360" cy="2520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V="1">
                <a:off x="2213838" y="4076933"/>
                <a:ext cx="1170156" cy="9001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V="1">
                <a:off x="2258845" y="3401844"/>
                <a:ext cx="2700360" cy="7200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3698876" y="4121940"/>
                <a:ext cx="1440357" cy="990134"/>
              </a:xfrm>
              <a:prstGeom prst="line">
                <a:avLst/>
              </a:prstGeom>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259161" y="3856863"/>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4" name="TextBox 23"/>
              <p:cNvSpPr txBox="1"/>
              <p:nvPr/>
            </p:nvSpPr>
            <p:spPr>
              <a:xfrm>
                <a:off x="2393646" y="3761892"/>
                <a:ext cx="312906" cy="369332"/>
              </a:xfrm>
              <a:prstGeom prst="rect">
                <a:avLst/>
              </a:prstGeom>
              <a:noFill/>
            </p:spPr>
            <p:txBody>
              <a:bodyPr wrap="none" rtlCol="0">
                <a:spAutoFit/>
              </a:bodyPr>
              <a:lstStyle/>
              <a:p>
                <a:r>
                  <a:rPr lang="en-GB" dirty="0" smtClean="0"/>
                  <a:t>5</a:t>
                </a:r>
                <a:endParaRPr lang="en-GB" dirty="0"/>
              </a:p>
            </p:txBody>
          </p:sp>
          <p:sp>
            <p:nvSpPr>
              <p:cNvPr id="25" name="Oval 24"/>
              <p:cNvSpPr/>
              <p:nvPr/>
            </p:nvSpPr>
            <p:spPr>
              <a:xfrm>
                <a:off x="3653815" y="4041530"/>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6" name="TextBox 25"/>
              <p:cNvSpPr txBox="1"/>
              <p:nvPr/>
            </p:nvSpPr>
            <p:spPr>
              <a:xfrm>
                <a:off x="3788300" y="3946559"/>
                <a:ext cx="312906" cy="369332"/>
              </a:xfrm>
              <a:prstGeom prst="rect">
                <a:avLst/>
              </a:prstGeom>
              <a:noFill/>
            </p:spPr>
            <p:txBody>
              <a:bodyPr wrap="square" rtlCol="0">
                <a:spAutoFit/>
              </a:bodyPr>
              <a:lstStyle/>
              <a:p>
                <a:r>
                  <a:rPr lang="en-GB" dirty="0" smtClean="0"/>
                  <a:t>9</a:t>
                </a:r>
                <a:endParaRPr lang="en-GB" dirty="0"/>
              </a:p>
            </p:txBody>
          </p:sp>
          <p:sp>
            <p:nvSpPr>
              <p:cNvPr id="27" name="Oval 26"/>
              <p:cNvSpPr/>
              <p:nvPr/>
            </p:nvSpPr>
            <p:spPr>
              <a:xfrm>
                <a:off x="4509462" y="4662330"/>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8" name="TextBox 27"/>
              <p:cNvSpPr txBox="1"/>
              <p:nvPr/>
            </p:nvSpPr>
            <p:spPr>
              <a:xfrm>
                <a:off x="4643947" y="4567359"/>
                <a:ext cx="312906" cy="369332"/>
              </a:xfrm>
              <a:prstGeom prst="rect">
                <a:avLst/>
              </a:prstGeom>
              <a:noFill/>
            </p:spPr>
            <p:txBody>
              <a:bodyPr wrap="none" rtlCol="0">
                <a:spAutoFit/>
              </a:bodyPr>
              <a:lstStyle/>
              <a:p>
                <a:r>
                  <a:rPr lang="en-GB" dirty="0" smtClean="0"/>
                  <a:t>7</a:t>
                </a:r>
                <a:endParaRPr lang="en-GB" dirty="0"/>
              </a:p>
            </p:txBody>
          </p:sp>
          <p:sp>
            <p:nvSpPr>
              <p:cNvPr id="29" name="Oval 28"/>
              <p:cNvSpPr/>
              <p:nvPr/>
            </p:nvSpPr>
            <p:spPr>
              <a:xfrm>
                <a:off x="3159283" y="2322018"/>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0" name="TextBox 29"/>
              <p:cNvSpPr txBox="1"/>
              <p:nvPr/>
            </p:nvSpPr>
            <p:spPr>
              <a:xfrm>
                <a:off x="3293768" y="2227047"/>
                <a:ext cx="312906" cy="369332"/>
              </a:xfrm>
              <a:prstGeom prst="rect">
                <a:avLst/>
              </a:prstGeom>
              <a:noFill/>
            </p:spPr>
            <p:txBody>
              <a:bodyPr wrap="none" rtlCol="0">
                <a:spAutoFit/>
              </a:bodyPr>
              <a:lstStyle/>
              <a:p>
                <a:r>
                  <a:rPr lang="en-GB" dirty="0" smtClean="0"/>
                  <a:t>2</a:t>
                </a:r>
                <a:endParaRPr lang="en-GB" dirty="0"/>
              </a:p>
            </p:txBody>
          </p:sp>
          <p:sp>
            <p:nvSpPr>
              <p:cNvPr id="31" name="Oval 30"/>
              <p:cNvSpPr/>
              <p:nvPr/>
            </p:nvSpPr>
            <p:spPr>
              <a:xfrm>
                <a:off x="3338671" y="2951784"/>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TextBox 31"/>
              <p:cNvSpPr txBox="1"/>
              <p:nvPr/>
            </p:nvSpPr>
            <p:spPr>
              <a:xfrm>
                <a:off x="3473156" y="2856813"/>
                <a:ext cx="312906" cy="369332"/>
              </a:xfrm>
              <a:prstGeom prst="rect">
                <a:avLst/>
              </a:prstGeom>
              <a:noFill/>
            </p:spPr>
            <p:txBody>
              <a:bodyPr wrap="none" rtlCol="0">
                <a:spAutoFit/>
              </a:bodyPr>
              <a:lstStyle/>
              <a:p>
                <a:r>
                  <a:rPr lang="en-GB" dirty="0" smtClean="0"/>
                  <a:t>8</a:t>
                </a:r>
                <a:endParaRPr lang="en-GB" dirty="0"/>
              </a:p>
            </p:txBody>
          </p:sp>
          <p:sp>
            <p:nvSpPr>
              <p:cNvPr id="33" name="Oval 32"/>
              <p:cNvSpPr/>
              <p:nvPr/>
            </p:nvSpPr>
            <p:spPr>
              <a:xfrm>
                <a:off x="3473156" y="3487531"/>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 name="TextBox 33"/>
              <p:cNvSpPr txBox="1"/>
              <p:nvPr/>
            </p:nvSpPr>
            <p:spPr>
              <a:xfrm>
                <a:off x="3607641" y="3392560"/>
                <a:ext cx="312906" cy="369332"/>
              </a:xfrm>
              <a:prstGeom prst="rect">
                <a:avLst/>
              </a:prstGeom>
              <a:noFill/>
            </p:spPr>
            <p:txBody>
              <a:bodyPr wrap="none" rtlCol="0">
                <a:spAutoFit/>
              </a:bodyPr>
              <a:lstStyle/>
              <a:p>
                <a:r>
                  <a:rPr lang="en-GB" dirty="0" smtClean="0"/>
                  <a:t>4</a:t>
                </a:r>
                <a:endParaRPr lang="en-GB" dirty="0"/>
              </a:p>
            </p:txBody>
          </p:sp>
          <p:sp>
            <p:nvSpPr>
              <p:cNvPr id="35" name="Oval 34"/>
              <p:cNvSpPr/>
              <p:nvPr/>
            </p:nvSpPr>
            <p:spPr>
              <a:xfrm>
                <a:off x="1946255" y="3649462"/>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6" name="TextBox 35"/>
              <p:cNvSpPr txBox="1"/>
              <p:nvPr/>
            </p:nvSpPr>
            <p:spPr>
              <a:xfrm>
                <a:off x="2080740" y="3554491"/>
                <a:ext cx="312906" cy="369332"/>
              </a:xfrm>
              <a:prstGeom prst="rect">
                <a:avLst/>
              </a:prstGeom>
              <a:noFill/>
            </p:spPr>
            <p:txBody>
              <a:bodyPr wrap="none" rtlCol="0">
                <a:spAutoFit/>
              </a:bodyPr>
              <a:lstStyle/>
              <a:p>
                <a:r>
                  <a:rPr lang="en-GB" dirty="0" smtClean="0"/>
                  <a:t>3</a:t>
                </a:r>
                <a:endParaRPr lang="en-GB" dirty="0"/>
              </a:p>
            </p:txBody>
          </p:sp>
          <p:sp>
            <p:nvSpPr>
              <p:cNvPr id="37" name="Oval 36"/>
              <p:cNvSpPr/>
              <p:nvPr/>
            </p:nvSpPr>
            <p:spPr>
              <a:xfrm>
                <a:off x="2711892" y="4477663"/>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8" name="TextBox 37"/>
              <p:cNvSpPr txBox="1"/>
              <p:nvPr/>
            </p:nvSpPr>
            <p:spPr>
              <a:xfrm>
                <a:off x="2846377" y="4382692"/>
                <a:ext cx="312906" cy="369332"/>
              </a:xfrm>
              <a:prstGeom prst="rect">
                <a:avLst/>
              </a:prstGeom>
              <a:noFill/>
            </p:spPr>
            <p:txBody>
              <a:bodyPr wrap="none" rtlCol="0">
                <a:spAutoFit/>
              </a:bodyPr>
              <a:lstStyle/>
              <a:p>
                <a:r>
                  <a:rPr lang="en-GB" dirty="0" smtClean="0"/>
                  <a:t>6</a:t>
                </a:r>
                <a:endParaRPr lang="en-GB" dirty="0"/>
              </a:p>
            </p:txBody>
          </p:sp>
          <p:sp>
            <p:nvSpPr>
              <p:cNvPr id="39" name="Oval 38"/>
              <p:cNvSpPr/>
              <p:nvPr/>
            </p:nvSpPr>
            <p:spPr>
              <a:xfrm>
                <a:off x="1901464" y="4482942"/>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TextBox 39"/>
              <p:cNvSpPr txBox="1"/>
              <p:nvPr/>
            </p:nvSpPr>
            <p:spPr>
              <a:xfrm>
                <a:off x="2035949" y="4387971"/>
                <a:ext cx="312906" cy="369332"/>
              </a:xfrm>
              <a:prstGeom prst="rect">
                <a:avLst/>
              </a:prstGeom>
              <a:noFill/>
            </p:spPr>
            <p:txBody>
              <a:bodyPr wrap="none" rtlCol="0">
                <a:spAutoFit/>
              </a:bodyPr>
              <a:lstStyle/>
              <a:p>
                <a:r>
                  <a:rPr lang="en-GB" dirty="0" smtClean="0"/>
                  <a:t>1</a:t>
                </a:r>
                <a:endParaRPr lang="en-GB" dirty="0"/>
              </a:p>
            </p:txBody>
          </p:sp>
          <p:cxnSp>
            <p:nvCxnSpPr>
              <p:cNvPr id="42" name="Straight Connector 41"/>
              <p:cNvCxnSpPr/>
              <p:nvPr/>
            </p:nvCxnSpPr>
            <p:spPr>
              <a:xfrm rot="16200000" flipV="1">
                <a:off x="3293983" y="2636745"/>
                <a:ext cx="3150422" cy="18002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572187" y="5652151"/>
              <a:ext cx="248786" cy="369332"/>
            </a:xfrm>
            <a:prstGeom prst="rect">
              <a:avLst/>
            </a:prstGeom>
            <a:noFill/>
          </p:spPr>
          <p:txBody>
            <a:bodyPr wrap="none" rtlCol="0">
              <a:spAutoFit/>
            </a:bodyPr>
            <a:lstStyle/>
            <a:p>
              <a:r>
                <a:rPr lang="en-GB" dirty="0" smtClean="0"/>
                <a:t>f</a:t>
              </a:r>
              <a:endParaRPr lang="en-GB" dirty="0"/>
            </a:p>
          </p:txBody>
        </p:sp>
        <p:sp>
          <p:nvSpPr>
            <p:cNvPr id="57" name="TextBox 56"/>
            <p:cNvSpPr txBox="1"/>
            <p:nvPr/>
          </p:nvSpPr>
          <p:spPr>
            <a:xfrm>
              <a:off x="1495878" y="5642860"/>
              <a:ext cx="312906" cy="369332"/>
            </a:xfrm>
            <a:prstGeom prst="rect">
              <a:avLst/>
            </a:prstGeom>
            <a:noFill/>
          </p:spPr>
          <p:txBody>
            <a:bodyPr wrap="none" rtlCol="0">
              <a:spAutoFit/>
            </a:bodyPr>
            <a:lstStyle/>
            <a:p>
              <a:r>
                <a:rPr lang="en-GB" dirty="0" smtClean="0"/>
                <a:t>b</a:t>
              </a:r>
              <a:endParaRPr lang="en-GB" dirty="0"/>
            </a:p>
          </p:txBody>
        </p:sp>
        <p:sp>
          <p:nvSpPr>
            <p:cNvPr id="58" name="TextBox 57"/>
            <p:cNvSpPr txBox="1"/>
            <p:nvPr/>
          </p:nvSpPr>
          <p:spPr>
            <a:xfrm>
              <a:off x="2486010" y="5642860"/>
              <a:ext cx="300082" cy="369332"/>
            </a:xfrm>
            <a:prstGeom prst="rect">
              <a:avLst/>
            </a:prstGeom>
            <a:noFill/>
          </p:spPr>
          <p:txBody>
            <a:bodyPr wrap="none" rtlCol="0">
              <a:spAutoFit/>
            </a:bodyPr>
            <a:lstStyle/>
            <a:p>
              <a:r>
                <a:rPr lang="en-GB" dirty="0" smtClean="0"/>
                <a:t>c</a:t>
              </a:r>
              <a:endParaRPr lang="en-GB" dirty="0"/>
            </a:p>
          </p:txBody>
        </p:sp>
        <p:sp>
          <p:nvSpPr>
            <p:cNvPr id="59" name="TextBox 58"/>
            <p:cNvSpPr txBox="1"/>
            <p:nvPr/>
          </p:nvSpPr>
          <p:spPr>
            <a:xfrm>
              <a:off x="3158964" y="5642860"/>
              <a:ext cx="312906" cy="369332"/>
            </a:xfrm>
            <a:prstGeom prst="rect">
              <a:avLst/>
            </a:prstGeom>
            <a:noFill/>
          </p:spPr>
          <p:txBody>
            <a:bodyPr wrap="none" rtlCol="0">
              <a:spAutoFit/>
            </a:bodyPr>
            <a:lstStyle/>
            <a:p>
              <a:r>
                <a:rPr lang="en-GB" dirty="0" smtClean="0"/>
                <a:t>a</a:t>
              </a:r>
              <a:endParaRPr lang="en-GB" dirty="0"/>
            </a:p>
          </p:txBody>
        </p:sp>
        <p:sp>
          <p:nvSpPr>
            <p:cNvPr id="60" name="TextBox 59"/>
            <p:cNvSpPr txBox="1"/>
            <p:nvPr/>
          </p:nvSpPr>
          <p:spPr>
            <a:xfrm>
              <a:off x="3836190" y="5642860"/>
              <a:ext cx="312906" cy="369332"/>
            </a:xfrm>
            <a:prstGeom prst="rect">
              <a:avLst/>
            </a:prstGeom>
            <a:noFill/>
          </p:spPr>
          <p:txBody>
            <a:bodyPr wrap="none" rtlCol="0">
              <a:spAutoFit/>
            </a:bodyPr>
            <a:lstStyle/>
            <a:p>
              <a:r>
                <a:rPr lang="en-GB" dirty="0" smtClean="0"/>
                <a:t>e</a:t>
              </a:r>
              <a:endParaRPr lang="en-GB" dirty="0"/>
            </a:p>
          </p:txBody>
        </p:sp>
        <p:sp>
          <p:nvSpPr>
            <p:cNvPr id="62" name="TextBox 61"/>
            <p:cNvSpPr txBox="1"/>
            <p:nvPr/>
          </p:nvSpPr>
          <p:spPr>
            <a:xfrm>
              <a:off x="5006346" y="5642860"/>
              <a:ext cx="312906" cy="369332"/>
            </a:xfrm>
            <a:prstGeom prst="rect">
              <a:avLst/>
            </a:prstGeom>
            <a:noFill/>
          </p:spPr>
          <p:txBody>
            <a:bodyPr wrap="none" rtlCol="0">
              <a:spAutoFit/>
            </a:bodyPr>
            <a:lstStyle/>
            <a:p>
              <a:r>
                <a:rPr lang="en-GB" dirty="0" smtClean="0"/>
                <a:t>d</a:t>
              </a:r>
              <a:endParaRPr lang="en-GB" dirty="0"/>
            </a:p>
          </p:txBody>
        </p:sp>
        <p:sp>
          <p:nvSpPr>
            <p:cNvPr id="63" name="TextBox 62"/>
            <p:cNvSpPr txBox="1"/>
            <p:nvPr/>
          </p:nvSpPr>
          <p:spPr>
            <a:xfrm>
              <a:off x="5612860" y="5642860"/>
              <a:ext cx="312906" cy="369332"/>
            </a:xfrm>
            <a:prstGeom prst="rect">
              <a:avLst/>
            </a:prstGeom>
            <a:noFill/>
          </p:spPr>
          <p:txBody>
            <a:bodyPr wrap="none" rtlCol="0">
              <a:spAutoFit/>
            </a:bodyPr>
            <a:lstStyle/>
            <a:p>
              <a:r>
                <a:rPr lang="en-GB" dirty="0" smtClean="0"/>
                <a:t>g</a:t>
              </a:r>
              <a:endParaRPr lang="en-GB" dirty="0"/>
            </a:p>
          </p:txBody>
        </p:sp>
      </p:grpSp>
      <p:sp>
        <p:nvSpPr>
          <p:cNvPr id="65" name="TextBox 64"/>
          <p:cNvSpPr txBox="1"/>
          <p:nvPr/>
        </p:nvSpPr>
        <p:spPr>
          <a:xfrm>
            <a:off x="2551557" y="5562132"/>
            <a:ext cx="1957587" cy="2031325"/>
          </a:xfrm>
          <a:prstGeom prst="rect">
            <a:avLst/>
          </a:prstGeom>
          <a:noFill/>
        </p:spPr>
        <p:txBody>
          <a:bodyPr wrap="none" rtlCol="0">
            <a:spAutoFit/>
          </a:bodyPr>
          <a:lstStyle/>
          <a:p>
            <a:r>
              <a:rPr lang="en-GB" b="1" dirty="0" smtClean="0">
                <a:latin typeface="Consolas" pitchFamily="49" charset="0"/>
              </a:rPr>
              <a:t>a: 6 5 2 0 </a:t>
            </a:r>
          </a:p>
          <a:p>
            <a:r>
              <a:rPr lang="en-GB" b="1" dirty="0" smtClean="0">
                <a:latin typeface="Consolas" pitchFamily="49" charset="0"/>
              </a:rPr>
              <a:t>b: 1 5 2 0</a:t>
            </a:r>
          </a:p>
          <a:p>
            <a:r>
              <a:rPr lang="en-GB" b="1" dirty="0" smtClean="0">
                <a:latin typeface="Consolas" pitchFamily="49" charset="0"/>
              </a:rPr>
              <a:t>c: 5 2 0</a:t>
            </a:r>
          </a:p>
          <a:p>
            <a:r>
              <a:rPr lang="en-GB" b="1" dirty="0" smtClean="0">
                <a:latin typeface="Consolas" pitchFamily="49" charset="0"/>
              </a:rPr>
              <a:t>d: 7 9 4 8 2 0</a:t>
            </a:r>
          </a:p>
          <a:p>
            <a:r>
              <a:rPr lang="en-GB" b="1" dirty="0" smtClean="0">
                <a:latin typeface="Consolas" pitchFamily="49" charset="0"/>
              </a:rPr>
              <a:t>e: 9 4 8 2 0</a:t>
            </a:r>
          </a:p>
          <a:p>
            <a:r>
              <a:rPr lang="en-GB" b="1" dirty="0" smtClean="0">
                <a:latin typeface="Consolas" pitchFamily="49" charset="0"/>
              </a:rPr>
              <a:t>f: 3 2 0</a:t>
            </a:r>
          </a:p>
          <a:p>
            <a:r>
              <a:rPr lang="en-GB" b="1" dirty="0" smtClean="0">
                <a:latin typeface="Consolas" pitchFamily="49" charset="0"/>
              </a:rPr>
              <a:t>g: 0</a:t>
            </a:r>
            <a:endParaRPr lang="en-GB" b="1" dirty="0">
              <a:latin typeface="Consolas" pitchFamily="49"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78660"/>
            <a:ext cx="6172200" cy="1524000"/>
          </a:xfrm>
        </p:spPr>
        <p:txBody>
          <a:bodyPr/>
          <a:lstStyle/>
          <a:p>
            <a:r>
              <a:rPr lang="en-GB" dirty="0" err="1" smtClean="0"/>
              <a:t>Gusfield’s</a:t>
            </a:r>
            <a:r>
              <a:rPr lang="en-GB" dirty="0" smtClean="0"/>
              <a:t> algorithm</a:t>
            </a:r>
            <a:endParaRPr lang="en-GB" dirty="0"/>
          </a:p>
        </p:txBody>
      </p:sp>
      <p:sp>
        <p:nvSpPr>
          <p:cNvPr id="3" name="Content Placeholder 2"/>
          <p:cNvSpPr>
            <a:spLocks noGrp="1"/>
          </p:cNvSpPr>
          <p:nvPr>
            <p:ph idx="1"/>
          </p:nvPr>
        </p:nvSpPr>
        <p:spPr>
          <a:xfrm>
            <a:off x="342900" y="881508"/>
            <a:ext cx="6172200" cy="6034088"/>
          </a:xfrm>
        </p:spPr>
        <p:txBody>
          <a:bodyPr/>
          <a:lstStyle/>
          <a:p>
            <a:pPr>
              <a:buNone/>
            </a:pPr>
            <a:r>
              <a:rPr lang="en-GB" sz="2000" dirty="0" err="1" smtClean="0"/>
              <a:t>Gusfield</a:t>
            </a:r>
            <a:r>
              <a:rPr lang="en-GB" sz="2000" dirty="0" smtClean="0"/>
              <a:t>, D.(1991). Efficient algorithms for inferring evolutionary trees. </a:t>
            </a:r>
            <a:r>
              <a:rPr lang="en-GB" sz="2000" b="1" i="1" dirty="0" smtClean="0"/>
              <a:t>Networks</a:t>
            </a:r>
            <a:r>
              <a:rPr lang="en-GB" sz="2000" dirty="0" smtClean="0"/>
              <a:t>, 21, 19–28. </a:t>
            </a:r>
          </a:p>
          <a:p>
            <a:pPr>
              <a:buNone/>
            </a:pPr>
            <a:r>
              <a:rPr lang="en-GB" sz="2000" i="1" dirty="0" smtClean="0"/>
              <a:t>Algorithm 5.2 </a:t>
            </a:r>
          </a:p>
          <a:p>
            <a:pPr>
              <a:buNone/>
            </a:pPr>
            <a:r>
              <a:rPr lang="en-GB" sz="2000" dirty="0" smtClean="0"/>
              <a:t>For data compatible with the infinite-sites model, the following algorithm allows the generation of a gene tree based on an incidence matrix consisting of 0’s and 1’s, with the ancestral type always denoted by 0.</a:t>
            </a:r>
          </a:p>
          <a:p>
            <a:pPr marL="457200" indent="-457200">
              <a:buFont typeface="+mj-lt"/>
              <a:buAutoNum type="arabicPeriod"/>
            </a:pPr>
            <a:r>
              <a:rPr lang="en-GB" sz="2000" dirty="0" smtClean="0"/>
              <a:t>Reorder the columns, and column labels, by considering each column as a binary number, and ordering so the columns are decreasing. If duplicate columns occur, choose an arbitrary non-increasing column order.</a:t>
            </a:r>
          </a:p>
          <a:p>
            <a:pPr marL="457200" indent="-457200">
              <a:buFont typeface="+mj-lt"/>
              <a:buAutoNum type="arabicPeriod"/>
            </a:pPr>
            <a:r>
              <a:rPr lang="en-GB" sz="2000" dirty="0" smtClean="0"/>
              <a:t>For each sequence, construct a path to the root by reading from right to left in the corresponding row of the incidence matrix, recording mutation labels where 1’s occur in rows, and append 0 to this list.</a:t>
            </a:r>
          </a:p>
          <a:p>
            <a:pPr marL="457200" indent="-457200">
              <a:buFont typeface="+mj-lt"/>
              <a:buAutoNum type="arabicPeriod"/>
            </a:pPr>
            <a:r>
              <a:rPr lang="en-GB" sz="2000" dirty="0" smtClean="0"/>
              <a:t>Given paths  back to the root, use these to draw the gene tree.</a:t>
            </a:r>
          </a:p>
          <a:p>
            <a:pPr marL="457200" indent="-457200">
              <a:buFont typeface="+mj-lt"/>
              <a:buAutoNum type="arabicPeriod"/>
            </a:pPr>
            <a:endParaRPr lang="en-GB" sz="2000" dirty="0" smtClean="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p:cNvCxnSpPr>
            <a:endCxn id="30" idx="1"/>
          </p:cNvCxnSpPr>
          <p:nvPr/>
        </p:nvCxnSpPr>
        <p:spPr>
          <a:xfrm rot="10800000">
            <a:off x="5218676" y="7389280"/>
            <a:ext cx="984763" cy="783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V="1">
            <a:off x="4471270" y="7044840"/>
            <a:ext cx="1525532" cy="72968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12775" y="-288648"/>
            <a:ext cx="6172200" cy="1524000"/>
          </a:xfrm>
        </p:spPr>
        <p:txBody>
          <a:bodyPr/>
          <a:lstStyle/>
          <a:p>
            <a:r>
              <a:rPr lang="en-GB" dirty="0" smtClean="0"/>
              <a:t>Example</a:t>
            </a:r>
            <a:endParaRPr lang="en-GB" dirty="0"/>
          </a:p>
        </p:txBody>
      </p:sp>
      <p:sp>
        <p:nvSpPr>
          <p:cNvPr id="3" name="Content Placeholder 2"/>
          <p:cNvSpPr>
            <a:spLocks noGrp="1"/>
          </p:cNvSpPr>
          <p:nvPr>
            <p:ph idx="1"/>
          </p:nvPr>
        </p:nvSpPr>
        <p:spPr>
          <a:xfrm>
            <a:off x="342900" y="881508"/>
            <a:ext cx="6172200" cy="6034088"/>
          </a:xfrm>
        </p:spPr>
        <p:txBody>
          <a:bodyPr/>
          <a:lstStyle/>
          <a:p>
            <a:pPr>
              <a:buNone/>
            </a:pPr>
            <a:r>
              <a:rPr lang="en-GB" sz="2000" dirty="0" smtClean="0"/>
              <a:t>A recent common ancestry for human Y chromosomes</a:t>
            </a:r>
          </a:p>
          <a:p>
            <a:pPr>
              <a:buNone/>
            </a:pPr>
            <a:r>
              <a:rPr lang="da-DK" sz="2000" dirty="0" smtClean="0"/>
              <a:t>Michael F. Hammer, </a:t>
            </a:r>
            <a:r>
              <a:rPr lang="da-DK" sz="2000" b="1" i="1" dirty="0" smtClean="0"/>
              <a:t>Nature</a:t>
            </a:r>
            <a:r>
              <a:rPr lang="da-DK" sz="2000" dirty="0" smtClean="0"/>
              <a:t> 1995. 16 sequences, 4 segregating sites seen.</a:t>
            </a:r>
            <a:endParaRPr lang="en-GB" sz="2000" dirty="0"/>
          </a:p>
        </p:txBody>
      </p:sp>
      <p:graphicFrame>
        <p:nvGraphicFramePr>
          <p:cNvPr id="4" name="Table 3"/>
          <p:cNvGraphicFramePr>
            <a:graphicFrameLocks noGrp="1"/>
          </p:cNvGraphicFramePr>
          <p:nvPr/>
        </p:nvGraphicFramePr>
        <p:xfrm>
          <a:off x="342900" y="1961652"/>
          <a:ext cx="3005519" cy="2225040"/>
        </p:xfrm>
        <a:graphic>
          <a:graphicData uri="http://schemas.openxmlformats.org/drawingml/2006/table">
            <a:tbl>
              <a:tblPr firstRow="1" bandRow="1">
                <a:tableStyleId>{5C22544A-7EE6-4342-B048-85BDC9FD1C3A}</a:tableStyleId>
              </a:tblPr>
              <a:tblGrid>
                <a:gridCol w="1600899">
                  <a:extLst>
                    <a:ext uri="{9D8B030D-6E8A-4147-A177-3AD203B41FA5}">
                      <a16:colId xmlns="" xmlns:a16="http://schemas.microsoft.com/office/drawing/2014/main" val="20000"/>
                    </a:ext>
                  </a:extLst>
                </a:gridCol>
                <a:gridCol w="351155">
                  <a:extLst>
                    <a:ext uri="{9D8B030D-6E8A-4147-A177-3AD203B41FA5}">
                      <a16:colId xmlns="" xmlns:a16="http://schemas.microsoft.com/office/drawing/2014/main" val="20001"/>
                    </a:ext>
                  </a:extLst>
                </a:gridCol>
                <a:gridCol w="351155">
                  <a:extLst>
                    <a:ext uri="{9D8B030D-6E8A-4147-A177-3AD203B41FA5}">
                      <a16:colId xmlns="" xmlns:a16="http://schemas.microsoft.com/office/drawing/2014/main" val="20002"/>
                    </a:ext>
                  </a:extLst>
                </a:gridCol>
                <a:gridCol w="351155">
                  <a:extLst>
                    <a:ext uri="{9D8B030D-6E8A-4147-A177-3AD203B41FA5}">
                      <a16:colId xmlns="" xmlns:a16="http://schemas.microsoft.com/office/drawing/2014/main" val="20003"/>
                    </a:ext>
                  </a:extLst>
                </a:gridCol>
                <a:gridCol w="351155">
                  <a:extLst>
                    <a:ext uri="{9D8B030D-6E8A-4147-A177-3AD203B41FA5}">
                      <a16:colId xmlns="" xmlns:a16="http://schemas.microsoft.com/office/drawing/2014/main" val="20004"/>
                    </a:ext>
                  </a:extLst>
                </a:gridCol>
              </a:tblGrid>
              <a:tr h="370840">
                <a:tc>
                  <a:txBody>
                    <a:bodyPr/>
                    <a:lstStyle/>
                    <a:p>
                      <a:r>
                        <a:rPr lang="en-GB" b="1" dirty="0" smtClean="0"/>
                        <a:t>Sequence\Site</a:t>
                      </a:r>
                      <a:endParaRPr lang="en-GB" b="1"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2</a:t>
                      </a:r>
                      <a:endParaRPr lang="en-GB" dirty="0"/>
                    </a:p>
                  </a:txBody>
                  <a:tcPr>
                    <a:solidFill>
                      <a:schemeClr val="accent1">
                        <a:lumMod val="40000"/>
                        <a:lumOff val="60000"/>
                      </a:schemeClr>
                    </a:solidFill>
                  </a:tcPr>
                </a:tc>
                <a:tc>
                  <a:txBody>
                    <a:bodyPr/>
                    <a:lstStyle/>
                    <a:p>
                      <a:r>
                        <a:rPr lang="en-GB" dirty="0" smtClean="0"/>
                        <a:t>3</a:t>
                      </a:r>
                      <a:endParaRPr lang="en-GB" dirty="0"/>
                    </a:p>
                  </a:txBody>
                  <a:tcPr>
                    <a:solidFill>
                      <a:schemeClr val="accent1">
                        <a:lumMod val="40000"/>
                        <a:lumOff val="60000"/>
                      </a:schemeClr>
                    </a:solidFill>
                  </a:tcPr>
                </a:tc>
                <a:tc>
                  <a:txBody>
                    <a:bodyPr/>
                    <a:lstStyle/>
                    <a:p>
                      <a:r>
                        <a:rPr lang="en-GB" dirty="0" smtClean="0"/>
                        <a:t>4</a:t>
                      </a:r>
                      <a:endParaRPr lang="en-GB" dirty="0"/>
                    </a:p>
                  </a:txBody>
                  <a:tcPr>
                    <a:solidFill>
                      <a:schemeClr val="accent1">
                        <a:lumMod val="40000"/>
                        <a:lumOff val="60000"/>
                      </a:schemeClr>
                    </a:solidFill>
                  </a:tcPr>
                </a:tc>
                <a:extLst>
                  <a:ext uri="{0D108BD9-81ED-4DB2-BD59-A6C34878D82A}">
                    <a16:rowId xmlns="" xmlns:a16="http://schemas.microsoft.com/office/drawing/2014/main" val="10000"/>
                  </a:ext>
                </a:extLst>
              </a:tr>
              <a:tr h="370840">
                <a:tc>
                  <a:txBody>
                    <a:bodyPr/>
                    <a:lstStyle/>
                    <a:p>
                      <a:r>
                        <a:rPr lang="en-GB" b="1" dirty="0" smtClean="0">
                          <a:solidFill>
                            <a:schemeClr val="bg1"/>
                          </a:solidFill>
                        </a:rPr>
                        <a:t>a  (7)</a:t>
                      </a:r>
                      <a:endParaRPr lang="en-GB" b="1" dirty="0">
                        <a:solidFill>
                          <a:schemeClr val="bg1"/>
                        </a:solidFill>
                      </a:endParaRP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1"/>
                  </a:ext>
                </a:extLst>
              </a:tr>
              <a:tr h="370840">
                <a:tc>
                  <a:txBody>
                    <a:bodyPr/>
                    <a:lstStyle/>
                    <a:p>
                      <a:r>
                        <a:rPr lang="en-GB" b="1" dirty="0" smtClean="0">
                          <a:solidFill>
                            <a:schemeClr val="bg1"/>
                          </a:solidFill>
                        </a:rPr>
                        <a:t>b </a:t>
                      </a:r>
                      <a:r>
                        <a:rPr lang="en-GB" b="1" baseline="0" dirty="0" smtClean="0">
                          <a:solidFill>
                            <a:schemeClr val="bg1"/>
                          </a:solidFill>
                        </a:rPr>
                        <a:t> </a:t>
                      </a:r>
                      <a:r>
                        <a:rPr lang="en-GB" b="1" dirty="0" smtClean="0">
                          <a:solidFill>
                            <a:schemeClr val="bg1"/>
                          </a:solidFill>
                        </a:rPr>
                        <a:t>(1)</a:t>
                      </a:r>
                      <a:endParaRPr lang="en-GB" b="1" dirty="0">
                        <a:solidFill>
                          <a:schemeClr val="bg1"/>
                        </a:solidFill>
                      </a:endParaRP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en-GB" b="1" dirty="0" smtClean="0">
                          <a:solidFill>
                            <a:schemeClr val="bg1"/>
                          </a:solidFill>
                        </a:rPr>
                        <a:t>c </a:t>
                      </a:r>
                      <a:r>
                        <a:rPr lang="en-GB" b="1" baseline="0" dirty="0" smtClean="0">
                          <a:solidFill>
                            <a:schemeClr val="bg1"/>
                          </a:solidFill>
                        </a:rPr>
                        <a:t>  </a:t>
                      </a:r>
                      <a:r>
                        <a:rPr lang="en-GB" b="1" dirty="0" smtClean="0">
                          <a:solidFill>
                            <a:schemeClr val="bg1"/>
                          </a:solidFill>
                        </a:rPr>
                        <a:t>(3)</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3"/>
                  </a:ext>
                </a:extLst>
              </a:tr>
              <a:tr h="370840">
                <a:tc>
                  <a:txBody>
                    <a:bodyPr/>
                    <a:lstStyle/>
                    <a:p>
                      <a:r>
                        <a:rPr lang="en-GB" b="1" dirty="0" smtClean="0">
                          <a:solidFill>
                            <a:schemeClr val="bg1"/>
                          </a:solidFill>
                        </a:rPr>
                        <a:t>d  (4)</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solidFill>
                            <a:schemeClr val="bg1"/>
                          </a:solidFill>
                        </a:rPr>
                        <a:t>e  (1)</a:t>
                      </a: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5"/>
                  </a:ext>
                </a:extLst>
              </a:tr>
            </a:tbl>
          </a:graphicData>
        </a:graphic>
      </p:graphicFrame>
      <p:sp>
        <p:nvSpPr>
          <p:cNvPr id="5" name="TextBox 4"/>
          <p:cNvSpPr txBox="1"/>
          <p:nvPr/>
        </p:nvSpPr>
        <p:spPr>
          <a:xfrm>
            <a:off x="998676" y="4202668"/>
            <a:ext cx="1864613" cy="369332"/>
          </a:xfrm>
          <a:prstGeom prst="rect">
            <a:avLst/>
          </a:prstGeom>
          <a:noFill/>
        </p:spPr>
        <p:txBody>
          <a:bodyPr wrap="none" rtlCol="0">
            <a:spAutoFit/>
          </a:bodyPr>
          <a:lstStyle/>
          <a:p>
            <a:r>
              <a:rPr lang="en-GB" dirty="0" smtClean="0"/>
              <a:t>Incidence matrix</a:t>
            </a:r>
            <a:endParaRPr lang="en-GB" dirty="0"/>
          </a:p>
        </p:txBody>
      </p:sp>
      <p:graphicFrame>
        <p:nvGraphicFramePr>
          <p:cNvPr id="6" name="Table 5"/>
          <p:cNvGraphicFramePr>
            <a:graphicFrameLocks noGrp="1"/>
          </p:cNvGraphicFramePr>
          <p:nvPr/>
        </p:nvGraphicFramePr>
        <p:xfrm>
          <a:off x="3698875" y="1961652"/>
          <a:ext cx="3005519" cy="2225040"/>
        </p:xfrm>
        <a:graphic>
          <a:graphicData uri="http://schemas.openxmlformats.org/drawingml/2006/table">
            <a:tbl>
              <a:tblPr firstRow="1" bandRow="1">
                <a:tableStyleId>{5C22544A-7EE6-4342-B048-85BDC9FD1C3A}</a:tableStyleId>
              </a:tblPr>
              <a:tblGrid>
                <a:gridCol w="1600899">
                  <a:extLst>
                    <a:ext uri="{9D8B030D-6E8A-4147-A177-3AD203B41FA5}">
                      <a16:colId xmlns="" xmlns:a16="http://schemas.microsoft.com/office/drawing/2014/main" val="20000"/>
                    </a:ext>
                  </a:extLst>
                </a:gridCol>
                <a:gridCol w="351155">
                  <a:extLst>
                    <a:ext uri="{9D8B030D-6E8A-4147-A177-3AD203B41FA5}">
                      <a16:colId xmlns="" xmlns:a16="http://schemas.microsoft.com/office/drawing/2014/main" val="20001"/>
                    </a:ext>
                  </a:extLst>
                </a:gridCol>
                <a:gridCol w="351155">
                  <a:extLst>
                    <a:ext uri="{9D8B030D-6E8A-4147-A177-3AD203B41FA5}">
                      <a16:colId xmlns="" xmlns:a16="http://schemas.microsoft.com/office/drawing/2014/main" val="20002"/>
                    </a:ext>
                  </a:extLst>
                </a:gridCol>
                <a:gridCol w="351155">
                  <a:extLst>
                    <a:ext uri="{9D8B030D-6E8A-4147-A177-3AD203B41FA5}">
                      <a16:colId xmlns="" xmlns:a16="http://schemas.microsoft.com/office/drawing/2014/main" val="20003"/>
                    </a:ext>
                  </a:extLst>
                </a:gridCol>
                <a:gridCol w="351155">
                  <a:extLst>
                    <a:ext uri="{9D8B030D-6E8A-4147-A177-3AD203B41FA5}">
                      <a16:colId xmlns="" xmlns:a16="http://schemas.microsoft.com/office/drawing/2014/main" val="20004"/>
                    </a:ext>
                  </a:extLst>
                </a:gridCol>
              </a:tblGrid>
              <a:tr h="370840">
                <a:tc>
                  <a:txBody>
                    <a:bodyPr/>
                    <a:lstStyle/>
                    <a:p>
                      <a:r>
                        <a:rPr lang="en-GB" b="1" dirty="0" smtClean="0"/>
                        <a:t>Sequence\Site</a:t>
                      </a:r>
                      <a:endParaRPr lang="en-GB" b="1" dirty="0"/>
                    </a:p>
                  </a:txBody>
                  <a:tcPr>
                    <a:solidFill>
                      <a:schemeClr val="accent1">
                        <a:lumMod val="40000"/>
                        <a:lumOff val="60000"/>
                      </a:schemeClr>
                    </a:solidFill>
                  </a:tcPr>
                </a:tc>
                <a:tc>
                  <a:txBody>
                    <a:bodyPr/>
                    <a:lstStyle/>
                    <a:p>
                      <a:r>
                        <a:rPr lang="en-GB" dirty="0" smtClean="0"/>
                        <a:t>2</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4</a:t>
                      </a:r>
                      <a:endParaRPr lang="en-GB" dirty="0"/>
                    </a:p>
                  </a:txBody>
                  <a:tcPr>
                    <a:solidFill>
                      <a:schemeClr val="accent1">
                        <a:lumMod val="40000"/>
                        <a:lumOff val="60000"/>
                      </a:schemeClr>
                    </a:solidFill>
                  </a:tcPr>
                </a:tc>
                <a:tc>
                  <a:txBody>
                    <a:bodyPr/>
                    <a:lstStyle/>
                    <a:p>
                      <a:r>
                        <a:rPr lang="en-GB" dirty="0" smtClean="0"/>
                        <a:t>3</a:t>
                      </a:r>
                      <a:endParaRPr lang="en-GB" dirty="0"/>
                    </a:p>
                  </a:txBody>
                  <a:tcPr>
                    <a:solidFill>
                      <a:schemeClr val="accent1">
                        <a:lumMod val="40000"/>
                        <a:lumOff val="60000"/>
                      </a:schemeClr>
                    </a:solidFill>
                  </a:tcPr>
                </a:tc>
                <a:extLst>
                  <a:ext uri="{0D108BD9-81ED-4DB2-BD59-A6C34878D82A}">
                    <a16:rowId xmlns="" xmlns:a16="http://schemas.microsoft.com/office/drawing/2014/main" val="10000"/>
                  </a:ext>
                </a:extLst>
              </a:tr>
              <a:tr h="370840">
                <a:tc>
                  <a:txBody>
                    <a:bodyPr/>
                    <a:lstStyle/>
                    <a:p>
                      <a:r>
                        <a:rPr lang="en-GB" b="1" dirty="0" smtClean="0">
                          <a:solidFill>
                            <a:schemeClr val="bg1"/>
                          </a:solidFill>
                        </a:rPr>
                        <a:t>a  (7)</a:t>
                      </a:r>
                      <a:endParaRPr lang="en-GB" b="1" dirty="0">
                        <a:solidFill>
                          <a:schemeClr val="bg1"/>
                        </a:solidFill>
                      </a:endParaRP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1"/>
                  </a:ext>
                </a:extLst>
              </a:tr>
              <a:tr h="370840">
                <a:tc>
                  <a:txBody>
                    <a:bodyPr/>
                    <a:lstStyle/>
                    <a:p>
                      <a:r>
                        <a:rPr lang="en-GB" b="1" dirty="0" smtClean="0">
                          <a:solidFill>
                            <a:schemeClr val="bg1"/>
                          </a:solidFill>
                        </a:rPr>
                        <a:t>b </a:t>
                      </a:r>
                      <a:r>
                        <a:rPr lang="en-GB" b="1" baseline="0" dirty="0" smtClean="0">
                          <a:solidFill>
                            <a:schemeClr val="bg1"/>
                          </a:solidFill>
                        </a:rPr>
                        <a:t> </a:t>
                      </a:r>
                      <a:r>
                        <a:rPr lang="en-GB" b="1" dirty="0" smtClean="0">
                          <a:solidFill>
                            <a:schemeClr val="bg1"/>
                          </a:solidFill>
                        </a:rPr>
                        <a:t>(1)</a:t>
                      </a:r>
                      <a:endParaRPr lang="en-GB" b="1" dirty="0">
                        <a:solidFill>
                          <a:schemeClr val="bg1"/>
                        </a:solidFill>
                      </a:endParaRPr>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en-GB" b="1" dirty="0" smtClean="0">
                          <a:solidFill>
                            <a:schemeClr val="bg1"/>
                          </a:solidFill>
                        </a:rPr>
                        <a:t>c </a:t>
                      </a:r>
                      <a:r>
                        <a:rPr lang="en-GB" b="1" baseline="0" dirty="0" smtClean="0">
                          <a:solidFill>
                            <a:schemeClr val="bg1"/>
                          </a:solidFill>
                        </a:rPr>
                        <a:t>  </a:t>
                      </a:r>
                      <a:r>
                        <a:rPr lang="en-GB" b="1" dirty="0" smtClean="0">
                          <a:solidFill>
                            <a:schemeClr val="bg1"/>
                          </a:solidFill>
                        </a:rPr>
                        <a:t>(3)</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3"/>
                  </a:ext>
                </a:extLst>
              </a:tr>
              <a:tr h="370840">
                <a:tc>
                  <a:txBody>
                    <a:bodyPr/>
                    <a:lstStyle/>
                    <a:p>
                      <a:r>
                        <a:rPr lang="en-GB" b="1" dirty="0" smtClean="0">
                          <a:solidFill>
                            <a:schemeClr val="bg1"/>
                          </a:solidFill>
                        </a:rPr>
                        <a:t>d  (4)</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extLst>
                  <a:ext uri="{0D108BD9-81ED-4DB2-BD59-A6C34878D82A}">
                    <a16:rowId xmlns=""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smtClean="0">
                          <a:solidFill>
                            <a:schemeClr val="bg1"/>
                          </a:solidFill>
                        </a:rPr>
                        <a:t>e  (1)</a:t>
                      </a:r>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1</a:t>
                      </a:r>
                      <a:endParaRPr lang="en-GB" dirty="0"/>
                    </a:p>
                  </a:txBody>
                  <a:tcPr>
                    <a:solidFill>
                      <a:schemeClr val="accent1">
                        <a:lumMod val="40000"/>
                        <a:lumOff val="60000"/>
                      </a:schemeClr>
                    </a:solidFill>
                  </a:tcPr>
                </a:tc>
                <a:tc>
                  <a:txBody>
                    <a:bodyPr/>
                    <a:lstStyle/>
                    <a:p>
                      <a:r>
                        <a:rPr lang="en-GB" dirty="0" smtClean="0"/>
                        <a:t>0</a:t>
                      </a:r>
                      <a:endParaRPr lang="en-GB" dirty="0"/>
                    </a:p>
                  </a:txBody>
                  <a:tcPr>
                    <a:solidFill>
                      <a:schemeClr val="accent1">
                        <a:lumMod val="40000"/>
                        <a:lumOff val="60000"/>
                      </a:schemeClr>
                    </a:solidFill>
                  </a:tcPr>
                </a:tc>
                <a:extLst>
                  <a:ext uri="{0D108BD9-81ED-4DB2-BD59-A6C34878D82A}">
                    <a16:rowId xmlns="" xmlns:a16="http://schemas.microsoft.com/office/drawing/2014/main" val="10005"/>
                  </a:ext>
                </a:extLst>
              </a:tr>
            </a:tbl>
          </a:graphicData>
        </a:graphic>
      </p:graphicFrame>
      <p:sp>
        <p:nvSpPr>
          <p:cNvPr id="7" name="TextBox 6"/>
          <p:cNvSpPr txBox="1"/>
          <p:nvPr/>
        </p:nvSpPr>
        <p:spPr>
          <a:xfrm>
            <a:off x="3699036" y="4202668"/>
            <a:ext cx="3005951" cy="369332"/>
          </a:xfrm>
          <a:prstGeom prst="rect">
            <a:avLst/>
          </a:prstGeom>
          <a:noFill/>
        </p:spPr>
        <p:txBody>
          <a:bodyPr wrap="none" rtlCol="0">
            <a:spAutoFit/>
          </a:bodyPr>
          <a:lstStyle/>
          <a:p>
            <a:r>
              <a:rPr lang="en-GB" dirty="0" smtClean="0"/>
              <a:t>Reordered incidence matrix</a:t>
            </a:r>
            <a:endParaRPr lang="en-GB" dirty="0"/>
          </a:p>
        </p:txBody>
      </p:sp>
      <p:sp>
        <p:nvSpPr>
          <p:cNvPr id="8" name="TextBox 7"/>
          <p:cNvSpPr txBox="1"/>
          <p:nvPr/>
        </p:nvSpPr>
        <p:spPr>
          <a:xfrm>
            <a:off x="5040727" y="1506950"/>
            <a:ext cx="377026" cy="369332"/>
          </a:xfrm>
          <a:prstGeom prst="rect">
            <a:avLst/>
          </a:prstGeom>
          <a:noFill/>
        </p:spPr>
        <p:txBody>
          <a:bodyPr wrap="none" rtlCol="0">
            <a:spAutoFit/>
          </a:bodyPr>
          <a:lstStyle/>
          <a:p>
            <a:r>
              <a:rPr lang="en-GB" dirty="0" smtClean="0"/>
              <a:t>1.</a:t>
            </a:r>
            <a:endParaRPr lang="en-GB" dirty="0"/>
          </a:p>
        </p:txBody>
      </p:sp>
      <p:sp>
        <p:nvSpPr>
          <p:cNvPr id="12" name="TextBox 11"/>
          <p:cNvSpPr txBox="1"/>
          <p:nvPr/>
        </p:nvSpPr>
        <p:spPr>
          <a:xfrm>
            <a:off x="1710283" y="4747382"/>
            <a:ext cx="377026" cy="369332"/>
          </a:xfrm>
          <a:prstGeom prst="rect">
            <a:avLst/>
          </a:prstGeom>
          <a:noFill/>
        </p:spPr>
        <p:txBody>
          <a:bodyPr wrap="none" rtlCol="0">
            <a:spAutoFit/>
          </a:bodyPr>
          <a:lstStyle/>
          <a:p>
            <a:r>
              <a:rPr lang="en-GB" dirty="0" smtClean="0"/>
              <a:t>2.</a:t>
            </a:r>
            <a:endParaRPr lang="en-GB" dirty="0"/>
          </a:p>
        </p:txBody>
      </p:sp>
      <p:sp>
        <p:nvSpPr>
          <p:cNvPr id="13" name="TextBox 12"/>
          <p:cNvSpPr txBox="1"/>
          <p:nvPr/>
        </p:nvSpPr>
        <p:spPr>
          <a:xfrm>
            <a:off x="1108515" y="5116714"/>
            <a:ext cx="1577676" cy="1477328"/>
          </a:xfrm>
          <a:prstGeom prst="rect">
            <a:avLst/>
          </a:prstGeom>
          <a:noFill/>
        </p:spPr>
        <p:txBody>
          <a:bodyPr wrap="none" rtlCol="0">
            <a:spAutoFit/>
          </a:bodyPr>
          <a:lstStyle/>
          <a:p>
            <a:r>
              <a:rPr lang="en-GB" b="1" dirty="0" smtClean="0">
                <a:latin typeface="Consolas" pitchFamily="49" charset="0"/>
              </a:rPr>
              <a:t>a: 0</a:t>
            </a:r>
          </a:p>
          <a:p>
            <a:r>
              <a:rPr lang="en-GB" b="1" dirty="0" smtClean="0">
                <a:latin typeface="Consolas" pitchFamily="49" charset="0"/>
              </a:rPr>
              <a:t>b: 2 0</a:t>
            </a:r>
          </a:p>
          <a:p>
            <a:r>
              <a:rPr lang="en-GB" b="1" dirty="0" smtClean="0">
                <a:latin typeface="Consolas" pitchFamily="49" charset="0"/>
              </a:rPr>
              <a:t>c: 1 0</a:t>
            </a:r>
          </a:p>
          <a:p>
            <a:r>
              <a:rPr lang="en-GB" b="1" dirty="0" smtClean="0">
                <a:latin typeface="Consolas" pitchFamily="49" charset="0"/>
              </a:rPr>
              <a:t>d: 3 4 1 0 </a:t>
            </a:r>
          </a:p>
          <a:p>
            <a:r>
              <a:rPr lang="en-GB" b="1" dirty="0" smtClean="0">
                <a:latin typeface="Consolas" pitchFamily="49" charset="0"/>
              </a:rPr>
              <a:t>e: 4 1 0</a:t>
            </a:r>
          </a:p>
        </p:txBody>
      </p:sp>
      <p:sp>
        <p:nvSpPr>
          <p:cNvPr id="14" name="TextBox 13"/>
          <p:cNvSpPr txBox="1"/>
          <p:nvPr/>
        </p:nvSpPr>
        <p:spPr>
          <a:xfrm>
            <a:off x="1126176" y="6594042"/>
            <a:ext cx="1492716" cy="369332"/>
          </a:xfrm>
          <a:prstGeom prst="rect">
            <a:avLst/>
          </a:prstGeom>
          <a:noFill/>
        </p:spPr>
        <p:txBody>
          <a:bodyPr wrap="none" rtlCol="0">
            <a:spAutoFit/>
          </a:bodyPr>
          <a:lstStyle/>
          <a:p>
            <a:r>
              <a:rPr lang="en-GB" dirty="0" smtClean="0"/>
              <a:t>Paths to root</a:t>
            </a:r>
            <a:endParaRPr lang="en-GB" dirty="0"/>
          </a:p>
        </p:txBody>
      </p:sp>
      <p:sp>
        <p:nvSpPr>
          <p:cNvPr id="15" name="TextBox 14"/>
          <p:cNvSpPr txBox="1"/>
          <p:nvPr/>
        </p:nvSpPr>
        <p:spPr>
          <a:xfrm>
            <a:off x="4663701" y="4747382"/>
            <a:ext cx="377026" cy="369332"/>
          </a:xfrm>
          <a:prstGeom prst="rect">
            <a:avLst/>
          </a:prstGeom>
          <a:noFill/>
        </p:spPr>
        <p:txBody>
          <a:bodyPr wrap="square" rtlCol="0">
            <a:spAutoFit/>
          </a:bodyPr>
          <a:lstStyle/>
          <a:p>
            <a:r>
              <a:rPr lang="en-GB" dirty="0" smtClean="0"/>
              <a:t>3.</a:t>
            </a:r>
            <a:endParaRPr lang="en-GB" dirty="0"/>
          </a:p>
        </p:txBody>
      </p:sp>
      <p:sp>
        <p:nvSpPr>
          <p:cNvPr id="16" name="TextBox 15"/>
          <p:cNvSpPr txBox="1"/>
          <p:nvPr/>
        </p:nvSpPr>
        <p:spPr>
          <a:xfrm>
            <a:off x="4435433" y="8541782"/>
            <a:ext cx="1210588" cy="369332"/>
          </a:xfrm>
          <a:prstGeom prst="rect">
            <a:avLst/>
          </a:prstGeom>
          <a:noFill/>
        </p:spPr>
        <p:txBody>
          <a:bodyPr wrap="none" rtlCol="0">
            <a:spAutoFit/>
          </a:bodyPr>
          <a:lstStyle/>
          <a:p>
            <a:r>
              <a:rPr lang="en-GB" dirty="0" smtClean="0"/>
              <a:t>Gene tree</a:t>
            </a:r>
            <a:endParaRPr lang="en-GB" dirty="0"/>
          </a:p>
        </p:txBody>
      </p:sp>
      <p:cxnSp>
        <p:nvCxnSpPr>
          <p:cNvPr id="18" name="Straight Connector 17"/>
          <p:cNvCxnSpPr/>
          <p:nvPr/>
        </p:nvCxnSpPr>
        <p:spPr>
          <a:xfrm rot="5400000" flipH="1" flipV="1">
            <a:off x="2786117" y="6294866"/>
            <a:ext cx="2790342" cy="964826"/>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3083864" y="6592613"/>
            <a:ext cx="2790342" cy="369332"/>
          </a:xfrm>
          <a:prstGeom prst="line">
            <a:avLst/>
          </a:prstGeom>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4329120" y="7268035"/>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3" name="TextBox 22"/>
          <p:cNvSpPr txBox="1"/>
          <p:nvPr/>
        </p:nvSpPr>
        <p:spPr>
          <a:xfrm>
            <a:off x="4463605" y="7173064"/>
            <a:ext cx="312906" cy="369332"/>
          </a:xfrm>
          <a:prstGeom prst="rect">
            <a:avLst/>
          </a:prstGeom>
          <a:noFill/>
        </p:spPr>
        <p:txBody>
          <a:bodyPr wrap="none" rtlCol="0">
            <a:spAutoFit/>
          </a:bodyPr>
          <a:lstStyle/>
          <a:p>
            <a:r>
              <a:rPr lang="en-GB" dirty="0" smtClean="0"/>
              <a:t>2</a:t>
            </a:r>
            <a:endParaRPr lang="en-GB" dirty="0"/>
          </a:p>
        </p:txBody>
      </p:sp>
      <p:cxnSp>
        <p:nvCxnSpPr>
          <p:cNvPr id="25" name="Straight Connector 24"/>
          <p:cNvCxnSpPr/>
          <p:nvPr/>
        </p:nvCxnSpPr>
        <p:spPr>
          <a:xfrm rot="16200000" flipH="1">
            <a:off x="3457043" y="6588766"/>
            <a:ext cx="2790342" cy="377026"/>
          </a:xfrm>
          <a:prstGeom prst="line">
            <a:avLst/>
          </a:prstGeom>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781849" y="6557223"/>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7" name="TextBox 26"/>
          <p:cNvSpPr txBox="1"/>
          <p:nvPr/>
        </p:nvSpPr>
        <p:spPr>
          <a:xfrm>
            <a:off x="4916334" y="6462252"/>
            <a:ext cx="312906" cy="369332"/>
          </a:xfrm>
          <a:prstGeom prst="rect">
            <a:avLst/>
          </a:prstGeom>
          <a:noFill/>
        </p:spPr>
        <p:txBody>
          <a:bodyPr wrap="none" rtlCol="0">
            <a:spAutoFit/>
          </a:bodyPr>
          <a:lstStyle/>
          <a:p>
            <a:r>
              <a:rPr lang="en-GB" dirty="0" smtClean="0"/>
              <a:t>1</a:t>
            </a:r>
            <a:endParaRPr lang="en-GB" dirty="0"/>
          </a:p>
        </p:txBody>
      </p:sp>
      <p:sp>
        <p:nvSpPr>
          <p:cNvPr id="30" name="Oval 29"/>
          <p:cNvSpPr/>
          <p:nvPr/>
        </p:nvSpPr>
        <p:spPr>
          <a:xfrm>
            <a:off x="5192404" y="7363008"/>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 name="TextBox 30"/>
          <p:cNvSpPr txBox="1"/>
          <p:nvPr/>
        </p:nvSpPr>
        <p:spPr>
          <a:xfrm>
            <a:off x="5371792" y="7258751"/>
            <a:ext cx="312906" cy="369332"/>
          </a:xfrm>
          <a:prstGeom prst="rect">
            <a:avLst/>
          </a:prstGeom>
          <a:noFill/>
        </p:spPr>
        <p:txBody>
          <a:bodyPr wrap="none" rtlCol="0">
            <a:spAutoFit/>
          </a:bodyPr>
          <a:lstStyle/>
          <a:p>
            <a:r>
              <a:rPr lang="en-GB" dirty="0" smtClean="0"/>
              <a:t>4</a:t>
            </a:r>
            <a:endParaRPr lang="en-GB" dirty="0"/>
          </a:p>
        </p:txBody>
      </p:sp>
      <p:sp>
        <p:nvSpPr>
          <p:cNvPr id="34" name="Oval 33"/>
          <p:cNvSpPr/>
          <p:nvPr/>
        </p:nvSpPr>
        <p:spPr>
          <a:xfrm>
            <a:off x="5769630" y="7802830"/>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5" name="TextBox 34"/>
          <p:cNvSpPr txBox="1"/>
          <p:nvPr/>
        </p:nvSpPr>
        <p:spPr>
          <a:xfrm>
            <a:off x="5906466" y="7713136"/>
            <a:ext cx="312906" cy="369332"/>
          </a:xfrm>
          <a:prstGeom prst="rect">
            <a:avLst/>
          </a:prstGeom>
          <a:noFill/>
        </p:spPr>
        <p:txBody>
          <a:bodyPr wrap="none" rtlCol="0">
            <a:spAutoFit/>
          </a:bodyPr>
          <a:lstStyle/>
          <a:p>
            <a:r>
              <a:rPr lang="en-GB" dirty="0" smtClean="0"/>
              <a:t>3</a:t>
            </a:r>
            <a:endParaRPr lang="en-GB" dirty="0"/>
          </a:p>
        </p:txBody>
      </p:sp>
      <p:sp>
        <p:nvSpPr>
          <p:cNvPr id="36" name="Rectangle 35"/>
          <p:cNvSpPr/>
          <p:nvPr/>
        </p:nvSpPr>
        <p:spPr>
          <a:xfrm>
            <a:off x="3450969" y="8172450"/>
            <a:ext cx="518091" cy="369332"/>
          </a:xfrm>
          <a:prstGeom prst="rect">
            <a:avLst/>
          </a:prstGeom>
        </p:spPr>
        <p:txBody>
          <a:bodyPr wrap="none">
            <a:spAutoFit/>
          </a:bodyPr>
          <a:lstStyle/>
          <a:p>
            <a:r>
              <a:rPr lang="en-GB" b="1" dirty="0" smtClean="0"/>
              <a:t>a:7</a:t>
            </a:r>
            <a:endParaRPr lang="en-GB" dirty="0"/>
          </a:p>
        </p:txBody>
      </p:sp>
      <p:sp>
        <p:nvSpPr>
          <p:cNvPr id="37" name="Rectangle 36"/>
          <p:cNvSpPr/>
          <p:nvPr/>
        </p:nvSpPr>
        <p:spPr>
          <a:xfrm>
            <a:off x="4014065" y="8172480"/>
            <a:ext cx="530915" cy="369332"/>
          </a:xfrm>
          <a:prstGeom prst="rect">
            <a:avLst/>
          </a:prstGeom>
        </p:spPr>
        <p:txBody>
          <a:bodyPr wrap="none">
            <a:spAutoFit/>
          </a:bodyPr>
          <a:lstStyle/>
          <a:p>
            <a:r>
              <a:rPr lang="en-GB" b="1" dirty="0" smtClean="0"/>
              <a:t>b:1</a:t>
            </a:r>
            <a:endParaRPr lang="en-GB" dirty="0"/>
          </a:p>
        </p:txBody>
      </p:sp>
      <p:sp>
        <p:nvSpPr>
          <p:cNvPr id="38" name="Rectangle 37"/>
          <p:cNvSpPr/>
          <p:nvPr/>
        </p:nvSpPr>
        <p:spPr>
          <a:xfrm>
            <a:off x="4824155" y="8172480"/>
            <a:ext cx="518091" cy="369332"/>
          </a:xfrm>
          <a:prstGeom prst="rect">
            <a:avLst/>
          </a:prstGeom>
        </p:spPr>
        <p:txBody>
          <a:bodyPr wrap="none">
            <a:spAutoFit/>
          </a:bodyPr>
          <a:lstStyle/>
          <a:p>
            <a:r>
              <a:rPr lang="en-GB" b="1" dirty="0"/>
              <a:t>c</a:t>
            </a:r>
            <a:r>
              <a:rPr lang="en-GB" b="1" dirty="0" smtClean="0"/>
              <a:t>:3</a:t>
            </a:r>
            <a:endParaRPr lang="en-GB" dirty="0"/>
          </a:p>
        </p:txBody>
      </p:sp>
      <p:sp>
        <p:nvSpPr>
          <p:cNvPr id="39" name="Rectangle 38"/>
          <p:cNvSpPr/>
          <p:nvPr/>
        </p:nvSpPr>
        <p:spPr>
          <a:xfrm>
            <a:off x="5409220" y="8172480"/>
            <a:ext cx="518091" cy="369332"/>
          </a:xfrm>
          <a:prstGeom prst="rect">
            <a:avLst/>
          </a:prstGeom>
        </p:spPr>
        <p:txBody>
          <a:bodyPr wrap="none">
            <a:spAutoFit/>
          </a:bodyPr>
          <a:lstStyle/>
          <a:p>
            <a:r>
              <a:rPr lang="en-GB" b="1" dirty="0"/>
              <a:t>e</a:t>
            </a:r>
            <a:r>
              <a:rPr lang="en-GB" b="1" dirty="0" smtClean="0"/>
              <a:t>:1</a:t>
            </a:r>
            <a:endParaRPr lang="en-GB" dirty="0"/>
          </a:p>
        </p:txBody>
      </p:sp>
      <p:sp>
        <p:nvSpPr>
          <p:cNvPr id="40" name="Rectangle 39"/>
          <p:cNvSpPr/>
          <p:nvPr/>
        </p:nvSpPr>
        <p:spPr>
          <a:xfrm>
            <a:off x="6039348" y="8163196"/>
            <a:ext cx="530915" cy="369332"/>
          </a:xfrm>
          <a:prstGeom prst="rect">
            <a:avLst/>
          </a:prstGeom>
        </p:spPr>
        <p:txBody>
          <a:bodyPr wrap="none">
            <a:spAutoFit/>
          </a:bodyPr>
          <a:lstStyle/>
          <a:p>
            <a:r>
              <a:rPr lang="en-GB" b="1" dirty="0" smtClean="0"/>
              <a:t>d:4</a:t>
            </a:r>
            <a:endParaRPr lang="en-GB"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8660"/>
            <a:ext cx="6858000" cy="1524000"/>
          </a:xfrm>
        </p:spPr>
        <p:txBody>
          <a:bodyPr/>
          <a:lstStyle/>
          <a:p>
            <a:r>
              <a:rPr lang="en-GB" dirty="0" smtClean="0"/>
              <a:t>Variation data ↔ Gene tree</a:t>
            </a:r>
            <a:endParaRPr lang="en-GB" dirty="0"/>
          </a:p>
        </p:txBody>
      </p:sp>
      <p:sp>
        <p:nvSpPr>
          <p:cNvPr id="3" name="Content Placeholder 2"/>
          <p:cNvSpPr>
            <a:spLocks noGrp="1"/>
          </p:cNvSpPr>
          <p:nvPr>
            <p:ph idx="1"/>
          </p:nvPr>
        </p:nvSpPr>
        <p:spPr>
          <a:xfrm>
            <a:off x="342900" y="881508"/>
            <a:ext cx="6172200" cy="6034088"/>
          </a:xfrm>
        </p:spPr>
        <p:txBody>
          <a:bodyPr/>
          <a:lstStyle/>
          <a:p>
            <a:pPr marL="457200" indent="-457200">
              <a:buNone/>
            </a:pPr>
            <a:r>
              <a:rPr lang="en-GB" sz="2000" i="1" dirty="0" smtClean="0"/>
              <a:t>Proposition 5.3</a:t>
            </a:r>
            <a:endParaRPr lang="en-GB" sz="2000" dirty="0" smtClean="0"/>
          </a:p>
          <a:p>
            <a:pPr marL="457200" indent="-457200">
              <a:buNone/>
            </a:pPr>
            <a:r>
              <a:rPr lang="en-GB" sz="2000" dirty="0" smtClean="0"/>
              <a:t>Any variation dataset expressed in the form of an incidence matrix, where the sets of carriers of each mutation are ordered by inclusion, is equivalent to a gene tree.</a:t>
            </a:r>
          </a:p>
          <a:p>
            <a:pPr marL="457200" indent="-457200">
              <a:buNone/>
            </a:pPr>
            <a:endParaRPr lang="en-GB" sz="2000" dirty="0" smtClean="0"/>
          </a:p>
          <a:p>
            <a:pPr marL="457200" indent="-457200">
              <a:buNone/>
            </a:pPr>
            <a:r>
              <a:rPr lang="en-GB" sz="2000" dirty="0" smtClean="0"/>
              <a:t>Notes</a:t>
            </a:r>
          </a:p>
          <a:p>
            <a:pPr marL="457200" indent="-457200">
              <a:buFont typeface="+mj-lt"/>
              <a:buAutoNum type="arabicPeriod"/>
            </a:pPr>
            <a:r>
              <a:rPr lang="en-GB" sz="2000" dirty="0" smtClean="0"/>
              <a:t>This implies that ordering by inclusion is both necessary (proposition 5.1) and sufficient for a gene tree to exist, and hence for the data to be consistent with infinite-sites, so this is a complete check</a:t>
            </a:r>
          </a:p>
          <a:p>
            <a:pPr marL="457200" indent="-457200">
              <a:buFont typeface="+mj-lt"/>
              <a:buAutoNum type="arabicPeriod"/>
            </a:pPr>
            <a:r>
              <a:rPr lang="en-GB" sz="2000" dirty="0" smtClean="0"/>
              <a:t>Clearly a gene tree can be used to give an incidence matrix, which is automatically compatible with infinite-sites, so we must only prove a gene tree exists given an incidence matrix.</a:t>
            </a:r>
          </a:p>
          <a:p>
            <a:pPr marL="457200" indent="-457200">
              <a:buFont typeface="+mj-lt"/>
              <a:buAutoNum type="arabicPeriod"/>
            </a:pPr>
            <a:r>
              <a:rPr lang="en-GB" sz="2000" dirty="0" smtClean="0"/>
              <a:t>We will prove that </a:t>
            </a:r>
            <a:r>
              <a:rPr lang="en-GB" sz="2000" dirty="0" err="1" smtClean="0"/>
              <a:t>Gusfield’s</a:t>
            </a:r>
            <a:r>
              <a:rPr lang="en-GB" sz="2000" dirty="0" smtClean="0"/>
              <a:t> algorithm correctly produces such a gene tree.</a:t>
            </a:r>
          </a:p>
          <a:p>
            <a:pPr marL="457200" indent="-457200">
              <a:buFont typeface="+mj-lt"/>
              <a:buAutoNum type="arabicPeriod"/>
            </a:pPr>
            <a:endParaRPr lang="en-GB" sz="2000" dirty="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881508"/>
            <a:ext cx="6172200" cy="6034088"/>
          </a:xfrm>
        </p:spPr>
        <p:txBody>
          <a:bodyPr/>
          <a:lstStyle/>
          <a:p>
            <a:pPr marL="457200" indent="-457200">
              <a:buNone/>
            </a:pPr>
            <a:r>
              <a:rPr lang="en-GB" sz="2000" i="1" dirty="0" smtClean="0"/>
              <a:t>Proof of proposition:</a:t>
            </a:r>
          </a:p>
          <a:p>
            <a:pPr marL="457200" indent="-457200">
              <a:buNone/>
            </a:pPr>
            <a:r>
              <a:rPr lang="en-GB" sz="2000" dirty="0" smtClean="0"/>
              <a:t>We prove </a:t>
            </a:r>
            <a:r>
              <a:rPr lang="en-GB" sz="2000" dirty="0" err="1" smtClean="0"/>
              <a:t>Gusfield’s</a:t>
            </a:r>
            <a:r>
              <a:rPr lang="en-GB" sz="2000" dirty="0" smtClean="0"/>
              <a:t> algorithm yields a set of paths to root giving a valid gene tree by induction on the number of sequences so far included in the gene tree. We consider constructing the tree, successively adding in sequences.</a:t>
            </a:r>
          </a:p>
          <a:p>
            <a:pPr marL="457200" indent="-457200">
              <a:buNone/>
            </a:pPr>
            <a:endParaRPr lang="en-GB" sz="2000" dirty="0" smtClean="0"/>
          </a:p>
          <a:p>
            <a:pPr marL="457200" indent="-457200">
              <a:buNone/>
            </a:pPr>
            <a:r>
              <a:rPr lang="en-GB" sz="2000" dirty="0" smtClean="0"/>
              <a:t>First, assume </a:t>
            </a:r>
            <a:r>
              <a:rPr lang="en-GB" sz="2000" i="1" dirty="0" err="1" smtClean="0"/>
              <a:t>wlog</a:t>
            </a:r>
            <a:r>
              <a:rPr lang="en-GB" sz="2000" dirty="0" smtClean="0"/>
              <a:t> all columns in the incidence matrix are unique  (identical columns can be collapsed into one, if present)</a:t>
            </a:r>
          </a:p>
          <a:p>
            <a:pPr marL="457200" indent="-457200">
              <a:buNone/>
            </a:pPr>
            <a:endParaRPr lang="en-GB" sz="2000" dirty="0" smtClean="0"/>
          </a:p>
          <a:p>
            <a:pPr marL="457200" indent="-457200">
              <a:buNone/>
            </a:pPr>
            <a:r>
              <a:rPr lang="en-GB" sz="2000" dirty="0" smtClean="0"/>
              <a:t>After reordering the matrix, viewing each column as a binary number, note that</a:t>
            </a:r>
          </a:p>
          <a:p>
            <a:pPr marL="457200" indent="-457200">
              <a:buNone/>
            </a:pPr>
            <a:endParaRPr lang="en-GB" sz="2000" dirty="0" smtClean="0"/>
          </a:p>
          <a:p>
            <a:pPr marL="457200" indent="-457200">
              <a:buNone/>
            </a:pPr>
            <a:endParaRPr lang="en-GB" sz="2000" dirty="0" smtClean="0"/>
          </a:p>
          <a:p>
            <a:pPr marL="457200" indent="-457200">
              <a:buNone/>
            </a:pPr>
            <a:r>
              <a:rPr lang="en-GB" sz="2000" dirty="0" smtClean="0"/>
              <a:t>The first two algorithm steps obviously lead to a set of sequences of paths to root for each row in the incidence matrix. For the first sequence, we simply add the ordered sequence of mutations that sequence carries, </a:t>
            </a:r>
          </a:p>
          <a:p>
            <a:pPr marL="457200" indent="-457200">
              <a:buNone/>
            </a:pPr>
            <a:endParaRPr lang="en-GB" sz="2000" dirty="0" smtClean="0"/>
          </a:p>
          <a:p>
            <a:pPr marL="457200" indent="-457200">
              <a:buNone/>
            </a:pPr>
            <a:endParaRPr lang="en-GB" sz="2000" dirty="0" smtClean="0"/>
          </a:p>
          <a:p>
            <a:pPr marL="457200" indent="-457200">
              <a:buNone/>
            </a:pPr>
            <a:r>
              <a:rPr lang="en-GB" sz="2000" dirty="0" smtClean="0"/>
              <a:t>Suppose we have successfully added </a:t>
            </a:r>
            <a:r>
              <a:rPr lang="en-GB" sz="2000" i="1" dirty="0" smtClean="0"/>
              <a:t>k</a:t>
            </a:r>
            <a:r>
              <a:rPr lang="en-GB" sz="2000" dirty="0" smtClean="0"/>
              <a:t>-1 sequences to the gene tree.</a:t>
            </a:r>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r>
              <a:rPr lang="en-GB" sz="2000" dirty="0" smtClean="0"/>
              <a:t>There is obviously a gene tree:</a:t>
            </a:r>
          </a:p>
          <a:p>
            <a:pPr marL="457200" indent="-457200">
              <a:buNone/>
            </a:pPr>
            <a:endParaRPr lang="en-GB" sz="2000" dirty="0" smtClean="0"/>
          </a:p>
          <a:p>
            <a:pPr marL="457200" indent="-457200">
              <a:buNone/>
            </a:pPr>
            <a:r>
              <a:rPr lang="en-GB" sz="2000" dirty="0" smtClean="0"/>
              <a:t>For the induction hypothesis, suppose there are </a:t>
            </a:r>
            <a:r>
              <a:rPr lang="en-GB" sz="2000" i="1" dirty="0" smtClean="0"/>
              <a:t>s</a:t>
            </a:r>
            <a:r>
              <a:rPr lang="en-GB" sz="2000" dirty="0" smtClean="0"/>
              <a:t> mutations with a gene tree correctly produced from the first </a:t>
            </a:r>
            <a:r>
              <a:rPr lang="en-GB" sz="2000" i="1" dirty="0" smtClean="0"/>
              <a:t>s</a:t>
            </a:r>
            <a:r>
              <a:rPr lang="en-GB" sz="2000" dirty="0" smtClean="0"/>
              <a:t>-1 columns</a:t>
            </a:r>
          </a:p>
          <a:p>
            <a:pPr marL="457200" indent="-457200">
              <a:buNone/>
            </a:pPr>
            <a:endParaRPr lang="en-GB" sz="2000" dirty="0" smtClean="0"/>
          </a:p>
          <a:p>
            <a:pPr marL="457200" indent="-457200">
              <a:buNone/>
            </a:pPr>
            <a:r>
              <a:rPr lang="en-GB" sz="2000" dirty="0" smtClean="0"/>
              <a:t>After applying </a:t>
            </a:r>
            <a:r>
              <a:rPr lang="en-GB" sz="2000" dirty="0" err="1" smtClean="0"/>
              <a:t>Gusfield’s</a:t>
            </a:r>
            <a:r>
              <a:rPr lang="en-GB" sz="2000" dirty="0" smtClean="0"/>
              <a:t> algorithm, relative to s-1 sites, site s is inserted between some two columns. </a:t>
            </a:r>
          </a:p>
        </p:txBody>
      </p:sp>
      <p:cxnSp>
        <p:nvCxnSpPr>
          <p:cNvPr id="51" name="Straight Connector 50"/>
          <p:cNvCxnSpPr>
            <a:stCxn id="40" idx="2"/>
          </p:cNvCxnSpPr>
          <p:nvPr/>
        </p:nvCxnSpPr>
        <p:spPr>
          <a:xfrm rot="10800000" flipH="1">
            <a:off x="5140361" y="7354703"/>
            <a:ext cx="602679" cy="27661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a:endCxn id="40" idx="7"/>
          </p:cNvCxnSpPr>
          <p:nvPr/>
        </p:nvCxnSpPr>
        <p:spPr>
          <a:xfrm flipV="1">
            <a:off x="4753407" y="7567896"/>
            <a:ext cx="540072" cy="270036"/>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378660"/>
            <a:ext cx="6858000" cy="1524000"/>
          </a:xfrm>
        </p:spPr>
        <p:txBody>
          <a:bodyPr/>
          <a:lstStyle/>
          <a:p>
            <a:r>
              <a:rPr lang="en-GB" dirty="0" smtClean="0"/>
              <a:t>Variation data ↔ Gene tree</a:t>
            </a:r>
            <a:endParaRPr lang="en-GB" dirty="0"/>
          </a:p>
        </p:txBody>
      </p:sp>
      <p:graphicFrame>
        <p:nvGraphicFramePr>
          <p:cNvPr id="111618" name="Object 2"/>
          <p:cNvGraphicFramePr>
            <a:graphicFrameLocks noChangeAspect="1"/>
          </p:cNvGraphicFramePr>
          <p:nvPr/>
        </p:nvGraphicFramePr>
        <p:xfrm>
          <a:off x="710792" y="5202084"/>
          <a:ext cx="2411412" cy="739775"/>
        </p:xfrm>
        <a:graphic>
          <a:graphicData uri="http://schemas.openxmlformats.org/presentationml/2006/ole">
            <mc:AlternateContent xmlns:mc="http://schemas.openxmlformats.org/markup-compatibility/2006">
              <mc:Choice xmlns:v="urn:schemas-microsoft-com:vml" Requires="v">
                <p:oleObj spid="_x0000_s172622" name="Equation" r:id="rId3" imgW="1498320" imgH="457200" progId="Equation.3">
                  <p:embed/>
                </p:oleObj>
              </mc:Choice>
              <mc:Fallback>
                <p:oleObj name="Equation" r:id="rId3" imgW="1498320" imgH="457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792" y="5202084"/>
                        <a:ext cx="2411412" cy="73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Straight Connector 34"/>
          <p:cNvCxnSpPr/>
          <p:nvPr/>
        </p:nvCxnSpPr>
        <p:spPr>
          <a:xfrm flipV="1">
            <a:off x="3789048" y="7902444"/>
            <a:ext cx="846338" cy="4014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4149096" y="7993092"/>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9" name="Oval 38"/>
          <p:cNvSpPr/>
          <p:nvPr/>
        </p:nvSpPr>
        <p:spPr>
          <a:xfrm>
            <a:off x="4600290" y="7811661"/>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0" name="Oval 39"/>
          <p:cNvSpPr/>
          <p:nvPr/>
        </p:nvSpPr>
        <p:spPr>
          <a:xfrm>
            <a:off x="5140362" y="7541625"/>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 name="Oval 40"/>
          <p:cNvSpPr/>
          <p:nvPr/>
        </p:nvSpPr>
        <p:spPr>
          <a:xfrm>
            <a:off x="5680434" y="7271589"/>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aphicFrame>
        <p:nvGraphicFramePr>
          <p:cNvPr id="111620" name="Object 4"/>
          <p:cNvGraphicFramePr>
            <a:graphicFrameLocks noChangeAspect="1"/>
          </p:cNvGraphicFramePr>
          <p:nvPr/>
        </p:nvGraphicFramePr>
        <p:xfrm>
          <a:off x="2740025" y="7181850"/>
          <a:ext cx="1308100" cy="411163"/>
        </p:xfrm>
        <a:graphic>
          <a:graphicData uri="http://schemas.openxmlformats.org/presentationml/2006/ole">
            <mc:AlternateContent xmlns:mc="http://schemas.openxmlformats.org/markup-compatibility/2006">
              <mc:Choice xmlns:v="urn:schemas-microsoft-com:vml" Requires="v">
                <p:oleObj spid="_x0000_s172623" name="Equation" r:id="rId5" imgW="812520" imgH="253800" progId="Equation.3">
                  <p:embed/>
                </p:oleObj>
              </mc:Choice>
              <mc:Fallback>
                <p:oleObj name="Equation" r:id="rId5" imgW="812520" imgH="253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0025" y="7181850"/>
                        <a:ext cx="1308100"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1622" name="Object 6"/>
          <p:cNvGraphicFramePr>
            <a:graphicFrameLocks noChangeAspect="1"/>
          </p:cNvGraphicFramePr>
          <p:nvPr/>
        </p:nvGraphicFramePr>
        <p:xfrm>
          <a:off x="4329120" y="7982616"/>
          <a:ext cx="204787" cy="369888"/>
        </p:xfrm>
        <a:graphic>
          <a:graphicData uri="http://schemas.openxmlformats.org/presentationml/2006/ole">
            <mc:AlternateContent xmlns:mc="http://schemas.openxmlformats.org/markup-compatibility/2006">
              <mc:Choice xmlns:v="urn:schemas-microsoft-com:vml" Requires="v">
                <p:oleObj spid="_x0000_s172624" name="Equation" r:id="rId7" imgW="126720" imgH="228600" progId="Equation.3">
                  <p:embed/>
                </p:oleObj>
              </mc:Choice>
              <mc:Fallback>
                <p:oleObj name="Equation" r:id="rId7" imgW="126720" imgH="2286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9120" y="7982616"/>
                        <a:ext cx="204787" cy="369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1623" name="Object 7"/>
          <p:cNvGraphicFramePr>
            <a:graphicFrameLocks noChangeAspect="1"/>
          </p:cNvGraphicFramePr>
          <p:nvPr/>
        </p:nvGraphicFramePr>
        <p:xfrm>
          <a:off x="4779180" y="7812432"/>
          <a:ext cx="204787" cy="369887"/>
        </p:xfrm>
        <a:graphic>
          <a:graphicData uri="http://schemas.openxmlformats.org/presentationml/2006/ole">
            <mc:AlternateContent xmlns:mc="http://schemas.openxmlformats.org/markup-compatibility/2006">
              <mc:Choice xmlns:v="urn:schemas-microsoft-com:vml" Requires="v">
                <p:oleObj spid="_x0000_s172625" name="Equation" r:id="rId9" imgW="126720" imgH="228600" progId="Equation.3">
                  <p:embed/>
                </p:oleObj>
              </mc:Choice>
              <mc:Fallback>
                <p:oleObj name="Equation" r:id="rId9" imgW="126720" imgH="2286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79180" y="7812432"/>
                        <a:ext cx="204787" cy="369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1624" name="Object 8"/>
          <p:cNvGraphicFramePr>
            <a:graphicFrameLocks noChangeAspect="1"/>
          </p:cNvGraphicFramePr>
          <p:nvPr/>
        </p:nvGraphicFramePr>
        <p:xfrm>
          <a:off x="5319252" y="7521575"/>
          <a:ext cx="368300" cy="411163"/>
        </p:xfrm>
        <a:graphic>
          <a:graphicData uri="http://schemas.openxmlformats.org/presentationml/2006/ole">
            <mc:AlternateContent xmlns:mc="http://schemas.openxmlformats.org/markup-compatibility/2006">
              <mc:Choice xmlns:v="urn:schemas-microsoft-com:vml" Requires="v">
                <p:oleObj spid="_x0000_s172626" name="Equation" r:id="rId11" imgW="228600" imgH="253800" progId="Equation.3">
                  <p:embed/>
                </p:oleObj>
              </mc:Choice>
              <mc:Fallback>
                <p:oleObj name="Equation" r:id="rId11" imgW="228600" imgH="25380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9252" y="7521575"/>
                        <a:ext cx="368300"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1625" name="Object 9"/>
          <p:cNvGraphicFramePr>
            <a:graphicFrameLocks noChangeAspect="1"/>
          </p:cNvGraphicFramePr>
          <p:nvPr/>
        </p:nvGraphicFramePr>
        <p:xfrm>
          <a:off x="5924573" y="7272360"/>
          <a:ext cx="204787" cy="288925"/>
        </p:xfrm>
        <a:graphic>
          <a:graphicData uri="http://schemas.openxmlformats.org/presentationml/2006/ole">
            <mc:AlternateContent xmlns:mc="http://schemas.openxmlformats.org/markup-compatibility/2006">
              <mc:Choice xmlns:v="urn:schemas-microsoft-com:vml" Requires="v">
                <p:oleObj spid="_x0000_s172627" name="Equation" r:id="rId13" imgW="126720" imgH="177480" progId="Equation.3">
                  <p:embed/>
                </p:oleObj>
              </mc:Choice>
              <mc:Fallback>
                <p:oleObj name="Equation" r:id="rId13" imgW="126720" imgH="177480" progId="Equation.3">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24573" y="7272360"/>
                        <a:ext cx="204787"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1626" name="Object 10"/>
          <p:cNvGraphicFramePr>
            <a:graphicFrameLocks noChangeAspect="1"/>
          </p:cNvGraphicFramePr>
          <p:nvPr/>
        </p:nvGraphicFramePr>
        <p:xfrm>
          <a:off x="3902075" y="5202084"/>
          <a:ext cx="2043113" cy="739775"/>
        </p:xfrm>
        <a:graphic>
          <a:graphicData uri="http://schemas.openxmlformats.org/presentationml/2006/ole">
            <mc:AlternateContent xmlns:mc="http://schemas.openxmlformats.org/markup-compatibility/2006">
              <mc:Choice xmlns:v="urn:schemas-microsoft-com:vml" Requires="v">
                <p:oleObj spid="_x0000_s172628" name="Equation" r:id="rId15" imgW="1269720" imgH="457200" progId="Equation.3">
                  <p:embed/>
                </p:oleObj>
              </mc:Choice>
              <mc:Fallback>
                <p:oleObj name="Equation" r:id="rId15" imgW="1269720" imgH="457200" progId="Equation.3">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02075" y="5202084"/>
                        <a:ext cx="2043113" cy="73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900" y="881508"/>
            <a:ext cx="6172200" cy="6034088"/>
          </a:xfrm>
        </p:spPr>
        <p:txBody>
          <a:bodyPr/>
          <a:lstStyle/>
          <a:p>
            <a:pPr marL="457200" indent="-457200">
              <a:buNone/>
            </a:pPr>
            <a:r>
              <a:rPr lang="en-GB" sz="2000" i="1" dirty="0" smtClean="0"/>
              <a:t>Proof </a:t>
            </a:r>
            <a:r>
              <a:rPr lang="en-GB" sz="2000" i="1" dirty="0" err="1" smtClean="0"/>
              <a:t>ctd</a:t>
            </a:r>
            <a:r>
              <a:rPr lang="en-GB" sz="2000" dirty="0" smtClean="0"/>
              <a:t>:</a:t>
            </a:r>
          </a:p>
          <a:p>
            <a:pPr marL="457200" indent="-457200">
              <a:buNone/>
            </a:pPr>
            <a:r>
              <a:rPr lang="en-GB" sz="2000" dirty="0" smtClean="0"/>
              <a:t>We consider adding the </a:t>
            </a:r>
            <a:r>
              <a:rPr lang="en-GB" sz="2000" i="1" dirty="0" err="1" smtClean="0"/>
              <a:t>k</a:t>
            </a:r>
            <a:r>
              <a:rPr lang="en-GB" sz="2000" dirty="0" err="1" smtClean="0"/>
              <a:t>th</a:t>
            </a:r>
            <a:r>
              <a:rPr lang="en-GB" sz="2000" dirty="0" smtClean="0"/>
              <a:t> sequence and </a:t>
            </a:r>
            <a:r>
              <a:rPr lang="en-GB" sz="2000" dirty="0" err="1" smtClean="0"/>
              <a:t>Gusfield’s</a:t>
            </a:r>
            <a:r>
              <a:rPr lang="en-GB" sz="2000" dirty="0" smtClean="0"/>
              <a:t> algorithm provides an ordered sequence of mutations this sequence carries:</a:t>
            </a:r>
          </a:p>
          <a:p>
            <a:pPr marL="457200" indent="-457200">
              <a:buNone/>
            </a:pPr>
            <a:endParaRPr lang="en-GB" sz="2000" dirty="0" smtClean="0"/>
          </a:p>
          <a:p>
            <a:pPr marL="457200" indent="-457200">
              <a:buNone/>
            </a:pPr>
            <a:r>
              <a:rPr lang="en-GB" sz="2000" dirty="0" smtClean="0"/>
              <a:t>Each of these mutations is carried by sequence </a:t>
            </a:r>
            <a:r>
              <a:rPr lang="en-GB" sz="2000" i="1" dirty="0" smtClean="0"/>
              <a:t>k</a:t>
            </a:r>
            <a:r>
              <a:rPr lang="en-GB" sz="2000" dirty="0" smtClean="0"/>
              <a:t>, so they are not disjoint, and as noted above:</a:t>
            </a:r>
          </a:p>
          <a:p>
            <a:pPr marL="457200" indent="-457200">
              <a:buNone/>
            </a:pPr>
            <a:r>
              <a:rPr lang="en-GB" sz="2000" dirty="0" smtClean="0"/>
              <a:t> </a:t>
            </a:r>
          </a:p>
          <a:p>
            <a:pPr marL="457200" indent="-457200">
              <a:buNone/>
            </a:pPr>
            <a:endParaRPr lang="en-GB" sz="2000" dirty="0" smtClean="0"/>
          </a:p>
          <a:p>
            <a:pPr marL="457200" indent="-457200">
              <a:buNone/>
            </a:pPr>
            <a:endParaRPr lang="en-GB" sz="2000" dirty="0" smtClean="0"/>
          </a:p>
          <a:p>
            <a:pPr marL="457200" indent="-457200">
              <a:buNone/>
            </a:pPr>
            <a:r>
              <a:rPr lang="en-GB" sz="2000" dirty="0" smtClean="0"/>
              <a:t>Mutations on this list are either included on the current gene tree or not. Let </a:t>
            </a:r>
            <a:r>
              <a:rPr lang="en-GB" sz="2000" i="1" dirty="0" smtClean="0"/>
              <a:t>   </a:t>
            </a:r>
            <a:r>
              <a:rPr lang="en-GB" sz="2000" dirty="0" smtClean="0"/>
              <a:t>be the first mutation already included in the current gene tree. Then form a new edge containing mutations                        and attach it to node    , to include individual </a:t>
            </a:r>
            <a:r>
              <a:rPr lang="en-GB" sz="2000" i="1" dirty="0" smtClean="0"/>
              <a:t>k</a:t>
            </a:r>
            <a:r>
              <a:rPr lang="en-GB" sz="2000" dirty="0" smtClean="0"/>
              <a:t> in the gene tree:</a:t>
            </a:r>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r>
              <a:rPr lang="en-GB" sz="2000" dirty="0" smtClean="0"/>
              <a:t>We must now only show that the sequence of mutations on the pre-existing path from      to the root is exactly </a:t>
            </a:r>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a:p>
            <a:pPr marL="457200" indent="-457200">
              <a:buNone/>
            </a:pPr>
            <a:endParaRPr lang="en-GB" sz="2000" dirty="0" smtClean="0"/>
          </a:p>
        </p:txBody>
      </p:sp>
      <p:cxnSp>
        <p:nvCxnSpPr>
          <p:cNvPr id="25" name="Straight Connector 24"/>
          <p:cNvCxnSpPr/>
          <p:nvPr/>
        </p:nvCxnSpPr>
        <p:spPr>
          <a:xfrm rot="16200000" flipH="1">
            <a:off x="3585259" y="6089789"/>
            <a:ext cx="707474" cy="55228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0" y="-378660"/>
            <a:ext cx="6858000" cy="1524000"/>
          </a:xfrm>
        </p:spPr>
        <p:txBody>
          <a:bodyPr/>
          <a:lstStyle/>
          <a:p>
            <a:r>
              <a:rPr lang="en-GB" dirty="0" smtClean="0"/>
              <a:t>Variation data ↔ Gene tree</a:t>
            </a:r>
            <a:endParaRPr lang="en-GB" dirty="0"/>
          </a:p>
        </p:txBody>
      </p:sp>
      <p:graphicFrame>
        <p:nvGraphicFramePr>
          <p:cNvPr id="111619" name="Object 3"/>
          <p:cNvGraphicFramePr>
            <a:graphicFrameLocks noChangeAspect="1"/>
          </p:cNvGraphicFramePr>
          <p:nvPr/>
        </p:nvGraphicFramePr>
        <p:xfrm>
          <a:off x="2436813" y="2270585"/>
          <a:ext cx="1370012" cy="411163"/>
        </p:xfrm>
        <a:graphic>
          <a:graphicData uri="http://schemas.openxmlformats.org/presentationml/2006/ole">
            <mc:AlternateContent xmlns:mc="http://schemas.openxmlformats.org/markup-compatibility/2006">
              <mc:Choice xmlns:v="urn:schemas-microsoft-com:vml" Requires="v">
                <p:oleObj spid="_x0000_s173982" name="Equation" r:id="rId3" imgW="850680" imgH="253800" progId="Equation.3">
                  <p:embed/>
                </p:oleObj>
              </mc:Choice>
              <mc:Fallback>
                <p:oleObj name="Equation" r:id="rId3" imgW="850680" imgH="2538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6813" y="2270585"/>
                        <a:ext cx="1370012"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44" name="Object 4"/>
          <p:cNvGraphicFramePr>
            <a:graphicFrameLocks noChangeAspect="1"/>
          </p:cNvGraphicFramePr>
          <p:nvPr/>
        </p:nvGraphicFramePr>
        <p:xfrm>
          <a:off x="1268712" y="3395501"/>
          <a:ext cx="4170363" cy="906463"/>
        </p:xfrm>
        <a:graphic>
          <a:graphicData uri="http://schemas.openxmlformats.org/presentationml/2006/ole">
            <mc:AlternateContent xmlns:mc="http://schemas.openxmlformats.org/markup-compatibility/2006">
              <mc:Choice xmlns:v="urn:schemas-microsoft-com:vml" Requires="v">
                <p:oleObj spid="_x0000_s173983" name="Equation" r:id="rId5" imgW="2590560" imgH="558720" progId="Equation.3">
                  <p:embed/>
                </p:oleObj>
              </mc:Choice>
              <mc:Fallback>
                <p:oleObj name="Equation" r:id="rId5" imgW="2590560" imgH="55872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8712" y="3395501"/>
                        <a:ext cx="4170363"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1"/>
          <p:cNvGrpSpPr/>
          <p:nvPr/>
        </p:nvGrpSpPr>
        <p:grpSpPr>
          <a:xfrm rot="20492696">
            <a:off x="2078820" y="6451898"/>
            <a:ext cx="2070774" cy="1032313"/>
            <a:chOff x="1538748" y="6551493"/>
            <a:chExt cx="2070774" cy="1032313"/>
          </a:xfrm>
        </p:grpSpPr>
        <p:cxnSp>
          <p:nvCxnSpPr>
            <p:cNvPr id="7" name="Straight Connector 6"/>
            <p:cNvCxnSpPr>
              <a:stCxn id="12" idx="2"/>
            </p:cNvCxnSpPr>
            <p:nvPr/>
          </p:nvCxnSpPr>
          <p:spPr>
            <a:xfrm rot="10800000" flipH="1">
              <a:off x="2890061" y="6634607"/>
              <a:ext cx="602679" cy="27661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12" idx="7"/>
            </p:cNvCxnSpPr>
            <p:nvPr/>
          </p:nvCxnSpPr>
          <p:spPr>
            <a:xfrm flipV="1">
              <a:off x="2503107" y="6847800"/>
              <a:ext cx="540072" cy="270036"/>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538748" y="7182348"/>
              <a:ext cx="846338" cy="4014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898796" y="7272996"/>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Oval 10"/>
            <p:cNvSpPr/>
            <p:nvPr/>
          </p:nvSpPr>
          <p:spPr>
            <a:xfrm>
              <a:off x="2349990" y="7091565"/>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Oval 11"/>
            <p:cNvSpPr/>
            <p:nvPr/>
          </p:nvSpPr>
          <p:spPr>
            <a:xfrm>
              <a:off x="2890062" y="6821529"/>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Oval 12"/>
            <p:cNvSpPr/>
            <p:nvPr/>
          </p:nvSpPr>
          <p:spPr>
            <a:xfrm>
              <a:off x="3430134" y="6551493"/>
              <a:ext cx="179388" cy="17938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aphicFrame>
        <p:nvGraphicFramePr>
          <p:cNvPr id="14" name="Object 6"/>
          <p:cNvGraphicFramePr>
            <a:graphicFrameLocks noChangeAspect="1"/>
          </p:cNvGraphicFramePr>
          <p:nvPr/>
        </p:nvGraphicFramePr>
        <p:xfrm>
          <a:off x="2687960" y="7342605"/>
          <a:ext cx="246062" cy="369888"/>
        </p:xfrm>
        <a:graphic>
          <a:graphicData uri="http://schemas.openxmlformats.org/presentationml/2006/ole">
            <mc:AlternateContent xmlns:mc="http://schemas.openxmlformats.org/markup-compatibility/2006">
              <mc:Choice xmlns:v="urn:schemas-microsoft-com:vml" Requires="v">
                <p:oleObj spid="_x0000_s173984" name="Equation" r:id="rId7" imgW="152280" imgH="228600" progId="Equation.3">
                  <p:embed/>
                </p:oleObj>
              </mc:Choice>
              <mc:Fallback>
                <p:oleObj name="Equation" r:id="rId7" imgW="152280" imgH="2286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7960" y="7342605"/>
                        <a:ext cx="246062" cy="369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7"/>
          <p:cNvGraphicFramePr>
            <a:graphicFrameLocks noChangeAspect="1"/>
          </p:cNvGraphicFramePr>
          <p:nvPr/>
        </p:nvGraphicFramePr>
        <p:xfrm>
          <a:off x="3049910" y="6993355"/>
          <a:ext cx="244475" cy="369888"/>
        </p:xfrm>
        <a:graphic>
          <a:graphicData uri="http://schemas.openxmlformats.org/presentationml/2006/ole">
            <mc:AlternateContent xmlns:mc="http://schemas.openxmlformats.org/markup-compatibility/2006">
              <mc:Choice xmlns:v="urn:schemas-microsoft-com:vml" Requires="v">
                <p:oleObj spid="_x0000_s173985" name="Equation" r:id="rId9" imgW="152280" imgH="228600" progId="Equation.3">
                  <p:embed/>
                </p:oleObj>
              </mc:Choice>
              <mc:Fallback>
                <p:oleObj name="Equation" r:id="rId9" imgW="152280" imgH="2286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49910" y="6993355"/>
                        <a:ext cx="244475" cy="369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8"/>
          <p:cNvGraphicFramePr>
            <a:graphicFrameLocks noChangeAspect="1"/>
          </p:cNvGraphicFramePr>
          <p:nvPr/>
        </p:nvGraphicFramePr>
        <p:xfrm>
          <a:off x="3519012" y="6542681"/>
          <a:ext cx="347662" cy="411163"/>
        </p:xfrm>
        <a:graphic>
          <a:graphicData uri="http://schemas.openxmlformats.org/presentationml/2006/ole">
            <mc:AlternateContent xmlns:mc="http://schemas.openxmlformats.org/markup-compatibility/2006">
              <mc:Choice xmlns:v="urn:schemas-microsoft-com:vml" Requires="v">
                <p:oleObj spid="_x0000_s173986" name="Equation" r:id="rId11" imgW="215640" imgH="253800" progId="Equation.3">
                  <p:embed/>
                </p:oleObj>
              </mc:Choice>
              <mc:Fallback>
                <p:oleObj name="Equation" r:id="rId11" imgW="215640" imgH="25380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19012" y="6542681"/>
                        <a:ext cx="347662"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49" name="Object 9"/>
          <p:cNvGraphicFramePr>
            <a:graphicFrameLocks noChangeAspect="1"/>
          </p:cNvGraphicFramePr>
          <p:nvPr/>
        </p:nvGraphicFramePr>
        <p:xfrm>
          <a:off x="3699036" y="5292725"/>
          <a:ext cx="1227137" cy="411163"/>
        </p:xfrm>
        <a:graphic>
          <a:graphicData uri="http://schemas.openxmlformats.org/presentationml/2006/ole">
            <mc:AlternateContent xmlns:mc="http://schemas.openxmlformats.org/markup-compatibility/2006">
              <mc:Choice xmlns:v="urn:schemas-microsoft-com:vml" Requires="v">
                <p:oleObj spid="_x0000_s173987" name="Equation" r:id="rId13" imgW="761760" imgH="253800" progId="Equation.3">
                  <p:embed/>
                </p:oleObj>
              </mc:Choice>
              <mc:Fallback>
                <p:oleObj name="Equation" r:id="rId13" imgW="761760" imgH="253800" progId="Equation.3">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99036" y="5292725"/>
                        <a:ext cx="1227137"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50" name="Object 10"/>
          <p:cNvGraphicFramePr>
            <a:graphicFrameLocks noChangeAspect="1"/>
          </p:cNvGraphicFramePr>
          <p:nvPr/>
        </p:nvGraphicFramePr>
        <p:xfrm>
          <a:off x="3004501" y="4662012"/>
          <a:ext cx="244475" cy="411162"/>
        </p:xfrm>
        <a:graphic>
          <a:graphicData uri="http://schemas.openxmlformats.org/presentationml/2006/ole">
            <mc:AlternateContent xmlns:mc="http://schemas.openxmlformats.org/markup-compatibility/2006">
              <mc:Choice xmlns:v="urn:schemas-microsoft-com:vml" Requires="v">
                <p:oleObj spid="_x0000_s173988" name="Equation" r:id="rId15" imgW="152280" imgH="253800" progId="Equation.3">
                  <p:embed/>
                </p:oleObj>
              </mc:Choice>
              <mc:Fallback>
                <p:oleObj name="Equation" r:id="rId15" imgW="152280" imgH="253800" progId="Equation.3">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04501" y="4662012"/>
                        <a:ext cx="244475" cy="411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52" name="Object 12"/>
          <p:cNvGraphicFramePr>
            <a:graphicFrameLocks noChangeAspect="1"/>
          </p:cNvGraphicFramePr>
          <p:nvPr/>
        </p:nvGraphicFramePr>
        <p:xfrm>
          <a:off x="1718772" y="5562132"/>
          <a:ext cx="244475" cy="411163"/>
        </p:xfrm>
        <a:graphic>
          <a:graphicData uri="http://schemas.openxmlformats.org/presentationml/2006/ole">
            <mc:AlternateContent xmlns:mc="http://schemas.openxmlformats.org/markup-compatibility/2006">
              <mc:Choice xmlns:v="urn:schemas-microsoft-com:vml" Requires="v">
                <p:oleObj spid="_x0000_s173989" name="Equation" r:id="rId17" imgW="152280" imgH="253800" progId="Equation.3">
                  <p:embed/>
                </p:oleObj>
              </mc:Choice>
              <mc:Fallback>
                <p:oleObj name="Equation" r:id="rId17" imgW="152280" imgH="253800" progId="Equation.3">
                  <p:embed/>
                  <p:pic>
                    <p:nvPicPr>
                      <p:cNvPr id="0"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18772" y="5562132"/>
                        <a:ext cx="244475"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53" name="Object 13"/>
          <p:cNvGraphicFramePr>
            <a:graphicFrameLocks noChangeAspect="1"/>
          </p:cNvGraphicFramePr>
          <p:nvPr/>
        </p:nvGraphicFramePr>
        <p:xfrm>
          <a:off x="3969072" y="6150679"/>
          <a:ext cx="246062" cy="410875"/>
        </p:xfrm>
        <a:graphic>
          <a:graphicData uri="http://schemas.openxmlformats.org/presentationml/2006/ole">
            <mc:AlternateContent xmlns:mc="http://schemas.openxmlformats.org/markup-compatibility/2006">
              <mc:Choice xmlns:v="urn:schemas-microsoft-com:vml" Requires="v">
                <p:oleObj spid="_x0000_s173990" name="Equation" r:id="rId18" imgW="152280" imgH="253800" progId="Equation.3">
                  <p:embed/>
                </p:oleObj>
              </mc:Choice>
              <mc:Fallback>
                <p:oleObj name="Equation" r:id="rId18" imgW="152280" imgH="253800" progId="Equation.3">
                  <p:embed/>
                  <p:pic>
                    <p:nvPicPr>
                      <p:cNvPr id="0" name="Picture 10"/>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69072" y="6150679"/>
                        <a:ext cx="246062" cy="410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7" name="Straight Connector 26"/>
          <p:cNvCxnSpPr/>
          <p:nvPr/>
        </p:nvCxnSpPr>
        <p:spPr>
          <a:xfrm rot="16200000" flipH="1">
            <a:off x="4149303" y="6797264"/>
            <a:ext cx="707474" cy="5522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rot="20492696">
            <a:off x="4370679" y="6948452"/>
            <a:ext cx="179388" cy="17938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29" name="Straight Connector 28"/>
          <p:cNvCxnSpPr/>
          <p:nvPr/>
        </p:nvCxnSpPr>
        <p:spPr>
          <a:xfrm rot="10800000" flipV="1">
            <a:off x="3905831" y="7038145"/>
            <a:ext cx="513301" cy="508643"/>
          </a:xfrm>
          <a:prstGeom prst="line">
            <a:avLst/>
          </a:prstGeom>
          <a:ln>
            <a:prstDash val="dash"/>
          </a:ln>
        </p:spPr>
        <p:style>
          <a:lnRef idx="1">
            <a:schemeClr val="accent1"/>
          </a:lnRef>
          <a:fillRef idx="0">
            <a:schemeClr val="accent1"/>
          </a:fillRef>
          <a:effectRef idx="0">
            <a:schemeClr val="accent1"/>
          </a:effectRef>
          <a:fontRef idx="minor">
            <a:schemeClr val="tx1"/>
          </a:fontRef>
        </p:style>
      </p:cxnSp>
      <p:graphicFrame>
        <p:nvGraphicFramePr>
          <p:cNvPr id="112654" name="Object 14"/>
          <p:cNvGraphicFramePr>
            <a:graphicFrameLocks noChangeAspect="1"/>
          </p:cNvGraphicFramePr>
          <p:nvPr/>
        </p:nvGraphicFramePr>
        <p:xfrm>
          <a:off x="3969072" y="8082468"/>
          <a:ext cx="244475" cy="411162"/>
        </p:xfrm>
        <a:graphic>
          <a:graphicData uri="http://schemas.openxmlformats.org/presentationml/2006/ole">
            <mc:AlternateContent xmlns:mc="http://schemas.openxmlformats.org/markup-compatibility/2006">
              <mc:Choice xmlns:v="urn:schemas-microsoft-com:vml" Requires="v">
                <p:oleObj spid="_x0000_s173991" name="Equation" r:id="rId20" imgW="152280" imgH="253800" progId="Equation.3">
                  <p:embed/>
                </p:oleObj>
              </mc:Choice>
              <mc:Fallback>
                <p:oleObj name="Equation" r:id="rId20" imgW="152280" imgH="253800" progId="Equation.3">
                  <p:embed/>
                  <p:pic>
                    <p:nvPicPr>
                      <p:cNvPr id="0" name="Picture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69072" y="8082468"/>
                        <a:ext cx="244475" cy="411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55" name="Object 15"/>
          <p:cNvGraphicFramePr>
            <a:graphicFrameLocks noChangeAspect="1"/>
          </p:cNvGraphicFramePr>
          <p:nvPr/>
        </p:nvGraphicFramePr>
        <p:xfrm>
          <a:off x="2548260" y="8493630"/>
          <a:ext cx="1492250" cy="411163"/>
        </p:xfrm>
        <a:graphic>
          <a:graphicData uri="http://schemas.openxmlformats.org/presentationml/2006/ole">
            <mc:AlternateContent xmlns:mc="http://schemas.openxmlformats.org/markup-compatibility/2006">
              <mc:Choice xmlns:v="urn:schemas-microsoft-com:vml" Requires="v">
                <p:oleObj spid="_x0000_s173992" name="Equation" r:id="rId21" imgW="927000" imgH="253800" progId="Equation.3">
                  <p:embed/>
                </p:oleObj>
              </mc:Choice>
              <mc:Fallback>
                <p:oleObj name="Equation" r:id="rId21" imgW="927000" imgH="253800" progId="Equation.3">
                  <p:embed/>
                  <p:pic>
                    <p:nvPicPr>
                      <p:cNvPr id="0" name="Picture 1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548260" y="8493630"/>
                        <a:ext cx="1492250"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Box 32"/>
          <p:cNvSpPr txBox="1"/>
          <p:nvPr/>
        </p:nvSpPr>
        <p:spPr>
          <a:xfrm>
            <a:off x="5650229" y="3577226"/>
            <a:ext cx="659155" cy="369332"/>
          </a:xfrm>
          <a:prstGeom prst="rect">
            <a:avLst/>
          </a:prstGeom>
          <a:noFill/>
        </p:spPr>
        <p:txBody>
          <a:bodyPr wrap="none" rtlCol="0">
            <a:spAutoFit/>
          </a:bodyPr>
          <a:lstStyle/>
          <a:p>
            <a:r>
              <a:rPr lang="en-GB" dirty="0" smtClean="0"/>
              <a:t>(5.1)</a:t>
            </a:r>
            <a:endParaRPr lang="en-GB"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8660"/>
            <a:ext cx="6858000" cy="1524000"/>
          </a:xfrm>
        </p:spPr>
        <p:txBody>
          <a:bodyPr/>
          <a:lstStyle/>
          <a:p>
            <a:r>
              <a:rPr lang="en-GB" dirty="0" smtClean="0"/>
              <a:t>Variation data ↔ Gene tree</a:t>
            </a:r>
            <a:endParaRPr lang="en-GB" dirty="0"/>
          </a:p>
        </p:txBody>
      </p:sp>
      <p:sp>
        <p:nvSpPr>
          <p:cNvPr id="3" name="Content Placeholder 2"/>
          <p:cNvSpPr>
            <a:spLocks noGrp="1"/>
          </p:cNvSpPr>
          <p:nvPr>
            <p:ph idx="1"/>
          </p:nvPr>
        </p:nvSpPr>
        <p:spPr>
          <a:xfrm>
            <a:off x="342900" y="881508"/>
            <a:ext cx="6172200" cy="6034088"/>
          </a:xfrm>
        </p:spPr>
        <p:txBody>
          <a:bodyPr/>
          <a:lstStyle/>
          <a:p>
            <a:pPr marL="457200" indent="-457200">
              <a:buNone/>
            </a:pPr>
            <a:r>
              <a:rPr lang="en-GB" sz="2000" i="1" dirty="0" smtClean="0"/>
              <a:t>Proof </a:t>
            </a:r>
            <a:r>
              <a:rPr lang="en-GB" sz="2000" i="1" dirty="0" err="1" smtClean="0"/>
              <a:t>ctd</a:t>
            </a:r>
            <a:r>
              <a:rPr lang="en-GB" sz="2000" i="1" dirty="0" smtClean="0"/>
              <a:t>:</a:t>
            </a:r>
          </a:p>
          <a:p>
            <a:pPr marL="457200" indent="-457200">
              <a:buNone/>
            </a:pPr>
            <a:r>
              <a:rPr lang="en-GB" sz="2000" dirty="0" smtClean="0"/>
              <a:t>Note that by equation (5.1):</a:t>
            </a:r>
          </a:p>
          <a:p>
            <a:pPr marL="457200" indent="-457200">
              <a:buNone/>
            </a:pPr>
            <a:endParaRPr lang="en-GB" sz="2000" dirty="0" smtClean="0"/>
          </a:p>
          <a:p>
            <a:pPr marL="457200" indent="-457200">
              <a:buNone/>
            </a:pPr>
            <a:r>
              <a:rPr lang="en-GB" sz="2000" dirty="0" smtClean="0"/>
              <a:t>We know that some previous sequence </a:t>
            </a:r>
            <a:r>
              <a:rPr lang="en-GB" sz="2000" i="1" dirty="0" smtClean="0"/>
              <a:t>m</a:t>
            </a:r>
            <a:r>
              <a:rPr lang="en-GB" sz="2000" dirty="0" smtClean="0"/>
              <a:t> carries mutation     and hence  by (5.2), </a:t>
            </a:r>
            <a:r>
              <a:rPr lang="en-GB" sz="2000" i="1" dirty="0" smtClean="0"/>
              <a:t>m</a:t>
            </a:r>
            <a:r>
              <a:rPr lang="en-GB" sz="2000" dirty="0" smtClean="0"/>
              <a:t> must carry all the mutations </a:t>
            </a:r>
          </a:p>
          <a:p>
            <a:pPr marL="457200" indent="-457200">
              <a:buNone/>
            </a:pPr>
            <a:endParaRPr lang="en-GB" sz="2000" dirty="0" smtClean="0"/>
          </a:p>
          <a:p>
            <a:pPr marL="457200" indent="-457200">
              <a:buNone/>
            </a:pPr>
            <a:endParaRPr lang="en-GB" sz="2000" dirty="0" smtClean="0"/>
          </a:p>
          <a:p>
            <a:pPr marL="457200" indent="-457200">
              <a:buNone/>
            </a:pPr>
            <a:r>
              <a:rPr lang="en-GB" sz="2000" dirty="0" smtClean="0"/>
              <a:t>Because we successfully added sequence </a:t>
            </a:r>
            <a:r>
              <a:rPr lang="en-GB" sz="2000" i="1" dirty="0" smtClean="0"/>
              <a:t>m</a:t>
            </a:r>
            <a:r>
              <a:rPr lang="en-GB" sz="2000" dirty="0" smtClean="0"/>
              <a:t> in, according to the inductive hypothesis, these mutations all lie on the pre-constructed  gene tree, and by (5.2) , since we add mutations in the order specified by </a:t>
            </a:r>
            <a:r>
              <a:rPr lang="en-GB" sz="2000" dirty="0" err="1" smtClean="0"/>
              <a:t>Gusfield’s</a:t>
            </a:r>
            <a:r>
              <a:rPr lang="en-GB" sz="2000" dirty="0" smtClean="0"/>
              <a:t> algorithm, they lie on the path </a:t>
            </a:r>
            <a:r>
              <a:rPr lang="en-GB" sz="2000" i="1" dirty="0" smtClean="0"/>
              <a:t>upward</a:t>
            </a:r>
            <a:r>
              <a:rPr lang="en-GB" sz="2000" dirty="0" smtClean="0"/>
              <a:t> from node      to the root.</a:t>
            </a:r>
          </a:p>
          <a:p>
            <a:pPr marL="457200" indent="-457200">
              <a:buNone/>
            </a:pPr>
            <a:endParaRPr lang="en-GB" sz="2000" dirty="0" smtClean="0"/>
          </a:p>
          <a:p>
            <a:pPr marL="457200" indent="-457200">
              <a:buNone/>
            </a:pPr>
            <a:r>
              <a:rPr lang="en-GB" sz="2000" dirty="0" smtClean="0"/>
              <a:t>Conversely, any mutation </a:t>
            </a:r>
            <a:r>
              <a:rPr lang="en-GB" sz="2000" i="1" dirty="0" smtClean="0"/>
              <a:t>q</a:t>
            </a:r>
            <a:r>
              <a:rPr lang="en-GB" sz="2000" dirty="0" smtClean="0"/>
              <a:t> on the path from node     up to the root is carried by sequence </a:t>
            </a:r>
            <a:r>
              <a:rPr lang="en-GB" sz="2000" i="1" dirty="0" smtClean="0"/>
              <a:t>m, </a:t>
            </a:r>
            <a:r>
              <a:rPr lang="en-GB" sz="2000" dirty="0" smtClean="0"/>
              <a:t>and since </a:t>
            </a:r>
            <a:r>
              <a:rPr lang="en-GB" sz="2000" i="1" dirty="0" smtClean="0"/>
              <a:t>m </a:t>
            </a:r>
            <a:r>
              <a:rPr lang="en-GB" sz="2000" dirty="0" smtClean="0"/>
              <a:t>carries    , ordering by inclusion implies:</a:t>
            </a:r>
          </a:p>
          <a:p>
            <a:pPr marL="457200" indent="-457200">
              <a:buNone/>
            </a:pPr>
            <a:endParaRPr lang="en-GB" sz="2000" i="1" dirty="0" smtClean="0"/>
          </a:p>
          <a:p>
            <a:pPr marL="457200" indent="-457200">
              <a:buNone/>
            </a:pPr>
            <a:r>
              <a:rPr lang="en-GB" sz="2000" dirty="0" smtClean="0"/>
              <a:t>Thus sequence </a:t>
            </a:r>
            <a:r>
              <a:rPr lang="en-GB" sz="2000" i="1" dirty="0" smtClean="0"/>
              <a:t>k</a:t>
            </a:r>
            <a:r>
              <a:rPr lang="en-GB" sz="2000" dirty="0" smtClean="0"/>
              <a:t> also carries mutation </a:t>
            </a:r>
            <a:r>
              <a:rPr lang="en-GB" sz="2000" i="1" dirty="0" smtClean="0"/>
              <a:t>q</a:t>
            </a:r>
            <a:r>
              <a:rPr lang="en-GB" sz="2000" dirty="0" smtClean="0"/>
              <a:t>, so for some </a:t>
            </a:r>
            <a:r>
              <a:rPr lang="en-GB" sz="2000" i="1" dirty="0" smtClean="0"/>
              <a:t>r&gt;j</a:t>
            </a:r>
          </a:p>
          <a:p>
            <a:pPr marL="457200" indent="-457200">
              <a:buNone/>
            </a:pPr>
            <a:endParaRPr lang="en-GB" sz="2000" i="1" dirty="0" smtClean="0"/>
          </a:p>
          <a:p>
            <a:pPr marL="457200" indent="-457200">
              <a:buNone/>
            </a:pPr>
            <a:r>
              <a:rPr lang="en-GB" sz="2000" dirty="0" smtClean="0"/>
              <a:t>Thus, the mutations on the path from sequence </a:t>
            </a:r>
            <a:r>
              <a:rPr lang="en-GB" sz="2000" i="1" dirty="0" smtClean="0"/>
              <a:t>k</a:t>
            </a:r>
            <a:r>
              <a:rPr lang="en-GB" sz="2000" dirty="0" smtClean="0"/>
              <a:t> to the root are exactly those carried by sequence </a:t>
            </a:r>
            <a:r>
              <a:rPr lang="en-GB" sz="2000" i="1" dirty="0" smtClean="0"/>
              <a:t>k</a:t>
            </a:r>
            <a:r>
              <a:rPr lang="en-GB" sz="2000" dirty="0" smtClean="0"/>
              <a:t>, and we successfully add this additional sequence in </a:t>
            </a:r>
          </a:p>
          <a:p>
            <a:pPr marL="457200" indent="-457200">
              <a:buNone/>
            </a:pPr>
            <a:endParaRPr lang="en-GB" sz="2000" i="1" dirty="0" smtClean="0"/>
          </a:p>
          <a:p>
            <a:pPr marL="457200" indent="-457200">
              <a:buNone/>
            </a:pPr>
            <a:endParaRPr lang="en-GB" sz="2000" i="1" dirty="0" smtClean="0"/>
          </a:p>
        </p:txBody>
      </p:sp>
      <p:graphicFrame>
        <p:nvGraphicFramePr>
          <p:cNvPr id="110598" name="Object 6"/>
          <p:cNvGraphicFramePr>
            <a:graphicFrameLocks noChangeAspect="1"/>
          </p:cNvGraphicFramePr>
          <p:nvPr/>
        </p:nvGraphicFramePr>
        <p:xfrm>
          <a:off x="1728788" y="1652718"/>
          <a:ext cx="3249612" cy="454025"/>
        </p:xfrm>
        <a:graphic>
          <a:graphicData uri="http://schemas.openxmlformats.org/presentationml/2006/ole">
            <mc:AlternateContent xmlns:mc="http://schemas.openxmlformats.org/markup-compatibility/2006">
              <mc:Choice xmlns:v="urn:schemas-microsoft-com:vml" Requires="v">
                <p:oleObj spid="_x0000_s174697" name="Equation" r:id="rId3" imgW="2019240" imgH="279360" progId="Equation.3">
                  <p:embed/>
                </p:oleObj>
              </mc:Choice>
              <mc:Fallback>
                <p:oleObj name="Equation" r:id="rId3" imgW="2019240" imgH="27936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788" y="1652718"/>
                        <a:ext cx="3249612"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600" name="Object 8"/>
          <p:cNvGraphicFramePr>
            <a:graphicFrameLocks noChangeAspect="1"/>
          </p:cNvGraphicFramePr>
          <p:nvPr/>
        </p:nvGraphicFramePr>
        <p:xfrm>
          <a:off x="2528880" y="2797317"/>
          <a:ext cx="1492250" cy="411163"/>
        </p:xfrm>
        <a:graphic>
          <a:graphicData uri="http://schemas.openxmlformats.org/presentationml/2006/ole">
            <mc:AlternateContent xmlns:mc="http://schemas.openxmlformats.org/markup-compatibility/2006">
              <mc:Choice xmlns:v="urn:schemas-microsoft-com:vml" Requires="v">
                <p:oleObj spid="_x0000_s174698" name="Equation" r:id="rId5" imgW="927000" imgH="253800" progId="Equation.3">
                  <p:embed/>
                </p:oleObj>
              </mc:Choice>
              <mc:Fallback>
                <p:oleObj name="Equation" r:id="rId5" imgW="927000" imgH="2538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8880" y="2797317"/>
                        <a:ext cx="1492250"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TextBox 26"/>
          <p:cNvSpPr txBox="1"/>
          <p:nvPr/>
        </p:nvSpPr>
        <p:spPr>
          <a:xfrm>
            <a:off x="5049216" y="1631218"/>
            <a:ext cx="659155" cy="369332"/>
          </a:xfrm>
          <a:prstGeom prst="rect">
            <a:avLst/>
          </a:prstGeom>
          <a:noFill/>
        </p:spPr>
        <p:txBody>
          <a:bodyPr wrap="none" rtlCol="0">
            <a:spAutoFit/>
          </a:bodyPr>
          <a:lstStyle/>
          <a:p>
            <a:r>
              <a:rPr lang="en-GB" dirty="0" smtClean="0"/>
              <a:t>(5.2)</a:t>
            </a:r>
            <a:endParaRPr lang="en-GB" dirty="0"/>
          </a:p>
        </p:txBody>
      </p:sp>
      <p:graphicFrame>
        <p:nvGraphicFramePr>
          <p:cNvPr id="110601" name="Object 9"/>
          <p:cNvGraphicFramePr>
            <a:graphicFrameLocks noChangeAspect="1"/>
          </p:cNvGraphicFramePr>
          <p:nvPr/>
        </p:nvGraphicFramePr>
        <p:xfrm>
          <a:off x="1924357" y="2270585"/>
          <a:ext cx="244475" cy="411163"/>
        </p:xfrm>
        <a:graphic>
          <a:graphicData uri="http://schemas.openxmlformats.org/presentationml/2006/ole">
            <mc:AlternateContent xmlns:mc="http://schemas.openxmlformats.org/markup-compatibility/2006">
              <mc:Choice xmlns:v="urn:schemas-microsoft-com:vml" Requires="v">
                <p:oleObj spid="_x0000_s174699" name="Equation" r:id="rId7" imgW="152280" imgH="253800" progId="Equation.3">
                  <p:embed/>
                </p:oleObj>
              </mc:Choice>
              <mc:Fallback>
                <p:oleObj name="Equation" r:id="rId7" imgW="152280" imgH="2538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4357" y="2270585"/>
                        <a:ext cx="244475"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602" name="Object 10"/>
          <p:cNvGraphicFramePr>
            <a:graphicFrameLocks noChangeAspect="1"/>
          </p:cNvGraphicFramePr>
          <p:nvPr/>
        </p:nvGraphicFramePr>
        <p:xfrm>
          <a:off x="5614849" y="5961077"/>
          <a:ext cx="244475" cy="411163"/>
        </p:xfrm>
        <a:graphic>
          <a:graphicData uri="http://schemas.openxmlformats.org/presentationml/2006/ole">
            <mc:AlternateContent xmlns:mc="http://schemas.openxmlformats.org/markup-compatibility/2006">
              <mc:Choice xmlns:v="urn:schemas-microsoft-com:vml" Requires="v">
                <p:oleObj spid="_x0000_s174700" name="Equation" r:id="rId9" imgW="152280" imgH="253800" progId="Equation.3">
                  <p:embed/>
                </p:oleObj>
              </mc:Choice>
              <mc:Fallback>
                <p:oleObj name="Equation" r:id="rId9" imgW="152280" imgH="25380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4849" y="5961077"/>
                        <a:ext cx="244475"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603" name="Object 11"/>
          <p:cNvGraphicFramePr>
            <a:graphicFrameLocks noChangeAspect="1"/>
          </p:cNvGraphicFramePr>
          <p:nvPr/>
        </p:nvGraphicFramePr>
        <p:xfrm>
          <a:off x="1606550" y="6552264"/>
          <a:ext cx="244475" cy="411163"/>
        </p:xfrm>
        <a:graphic>
          <a:graphicData uri="http://schemas.openxmlformats.org/presentationml/2006/ole">
            <mc:AlternateContent xmlns:mc="http://schemas.openxmlformats.org/markup-compatibility/2006">
              <mc:Choice xmlns:v="urn:schemas-microsoft-com:vml" Requires="v">
                <p:oleObj spid="_x0000_s174701" name="Equation" r:id="rId10" imgW="152280" imgH="253800" progId="Equation.3">
                  <p:embed/>
                </p:oleObj>
              </mc:Choice>
              <mc:Fallback>
                <p:oleObj name="Equation" r:id="rId10" imgW="152280" imgH="25380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6550" y="6552264"/>
                        <a:ext cx="244475" cy="411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604" name="Object 12"/>
          <p:cNvGraphicFramePr>
            <a:graphicFrameLocks noChangeAspect="1"/>
          </p:cNvGraphicFramePr>
          <p:nvPr/>
        </p:nvGraphicFramePr>
        <p:xfrm>
          <a:off x="2779873" y="6962775"/>
          <a:ext cx="919163" cy="454025"/>
        </p:xfrm>
        <a:graphic>
          <a:graphicData uri="http://schemas.openxmlformats.org/presentationml/2006/ole">
            <mc:AlternateContent xmlns:mc="http://schemas.openxmlformats.org/markup-compatibility/2006">
              <mc:Choice xmlns:v="urn:schemas-microsoft-com:vml" Requires="v">
                <p:oleObj spid="_x0000_s174702" name="Equation" r:id="rId11" imgW="571320" imgH="279360" progId="Equation.3">
                  <p:embed/>
                </p:oleObj>
              </mc:Choice>
              <mc:Fallback>
                <p:oleObj name="Equation" r:id="rId11" imgW="571320" imgH="279360" progId="Equation.3">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79873" y="6962775"/>
                        <a:ext cx="919163"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0606" name="Object 14"/>
          <p:cNvGraphicFramePr>
            <a:graphicFrameLocks noChangeAspect="1"/>
          </p:cNvGraphicFramePr>
          <p:nvPr/>
        </p:nvGraphicFramePr>
        <p:xfrm>
          <a:off x="2996249" y="7632408"/>
          <a:ext cx="612775" cy="368300"/>
        </p:xfrm>
        <a:graphic>
          <a:graphicData uri="http://schemas.openxmlformats.org/presentationml/2006/ole">
            <mc:AlternateContent xmlns:mc="http://schemas.openxmlformats.org/markup-compatibility/2006">
              <mc:Choice xmlns:v="urn:schemas-microsoft-com:vml" Requires="v">
                <p:oleObj spid="_x0000_s174703" name="Equation" r:id="rId13" imgW="380880" imgH="228600" progId="Equation.3">
                  <p:embed/>
                </p:oleObj>
              </mc:Choice>
              <mc:Fallback>
                <p:oleObj name="Equation" r:id="rId13" imgW="380880" imgH="22860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96249" y="7632408"/>
                        <a:ext cx="612775" cy="368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06838094"/>
              </p:ext>
            </p:extLst>
          </p:nvPr>
        </p:nvGraphicFramePr>
        <p:xfrm>
          <a:off x="6007062" y="4932040"/>
          <a:ext cx="244475" cy="411162"/>
        </p:xfrm>
        <a:graphic>
          <a:graphicData uri="http://schemas.openxmlformats.org/presentationml/2006/ole">
            <mc:AlternateContent xmlns:mc="http://schemas.openxmlformats.org/markup-compatibility/2006">
              <mc:Choice xmlns:v="urn:schemas-microsoft-com:vml" Requires="v">
                <p:oleObj spid="_x0000_s174704" name="Equation" r:id="rId15" imgW="152268" imgH="253780" progId="Equation.3">
                  <p:embed/>
                </p:oleObj>
              </mc:Choice>
              <mc:Fallback>
                <p:oleObj name="Equation" r:id="rId15" imgW="152268" imgH="253780" progId="Equation.3">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07062" y="4932040"/>
                        <a:ext cx="24447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54807</TotalTime>
  <Words>12907</Words>
  <Application>Microsoft Office PowerPoint</Application>
  <PresentationFormat>On-screen Show (4:3)</PresentationFormat>
  <Paragraphs>2879</Paragraphs>
  <Slides>129</Slides>
  <Notes>16</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129</vt:i4>
      </vt:variant>
    </vt:vector>
  </HeadingPairs>
  <TitlesOfParts>
    <vt:vector size="137" baseType="lpstr">
      <vt:lpstr>Arial</vt:lpstr>
      <vt:lpstr>Calibri</vt:lpstr>
      <vt:lpstr>Cambria Math</vt:lpstr>
      <vt:lpstr>Consolas</vt:lpstr>
      <vt:lpstr>Courier New</vt:lpstr>
      <vt:lpstr>Symbol</vt:lpstr>
      <vt:lpstr>Office Theme</vt:lpstr>
      <vt:lpstr>Equation</vt:lpstr>
      <vt:lpstr>PowerPoint Presentation</vt:lpstr>
      <vt:lpstr>PowerPoint Presentation</vt:lpstr>
      <vt:lpstr>Population genetics</vt:lpstr>
      <vt:lpstr>A human “genealogical tree”</vt:lpstr>
      <vt:lpstr>Outline of the course</vt:lpstr>
      <vt:lpstr>The Wright-Fisher model</vt:lpstr>
      <vt:lpstr>The Wright-Fisher model</vt:lpstr>
      <vt:lpstr>PowerPoint Presentation</vt:lpstr>
      <vt:lpstr>PowerPoint Presentation</vt:lpstr>
      <vt:lpstr>PowerPoint Presentation</vt:lpstr>
      <vt:lpstr>PowerPoint Presentation</vt:lpstr>
      <vt:lpstr>PowerPoint Presentation</vt:lpstr>
      <vt:lpstr>Looking back in time</vt:lpstr>
      <vt:lpstr>Example: two lineages</vt:lpstr>
      <vt:lpstr>Example: two lineages</vt:lpstr>
      <vt:lpstr>Additional note 1.1</vt:lpstr>
      <vt:lpstr>M and coalescence times in humans and other animals</vt:lpstr>
      <vt:lpstr>M and coalescence times in humans and other animals</vt:lpstr>
      <vt:lpstr>PowerPoint Presentation</vt:lpstr>
      <vt:lpstr>Samples of size n</vt:lpstr>
      <vt:lpstr>Samples of size n</vt:lpstr>
      <vt:lpstr>Samples of size n</vt:lpstr>
      <vt:lpstr>The coalescent  (Kingman, Stochastic  processes and their application, 1982)</vt:lpstr>
      <vt:lpstr>The coalescent  (Kingman, Stochastic  processes and their application, 1982)</vt:lpstr>
      <vt:lpstr>The coalescent limit (Kingman, Stochastic  processes and their application, 1982)</vt:lpstr>
      <vt:lpstr>The coalescent limit (Kingman, Stochastic  processes and their application, 1982)</vt:lpstr>
      <vt:lpstr>Properties of the coalescent</vt:lpstr>
      <vt:lpstr>Times in the coalescent</vt:lpstr>
      <vt:lpstr>Times in the coalescent</vt:lpstr>
      <vt:lpstr>The “shape” of the coalescent</vt:lpstr>
      <vt:lpstr>The “shape” of the coalescent</vt:lpstr>
      <vt:lpstr>The “shape” of the coalescent</vt:lpstr>
      <vt:lpstr>The “shape” of the coalescent</vt:lpstr>
      <vt:lpstr>The “shape” of the coalescent</vt:lpstr>
      <vt:lpstr>Simulating the coalescent</vt:lpstr>
      <vt:lpstr>Comment</vt:lpstr>
      <vt:lpstr>Urn models (supplementary!)</vt:lpstr>
      <vt:lpstr>Urn model representation</vt:lpstr>
      <vt:lpstr>2.0 Mutation</vt:lpstr>
      <vt:lpstr>Mutation in the coalescent</vt:lpstr>
      <vt:lpstr>Facts 1.2: Poisson process properties we need</vt:lpstr>
      <vt:lpstr>Facts 1.2: Poisson process properties we need</vt:lpstr>
      <vt:lpstr>Mutation in the coalescent</vt:lpstr>
      <vt:lpstr>The number of mutations</vt:lpstr>
      <vt:lpstr>The number of mutations</vt:lpstr>
      <vt:lpstr>The number of mutations</vt:lpstr>
      <vt:lpstr>The mean/variance of mutation counts</vt:lpstr>
      <vt:lpstr>Example: Estimation of population size</vt:lpstr>
      <vt:lpstr>PowerPoint Presentation</vt:lpstr>
      <vt:lpstr>Example: Time conditional on number of mutations</vt:lpstr>
      <vt:lpstr>PowerPoint Presentation</vt:lpstr>
      <vt:lpstr>PowerPoint Presentation</vt:lpstr>
      <vt:lpstr>PowerPoint Presentation</vt:lpstr>
      <vt:lpstr>Supplement: distribution of number of mutations</vt:lpstr>
      <vt:lpstr>Variable size populations</vt:lpstr>
      <vt:lpstr>Variable size populations</vt:lpstr>
      <vt:lpstr>Variable size populations</vt:lpstr>
      <vt:lpstr>Variable size populations</vt:lpstr>
      <vt:lpstr>Variable size populations</vt:lpstr>
      <vt:lpstr>Simulation</vt:lpstr>
      <vt:lpstr>“Star-like” genealogies</vt:lpstr>
      <vt:lpstr>3.0 The spread of diversity</vt:lpstr>
      <vt:lpstr>3.0 The spread of diversity</vt:lpstr>
      <vt:lpstr>The infinite-sites model</vt:lpstr>
      <vt:lpstr>The infinite-sites model</vt:lpstr>
      <vt:lpstr>3.0 The spread of diversity</vt:lpstr>
      <vt:lpstr>3.0 The spread of diversity</vt:lpstr>
      <vt:lpstr>Example: constant size population</vt:lpstr>
      <vt:lpstr>Real data vs. predictions</vt:lpstr>
      <vt:lpstr>Supplement: how old is my mutation?</vt:lpstr>
      <vt:lpstr>Supplement: how old is my mutation?</vt:lpstr>
      <vt:lpstr>Example: constant size popn</vt:lpstr>
      <vt:lpstr>Practical implications</vt:lpstr>
      <vt:lpstr>PowerPoint Presentation</vt:lpstr>
      <vt:lpstr>4.0 The number of different types</vt:lpstr>
      <vt:lpstr>Following “non-mutant” lines</vt:lpstr>
      <vt:lpstr>Following “non-mutant” lines</vt:lpstr>
      <vt:lpstr>Following “non-mutant” lines</vt:lpstr>
      <vt:lpstr>Rates in the coalescent</vt:lpstr>
      <vt:lpstr>The distribution of K</vt:lpstr>
      <vt:lpstr>Large samples</vt:lpstr>
      <vt:lpstr>Supplement: Multiplicity of alleles</vt:lpstr>
      <vt:lpstr>Supplement: Multiplicity of alleles</vt:lpstr>
      <vt:lpstr>Supplement: Hoppe’s urn</vt:lpstr>
      <vt:lpstr>Supplement:  birth/death and Hoppe’s urn</vt:lpstr>
      <vt:lpstr>Ewen’s sampling formula</vt:lpstr>
      <vt:lpstr>5.0 Gene trees!</vt:lpstr>
      <vt:lpstr>Example gene tree</vt:lpstr>
      <vt:lpstr>5.0 Gene trees!</vt:lpstr>
      <vt:lpstr>The incidence matrix</vt:lpstr>
      <vt:lpstr>Ordering by inclusion</vt:lpstr>
      <vt:lpstr>Example</vt:lpstr>
      <vt:lpstr>Building gene trees</vt:lpstr>
      <vt:lpstr>Gusfield’s algorithm</vt:lpstr>
      <vt:lpstr>Example</vt:lpstr>
      <vt:lpstr>Variation data ↔ Gene tree</vt:lpstr>
      <vt:lpstr>Variation data ↔ Gene tree</vt:lpstr>
      <vt:lpstr>Variation data ↔ Gene tree</vt:lpstr>
      <vt:lpstr>Variation data ↔ Gene tree</vt:lpstr>
      <vt:lpstr>Bells and whistles</vt:lpstr>
      <vt:lpstr>Unrooted trees</vt:lpstr>
      <vt:lpstr>Unrooted trees</vt:lpstr>
      <vt:lpstr>Example 2</vt:lpstr>
      <vt:lpstr>Example 2</vt:lpstr>
      <vt:lpstr>Example 2 continued</vt:lpstr>
      <vt:lpstr>Conditions for trees</vt:lpstr>
      <vt:lpstr>Conditions for trees</vt:lpstr>
      <vt:lpstr>Example revisited</vt:lpstr>
      <vt:lpstr>Conditions for trees</vt:lpstr>
      <vt:lpstr>Unknown ancestral types</vt:lpstr>
      <vt:lpstr>Conditions for trees</vt:lpstr>
      <vt:lpstr>Unknown ancestral types and unrooted trees</vt:lpstr>
      <vt:lpstr>6.0 The probability of a dataset</vt:lpstr>
      <vt:lpstr>6.0 Example</vt:lpstr>
      <vt:lpstr>Coalescent histories</vt:lpstr>
      <vt:lpstr>Coalescent histories</vt:lpstr>
      <vt:lpstr>Times conditional on history</vt:lpstr>
      <vt:lpstr>Times given data</vt:lpstr>
      <vt:lpstr>Complex datasets</vt:lpstr>
      <vt:lpstr>Comment</vt:lpstr>
      <vt:lpstr>Review</vt:lpstr>
      <vt:lpstr>Supplement: Importance sampling (IS)</vt:lpstr>
      <vt:lpstr>Importance sampling</vt:lpstr>
      <vt:lpstr>Supplement: IS</vt:lpstr>
      <vt:lpstr>Example</vt:lpstr>
      <vt:lpstr>Importance sampling example</vt:lpstr>
      <vt:lpstr>Importance sampling example</vt:lpstr>
      <vt:lpstr>Glossary of terms used</vt:lpstr>
      <vt:lpstr>Glossary of terms used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myers</dc:creator>
  <cp:lastModifiedBy>Simon Myers</cp:lastModifiedBy>
  <cp:revision>610</cp:revision>
  <cp:lastPrinted>2013-11-05T14:59:53Z</cp:lastPrinted>
  <dcterms:created xsi:type="dcterms:W3CDTF">2010-02-10T21:37:53Z</dcterms:created>
  <dcterms:modified xsi:type="dcterms:W3CDTF">2020-10-08T13:23:22Z</dcterms:modified>
</cp:coreProperties>
</file>